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9"/>
  </p:notesMasterIdLst>
  <p:sldIdLst>
    <p:sldId id="256" r:id="rId2"/>
    <p:sldId id="270" r:id="rId3"/>
    <p:sldId id="272" r:id="rId4"/>
    <p:sldId id="257" r:id="rId5"/>
    <p:sldId id="262" r:id="rId6"/>
    <p:sldId id="261" r:id="rId7"/>
    <p:sldId id="273" r:id="rId8"/>
    <p:sldId id="271" r:id="rId9"/>
    <p:sldId id="259" r:id="rId10"/>
    <p:sldId id="260" r:id="rId11"/>
    <p:sldId id="265" r:id="rId12"/>
    <p:sldId id="266" r:id="rId13"/>
    <p:sldId id="274" r:id="rId14"/>
    <p:sldId id="275" r:id="rId15"/>
    <p:sldId id="263" r:id="rId16"/>
    <p:sldId id="283" r:id="rId17"/>
    <p:sldId id="267" r:id="rId18"/>
    <p:sldId id="269" r:id="rId19"/>
    <p:sldId id="276" r:id="rId20"/>
    <p:sldId id="278" r:id="rId21"/>
    <p:sldId id="277" r:id="rId22"/>
    <p:sldId id="279" r:id="rId23"/>
    <p:sldId id="264" r:id="rId24"/>
    <p:sldId id="268" r:id="rId25"/>
    <p:sldId id="280"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6C04"/>
    <a:srgbClr val="16C808"/>
    <a:srgbClr val="FF3399"/>
    <a:srgbClr val="FFFF00"/>
    <a:srgbClr val="F4942A"/>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713F7-803A-4883-9D3C-0CEFE5DCE514}" v="134" dt="2018-09-25T13:33:34.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2"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y Mottram" userId="a288c417-dffd-4747-b1a7-c5443410cd9f" providerId="ADAL" clId="{E46713F7-803A-4883-9D3C-0CEFE5DCE514}"/>
    <pc:docChg chg="custSel addSld delSld modSld">
      <pc:chgData name="Lucy Mottram" userId="a288c417-dffd-4747-b1a7-c5443410cd9f" providerId="ADAL" clId="{E46713F7-803A-4883-9D3C-0CEFE5DCE514}" dt="2018-09-25T13:33:34.743" v="141" actId="1076"/>
      <pc:docMkLst>
        <pc:docMk/>
      </pc:docMkLst>
      <pc:sldChg chg="del">
        <pc:chgData name="Lucy Mottram" userId="a288c417-dffd-4747-b1a7-c5443410cd9f" providerId="ADAL" clId="{E46713F7-803A-4883-9D3C-0CEFE5DCE514}" dt="2018-09-25T13:21:37.741" v="0" actId="2696"/>
        <pc:sldMkLst>
          <pc:docMk/>
          <pc:sldMk cId="2601814790" sldId="258"/>
        </pc:sldMkLst>
      </pc:sldChg>
      <pc:sldChg chg="modSp">
        <pc:chgData name="Lucy Mottram" userId="a288c417-dffd-4747-b1a7-c5443410cd9f" providerId="ADAL" clId="{E46713F7-803A-4883-9D3C-0CEFE5DCE514}" dt="2018-09-25T13:21:50.482" v="18" actId="20577"/>
        <pc:sldMkLst>
          <pc:docMk/>
          <pc:sldMk cId="2801257546" sldId="259"/>
        </pc:sldMkLst>
        <pc:spChg chg="mod">
          <ac:chgData name="Lucy Mottram" userId="a288c417-dffd-4747-b1a7-c5443410cd9f" providerId="ADAL" clId="{E46713F7-803A-4883-9D3C-0CEFE5DCE514}" dt="2018-09-25T13:21:50.482" v="18" actId="20577"/>
          <ac:spMkLst>
            <pc:docMk/>
            <pc:sldMk cId="2801257546" sldId="259"/>
            <ac:spMk id="4" creationId="{426B2F21-72CD-4969-9FE9-757D4F8F1041}"/>
          </ac:spMkLst>
        </pc:spChg>
      </pc:sldChg>
      <pc:sldChg chg="addSp modSp add setBg">
        <pc:chgData name="Lucy Mottram" userId="a288c417-dffd-4747-b1a7-c5443410cd9f" providerId="ADAL" clId="{E46713F7-803A-4883-9D3C-0CEFE5DCE514}" dt="2018-09-25T13:33:34.743" v="141" actId="1076"/>
        <pc:sldMkLst>
          <pc:docMk/>
          <pc:sldMk cId="179889256" sldId="285"/>
        </pc:sldMkLst>
        <pc:spChg chg="add mod">
          <ac:chgData name="Lucy Mottram" userId="a288c417-dffd-4747-b1a7-c5443410cd9f" providerId="ADAL" clId="{E46713F7-803A-4883-9D3C-0CEFE5DCE514}" dt="2018-09-25T13:33:29.930" v="140" actId="113"/>
          <ac:spMkLst>
            <pc:docMk/>
            <pc:sldMk cId="179889256" sldId="285"/>
            <ac:spMk id="3" creationId="{1FB2EFCB-3677-4EDA-A946-93C09AA2AD4E}"/>
          </ac:spMkLst>
        </pc:spChg>
        <pc:spChg chg="add mod">
          <ac:chgData name="Lucy Mottram" userId="a288c417-dffd-4747-b1a7-c5443410cd9f" providerId="ADAL" clId="{E46713F7-803A-4883-9D3C-0CEFE5DCE514}" dt="2018-09-25T13:33:34.743" v="141" actId="1076"/>
          <ac:spMkLst>
            <pc:docMk/>
            <pc:sldMk cId="179889256" sldId="285"/>
            <ac:spMk id="4" creationId="{F38CF998-CA39-40DB-AB22-E92F827F7CB1}"/>
          </ac:spMkLst>
        </pc:spChg>
        <pc:picChg chg="add mod">
          <ac:chgData name="Lucy Mottram" userId="a288c417-dffd-4747-b1a7-c5443410cd9f" providerId="ADAL" clId="{E46713F7-803A-4883-9D3C-0CEFE5DCE514}" dt="2018-09-25T13:31:35.498" v="22" actId="1076"/>
          <ac:picMkLst>
            <pc:docMk/>
            <pc:sldMk cId="179889256" sldId="285"/>
            <ac:picMk id="2" creationId="{4A77DB57-A797-4B21-AC33-C457B83DEF3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10C9D-AD43-42A9-A47B-4FBAB379DE4D}" type="datetimeFigureOut">
              <a:rPr lang="en-GB" smtClean="0"/>
              <a:t>25/09/2018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B27ED-27F9-45AD-BB61-1807EF700F6A}" type="slidenum">
              <a:rPr lang="en-GB" smtClean="0"/>
              <a:t>‹#›</a:t>
            </a:fld>
            <a:endParaRPr lang="en-GB"/>
          </a:p>
        </p:txBody>
      </p:sp>
    </p:spTree>
    <p:extLst>
      <p:ext uri="{BB962C8B-B14F-4D97-AF65-F5344CB8AC3E}">
        <p14:creationId xmlns:p14="http://schemas.microsoft.com/office/powerpoint/2010/main" val="105677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69A0-20BF-49E5-882F-FAE780A7BE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25428F-40F3-40C0-B178-EFA080CECA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E3EA20-B226-446C-B19F-2774F1F8C476}"/>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5" name="Footer Placeholder 4">
            <a:extLst>
              <a:ext uri="{FF2B5EF4-FFF2-40B4-BE49-F238E27FC236}">
                <a16:creationId xmlns:a16="http://schemas.microsoft.com/office/drawing/2014/main" id="{A282908B-6161-4326-9138-86631F6D3D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FC493B-69FC-47EA-819F-8B0130DB4CA7}"/>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188910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3129-35BA-4BC1-BEFF-565AE1371D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3801DD-5408-4075-9F43-2748B41F52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A3CFC2-CFDA-41EC-B696-F87A4EE3AD15}"/>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5" name="Footer Placeholder 4">
            <a:extLst>
              <a:ext uri="{FF2B5EF4-FFF2-40B4-BE49-F238E27FC236}">
                <a16:creationId xmlns:a16="http://schemas.microsoft.com/office/drawing/2014/main" id="{703D1BCF-3F75-4CE8-9E64-3DBC436185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6EF2FE-3702-4038-99A4-E32FCC851756}"/>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249407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59085-F9A6-49B6-AE32-CD8435ACCE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0D4A56-0553-49E3-88BB-8B83E0E408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CF611-79EC-459D-A3CB-27F2A3504787}"/>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5" name="Footer Placeholder 4">
            <a:extLst>
              <a:ext uri="{FF2B5EF4-FFF2-40B4-BE49-F238E27FC236}">
                <a16:creationId xmlns:a16="http://schemas.microsoft.com/office/drawing/2014/main" id="{EFA34ECB-9B59-4014-95C5-C95A9FC09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CAFA62-2727-4EE6-A5CE-6F7D8217FFAF}"/>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7708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2DC8-F19C-4432-BD27-A569A66DEB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948058-326F-4044-8FB0-CDBAE1952F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BD89F0-AA98-4375-B6C6-71BF41DEC132}"/>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5" name="Footer Placeholder 4">
            <a:extLst>
              <a:ext uri="{FF2B5EF4-FFF2-40B4-BE49-F238E27FC236}">
                <a16:creationId xmlns:a16="http://schemas.microsoft.com/office/drawing/2014/main" id="{AE494915-759E-4EFB-A121-C3A5C74F89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1DBB5B-8EDC-4381-9E19-25516D8066E8}"/>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165183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F73BD-CC95-4FC4-A0A1-343B616E5F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7F0DD6-0D0F-4440-960B-D8BE3B099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0FDFA-9A33-4420-B2E1-BA2CF0006D83}"/>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5" name="Footer Placeholder 4">
            <a:extLst>
              <a:ext uri="{FF2B5EF4-FFF2-40B4-BE49-F238E27FC236}">
                <a16:creationId xmlns:a16="http://schemas.microsoft.com/office/drawing/2014/main" id="{3EAA2C78-D417-4085-BFCC-68041F133F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3624D3-F85E-4D40-BC52-5137FFFAACFE}"/>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140090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0755-C2C7-47E9-A023-8921A31B8E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F56D8F-9D1B-46D4-85CA-ED35F3BCF0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7E11BA-DFEB-44EA-99A2-598BB08587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970B82-78DD-4EA3-BB4B-F2E8F61BEDC9}"/>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6" name="Footer Placeholder 5">
            <a:extLst>
              <a:ext uri="{FF2B5EF4-FFF2-40B4-BE49-F238E27FC236}">
                <a16:creationId xmlns:a16="http://schemas.microsoft.com/office/drawing/2014/main" id="{ACB08B64-B5A9-4224-9779-DCDD27BE17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D5329A-CA71-4B8D-8A81-50D3FD6620A4}"/>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26546100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4205-EF18-4FA6-A8EF-5F944F0984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7E045E-A845-44A2-990F-57F1D6D39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5A113-7305-412F-B173-EE051D63150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F63687-7A39-4AE4-904A-1918F588F0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1931B7-30ED-454D-979F-67BF09FB9A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49C421-4507-486B-ABC1-9E10CDF43A8E}"/>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8" name="Footer Placeholder 7">
            <a:extLst>
              <a:ext uri="{FF2B5EF4-FFF2-40B4-BE49-F238E27FC236}">
                <a16:creationId xmlns:a16="http://schemas.microsoft.com/office/drawing/2014/main" id="{4431221A-B0E7-4013-84DE-5BE9C15FDC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F723AC-C1A4-4603-9755-53D0D1B120FA}"/>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29935083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5442-5A4C-4360-B533-94A3F3BBC8F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249E71-5622-4742-9AC3-BC56DFBCF9C7}"/>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4" name="Footer Placeholder 3">
            <a:extLst>
              <a:ext uri="{FF2B5EF4-FFF2-40B4-BE49-F238E27FC236}">
                <a16:creationId xmlns:a16="http://schemas.microsoft.com/office/drawing/2014/main" id="{7198C86F-9F2F-43FD-A762-F9B2F703AEB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0206C5-7A55-40F2-B58A-F1BF2B4816C2}"/>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1887761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97835-EA98-4984-A745-7125E0768449}"/>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3" name="Footer Placeholder 2">
            <a:extLst>
              <a:ext uri="{FF2B5EF4-FFF2-40B4-BE49-F238E27FC236}">
                <a16:creationId xmlns:a16="http://schemas.microsoft.com/office/drawing/2014/main" id="{63D327B8-F4C1-4B8B-A691-623F3AC4F63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3C86D9-2741-4C65-89C1-650592CE89FE}"/>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59430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81D2A-A49B-4665-853D-82DA2AA84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7DBF95-8A67-40F6-82FA-BBC394DA5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2494CD-21BC-42C2-81D4-ED8E6396D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8BF358-40C7-45E4-8F86-EABACE324323}"/>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6" name="Footer Placeholder 5">
            <a:extLst>
              <a:ext uri="{FF2B5EF4-FFF2-40B4-BE49-F238E27FC236}">
                <a16:creationId xmlns:a16="http://schemas.microsoft.com/office/drawing/2014/main" id="{3FCF6E8C-17E2-4197-B96F-4374E134D5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80F50A-D19C-4D64-BD5C-32389D861EAD}"/>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36852796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1A815-B9D7-4CEA-9C51-D61A1FAF9F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CDD8FF-3A04-4E4F-AB58-0253BCBB6E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31FDAF-B183-4011-ACB0-B828D31B2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26F116-CB7F-4B7E-8BEE-031751971DEB}"/>
              </a:ext>
            </a:extLst>
          </p:cNvPr>
          <p:cNvSpPr>
            <a:spLocks noGrp="1"/>
          </p:cNvSpPr>
          <p:nvPr>
            <p:ph type="dt" sz="half" idx="10"/>
          </p:nvPr>
        </p:nvSpPr>
        <p:spPr/>
        <p:txBody>
          <a:bodyPr/>
          <a:lstStyle/>
          <a:p>
            <a:fld id="{CE12E165-7811-4EBA-9D1D-D2E74C40A649}" type="datetimeFigureOut">
              <a:rPr lang="en-GB" smtClean="0"/>
              <a:t>25/09/2018</a:t>
            </a:fld>
            <a:endParaRPr lang="en-GB"/>
          </a:p>
        </p:txBody>
      </p:sp>
      <p:sp>
        <p:nvSpPr>
          <p:cNvPr id="6" name="Footer Placeholder 5">
            <a:extLst>
              <a:ext uri="{FF2B5EF4-FFF2-40B4-BE49-F238E27FC236}">
                <a16:creationId xmlns:a16="http://schemas.microsoft.com/office/drawing/2014/main" id="{359EDC74-057A-40DB-90FD-4EA912F594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57B378-6862-49D0-AB43-E4C62C62EEB6}"/>
              </a:ext>
            </a:extLst>
          </p:cNvPr>
          <p:cNvSpPr>
            <a:spLocks noGrp="1"/>
          </p:cNvSpPr>
          <p:nvPr>
            <p:ph type="sldNum" sz="quarter" idx="12"/>
          </p:nvPr>
        </p:nvSpPr>
        <p:spPr/>
        <p:txBody>
          <a:bodyPr/>
          <a:lstStyle/>
          <a:p>
            <a:fld id="{F3B9E056-447F-490A-BF49-A2ACCBE4B290}" type="slidenum">
              <a:rPr lang="en-GB" smtClean="0"/>
              <a:t>‹#›</a:t>
            </a:fld>
            <a:endParaRPr lang="en-GB"/>
          </a:p>
        </p:txBody>
      </p:sp>
    </p:spTree>
    <p:extLst>
      <p:ext uri="{BB962C8B-B14F-4D97-AF65-F5344CB8AC3E}">
        <p14:creationId xmlns:p14="http://schemas.microsoft.com/office/powerpoint/2010/main" val="428968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34B48D-760A-4AAC-BCAD-AC7A4757C5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BCA684-2CE8-483B-8386-17E961E28F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E7139D-F35F-4F26-81F6-DB910374E8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2E165-7811-4EBA-9D1D-D2E74C40A649}" type="datetimeFigureOut">
              <a:rPr lang="en-GB" smtClean="0"/>
              <a:t>25/09/2018</a:t>
            </a:fld>
            <a:endParaRPr lang="en-GB"/>
          </a:p>
        </p:txBody>
      </p:sp>
      <p:sp>
        <p:nvSpPr>
          <p:cNvPr id="5" name="Footer Placeholder 4">
            <a:extLst>
              <a:ext uri="{FF2B5EF4-FFF2-40B4-BE49-F238E27FC236}">
                <a16:creationId xmlns:a16="http://schemas.microsoft.com/office/drawing/2014/main" id="{68FF1B04-1C29-4A03-9E48-ECD665AE79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D585F9-4913-419B-AE88-A3EF3B056E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9E056-447F-490A-BF49-A2ACCBE4B290}" type="slidenum">
              <a:rPr lang="en-GB" smtClean="0"/>
              <a:t>‹#›</a:t>
            </a:fld>
            <a:endParaRPr lang="en-GB"/>
          </a:p>
        </p:txBody>
      </p:sp>
    </p:spTree>
    <p:extLst>
      <p:ext uri="{BB962C8B-B14F-4D97-AF65-F5344CB8AC3E}">
        <p14:creationId xmlns:p14="http://schemas.microsoft.com/office/powerpoint/2010/main" val="999596939"/>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youtu.be/XWQMMPFtoG4"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video" Target="https://www.youtube.com/embed/QsOK1Gc-or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uSM2riAEX4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xml"/><Relationship Id="rId1" Type="http://schemas.openxmlformats.org/officeDocument/2006/relationships/video" Target="https://www.youtube.com/embed/ODEShfdxoR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CCS6iOG5G68"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FA14-C975-4404-A6DB-ADE22304A4B5}"/>
              </a:ext>
            </a:extLst>
          </p:cNvPr>
          <p:cNvSpPr>
            <a:spLocks noGrp="1"/>
          </p:cNvSpPr>
          <p:nvPr>
            <p:ph type="ctrTitle"/>
          </p:nvPr>
        </p:nvSpPr>
        <p:spPr/>
        <p:txBody>
          <a:bodyPr/>
          <a:lstStyle/>
          <a:p>
            <a:r>
              <a:rPr lang="en-GB" dirty="0">
                <a:solidFill>
                  <a:schemeClr val="tx2">
                    <a:lumMod val="20000"/>
                    <a:lumOff val="80000"/>
                  </a:schemeClr>
                </a:solidFill>
              </a:rPr>
              <a:t>Waste starters</a:t>
            </a:r>
          </a:p>
        </p:txBody>
      </p:sp>
      <p:sp>
        <p:nvSpPr>
          <p:cNvPr id="3" name="Subtitle 2">
            <a:extLst>
              <a:ext uri="{FF2B5EF4-FFF2-40B4-BE49-F238E27FC236}">
                <a16:creationId xmlns:a16="http://schemas.microsoft.com/office/drawing/2014/main" id="{8FAF98A6-E80C-4805-B60E-8CC142109D03}"/>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752377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DFA30C-54D6-42A2-88C2-16F773774021}"/>
              </a:ext>
            </a:extLst>
          </p:cNvPr>
          <p:cNvSpPr/>
          <p:nvPr/>
        </p:nvSpPr>
        <p:spPr>
          <a:xfrm>
            <a:off x="1139483" y="2967335"/>
            <a:ext cx="10142806" cy="2123658"/>
          </a:xfrm>
          <a:prstGeom prst="rect">
            <a:avLst/>
          </a:prstGeom>
        </p:spPr>
        <p:txBody>
          <a:bodyPr wrap="square">
            <a:spAutoFit/>
          </a:bodyPr>
          <a:lstStyle/>
          <a:p>
            <a:r>
              <a:rPr lang="en-US" sz="4400" dirty="0">
                <a:solidFill>
                  <a:schemeClr val="bg1">
                    <a:lumMod val="85000"/>
                  </a:schemeClr>
                </a:solidFill>
                <a:latin typeface="Calibri" panose="020F0502020204030204" pitchFamily="34" charset="0"/>
                <a:ea typeface="Times New Roman" panose="02020603050405020304" pitchFamily="18" charset="0"/>
              </a:rPr>
              <a:t>If you crossed a gangster and a rubbish collector, what would you have?</a:t>
            </a:r>
            <a:br>
              <a:rPr lang="en-US" sz="4400" dirty="0">
                <a:solidFill>
                  <a:schemeClr val="bg1">
                    <a:lumMod val="85000"/>
                  </a:schemeClr>
                </a:solidFill>
                <a:latin typeface="Calibri" panose="020F0502020204030204" pitchFamily="34" charset="0"/>
                <a:ea typeface="Times New Roman" panose="02020603050405020304" pitchFamily="18" charset="0"/>
              </a:rPr>
            </a:br>
            <a:r>
              <a:rPr lang="en-US" sz="4400" dirty="0" err="1">
                <a:solidFill>
                  <a:schemeClr val="bg1">
                    <a:lumMod val="85000"/>
                  </a:schemeClr>
                </a:solidFill>
                <a:latin typeface="Calibri" panose="020F0502020204030204" pitchFamily="34" charset="0"/>
                <a:ea typeface="Times New Roman" panose="02020603050405020304" pitchFamily="18" charset="0"/>
              </a:rPr>
              <a:t>Organised</a:t>
            </a:r>
            <a:r>
              <a:rPr lang="en-US" sz="4400" dirty="0">
                <a:solidFill>
                  <a:schemeClr val="bg1">
                    <a:lumMod val="85000"/>
                  </a:schemeClr>
                </a:solidFill>
                <a:latin typeface="Calibri" panose="020F0502020204030204" pitchFamily="34" charset="0"/>
                <a:ea typeface="Times New Roman" panose="02020603050405020304" pitchFamily="18" charset="0"/>
              </a:rPr>
              <a:t> grime.</a:t>
            </a:r>
            <a:endParaRPr lang="en-GB" sz="4400" dirty="0">
              <a:solidFill>
                <a:schemeClr val="bg1">
                  <a:lumMod val="85000"/>
                </a:schemeClr>
              </a:solidFill>
            </a:endParaRPr>
          </a:p>
        </p:txBody>
      </p:sp>
      <p:sp>
        <p:nvSpPr>
          <p:cNvPr id="3" name="TextBox 2">
            <a:extLst>
              <a:ext uri="{FF2B5EF4-FFF2-40B4-BE49-F238E27FC236}">
                <a16:creationId xmlns:a16="http://schemas.microsoft.com/office/drawing/2014/main" id="{425AA435-C616-4526-8F22-55C4DCBDB3F9}"/>
              </a:ext>
            </a:extLst>
          </p:cNvPr>
          <p:cNvSpPr txBox="1"/>
          <p:nvPr/>
        </p:nvSpPr>
        <p:spPr>
          <a:xfrm>
            <a:off x="3066756" y="844061"/>
            <a:ext cx="6091311" cy="830997"/>
          </a:xfrm>
          <a:prstGeom prst="rect">
            <a:avLst/>
          </a:prstGeom>
          <a:noFill/>
        </p:spPr>
        <p:txBody>
          <a:bodyPr wrap="square" rtlCol="0">
            <a:spAutoFit/>
          </a:bodyPr>
          <a:lstStyle/>
          <a:p>
            <a:pPr algn="ctr"/>
            <a:r>
              <a:rPr lang="en-GB" sz="4800" b="1" i="1" dirty="0"/>
              <a:t>Rubbish Jokes</a:t>
            </a:r>
          </a:p>
        </p:txBody>
      </p:sp>
    </p:spTree>
    <p:extLst>
      <p:ext uri="{BB962C8B-B14F-4D97-AF65-F5344CB8AC3E}">
        <p14:creationId xmlns:p14="http://schemas.microsoft.com/office/powerpoint/2010/main" val="427163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22F46-31DD-4A62-A66B-73B99A950338}"/>
              </a:ext>
            </a:extLst>
          </p:cNvPr>
          <p:cNvSpPr/>
          <p:nvPr/>
        </p:nvSpPr>
        <p:spPr>
          <a:xfrm>
            <a:off x="844061" y="2274838"/>
            <a:ext cx="10818055" cy="3108543"/>
          </a:xfrm>
          <a:prstGeom prst="rect">
            <a:avLst/>
          </a:prstGeom>
        </p:spPr>
        <p:txBody>
          <a:bodyPr wrap="square">
            <a:spAutoFit/>
          </a:bodyPr>
          <a:lstStyle/>
          <a:p>
            <a:r>
              <a:rPr lang="en-GB" sz="2800" dirty="0">
                <a:solidFill>
                  <a:schemeClr val="bg1">
                    <a:lumMod val="85000"/>
                  </a:schemeClr>
                </a:solidFill>
              </a:rPr>
              <a:t>I recently asked a friend, 'Has your son decided what he wants to be when he grows up?' </a:t>
            </a:r>
          </a:p>
          <a:p>
            <a:r>
              <a:rPr lang="en-GB" sz="2800" dirty="0">
                <a:solidFill>
                  <a:schemeClr val="bg1">
                    <a:lumMod val="85000"/>
                  </a:schemeClr>
                </a:solidFill>
              </a:rPr>
              <a:t>'Yes, he’s very lazy and wants to be a bin man', my friend replied.</a:t>
            </a:r>
          </a:p>
          <a:p>
            <a:r>
              <a:rPr lang="en-GB" sz="2800" dirty="0">
                <a:solidFill>
                  <a:schemeClr val="bg1">
                    <a:lumMod val="85000"/>
                  </a:schemeClr>
                </a:solidFill>
              </a:rPr>
              <a:t>I had to think about that one for a moment. 'That's a rather strange thing to say,' I finally managed to reply, as I know how hard bin men work.</a:t>
            </a:r>
          </a:p>
          <a:p>
            <a:r>
              <a:rPr lang="en-GB" sz="2800" dirty="0">
                <a:solidFill>
                  <a:schemeClr val="bg1">
                    <a:lumMod val="85000"/>
                  </a:schemeClr>
                </a:solidFill>
              </a:rPr>
              <a:t>'Well,' said the boy's father, 'he thinks that bin men only work on Tuesdays'.</a:t>
            </a:r>
            <a:endParaRPr lang="en-GB" sz="2800" dirty="0">
              <a:solidFill>
                <a:schemeClr val="bg1">
                  <a:lumMod val="85000"/>
                </a:schemeClr>
              </a:solidFill>
              <a:effectLst/>
            </a:endParaRPr>
          </a:p>
        </p:txBody>
      </p:sp>
      <p:sp>
        <p:nvSpPr>
          <p:cNvPr id="3" name="TextBox 2">
            <a:extLst>
              <a:ext uri="{FF2B5EF4-FFF2-40B4-BE49-F238E27FC236}">
                <a16:creationId xmlns:a16="http://schemas.microsoft.com/office/drawing/2014/main" id="{B876E4E1-2DE4-4599-A883-F8D3C8F69CDB}"/>
              </a:ext>
            </a:extLst>
          </p:cNvPr>
          <p:cNvSpPr txBox="1"/>
          <p:nvPr/>
        </p:nvSpPr>
        <p:spPr>
          <a:xfrm>
            <a:off x="3066756" y="844061"/>
            <a:ext cx="6091311" cy="830997"/>
          </a:xfrm>
          <a:prstGeom prst="rect">
            <a:avLst/>
          </a:prstGeom>
          <a:noFill/>
        </p:spPr>
        <p:txBody>
          <a:bodyPr wrap="square" rtlCol="0">
            <a:spAutoFit/>
          </a:bodyPr>
          <a:lstStyle/>
          <a:p>
            <a:pPr algn="ctr"/>
            <a:r>
              <a:rPr lang="en-GB" sz="4800" b="1" i="1" dirty="0"/>
              <a:t>Rubbish Jokes</a:t>
            </a:r>
          </a:p>
        </p:txBody>
      </p:sp>
    </p:spTree>
    <p:extLst>
      <p:ext uri="{BB962C8B-B14F-4D97-AF65-F5344CB8AC3E}">
        <p14:creationId xmlns:p14="http://schemas.microsoft.com/office/powerpoint/2010/main" val="143884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E7206-4853-4933-A152-C379C1FEB6D8}"/>
              </a:ext>
            </a:extLst>
          </p:cNvPr>
          <p:cNvSpPr txBox="1"/>
          <p:nvPr/>
        </p:nvSpPr>
        <p:spPr>
          <a:xfrm>
            <a:off x="3066756" y="844061"/>
            <a:ext cx="6091311" cy="830997"/>
          </a:xfrm>
          <a:prstGeom prst="rect">
            <a:avLst/>
          </a:prstGeom>
          <a:noFill/>
        </p:spPr>
        <p:txBody>
          <a:bodyPr wrap="square" rtlCol="0">
            <a:spAutoFit/>
          </a:bodyPr>
          <a:lstStyle/>
          <a:p>
            <a:pPr algn="ctr"/>
            <a:r>
              <a:rPr lang="en-GB" sz="4800" b="1" i="1" dirty="0"/>
              <a:t>Rubbish Jokes</a:t>
            </a:r>
          </a:p>
        </p:txBody>
      </p:sp>
      <p:sp>
        <p:nvSpPr>
          <p:cNvPr id="3" name="TextBox 2">
            <a:extLst>
              <a:ext uri="{FF2B5EF4-FFF2-40B4-BE49-F238E27FC236}">
                <a16:creationId xmlns:a16="http://schemas.microsoft.com/office/drawing/2014/main" id="{267269A0-95EC-47B3-B298-E1198D865032}"/>
              </a:ext>
            </a:extLst>
          </p:cNvPr>
          <p:cNvSpPr txBox="1"/>
          <p:nvPr/>
        </p:nvSpPr>
        <p:spPr>
          <a:xfrm>
            <a:off x="3066756" y="1675058"/>
            <a:ext cx="6091311" cy="707886"/>
          </a:xfrm>
          <a:prstGeom prst="rect">
            <a:avLst/>
          </a:prstGeom>
          <a:noFill/>
        </p:spPr>
        <p:txBody>
          <a:bodyPr wrap="square" rtlCol="0">
            <a:spAutoFit/>
          </a:bodyPr>
          <a:lstStyle/>
          <a:p>
            <a:pPr algn="ctr"/>
            <a:r>
              <a:rPr lang="en-GB" sz="4000" i="1" dirty="0"/>
              <a:t>The joke’s on them:</a:t>
            </a:r>
          </a:p>
        </p:txBody>
      </p:sp>
      <p:pic>
        <p:nvPicPr>
          <p:cNvPr id="5" name="Picture 4">
            <a:extLst>
              <a:ext uri="{FF2B5EF4-FFF2-40B4-BE49-F238E27FC236}">
                <a16:creationId xmlns:a16="http://schemas.microsoft.com/office/drawing/2014/main" id="{A26DEDBE-DC21-413E-B16A-7B0377517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28" y="84790"/>
            <a:ext cx="3054904" cy="6620810"/>
          </a:xfrm>
          <a:prstGeom prst="rect">
            <a:avLst/>
          </a:prstGeom>
        </p:spPr>
      </p:pic>
      <p:sp>
        <p:nvSpPr>
          <p:cNvPr id="6" name="TextBox 5">
            <a:extLst>
              <a:ext uri="{FF2B5EF4-FFF2-40B4-BE49-F238E27FC236}">
                <a16:creationId xmlns:a16="http://schemas.microsoft.com/office/drawing/2014/main" id="{A00361A7-72EA-466E-A31A-0EB945985B58}"/>
              </a:ext>
            </a:extLst>
          </p:cNvPr>
          <p:cNvSpPr txBox="1"/>
          <p:nvPr/>
        </p:nvSpPr>
        <p:spPr>
          <a:xfrm>
            <a:off x="3713871" y="2733475"/>
            <a:ext cx="8117058" cy="3785652"/>
          </a:xfrm>
          <a:prstGeom prst="rect">
            <a:avLst/>
          </a:prstGeom>
          <a:noFill/>
        </p:spPr>
        <p:txBody>
          <a:bodyPr wrap="square" rtlCol="0">
            <a:spAutoFit/>
          </a:bodyPr>
          <a:lstStyle/>
          <a:p>
            <a:r>
              <a:rPr lang="en-GB" sz="4000" i="1" dirty="0"/>
              <a:t>These rubbish collectors could have got annoyed that someone blocked their way to the wheelie bins. Instead they blocked the car in with the bins, thus getting their revenge in a safe yet obvious way! </a:t>
            </a:r>
          </a:p>
        </p:txBody>
      </p:sp>
    </p:spTree>
    <p:extLst>
      <p:ext uri="{BB962C8B-B14F-4D97-AF65-F5344CB8AC3E}">
        <p14:creationId xmlns:p14="http://schemas.microsoft.com/office/powerpoint/2010/main" val="427211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ACB95-DB91-4D74-AB35-66CDBD26B283}"/>
              </a:ext>
            </a:extLst>
          </p:cNvPr>
          <p:cNvSpPr>
            <a:spLocks noGrp="1"/>
          </p:cNvSpPr>
          <p:nvPr>
            <p:ph type="title"/>
          </p:nvPr>
        </p:nvSpPr>
        <p:spPr>
          <a:xfrm>
            <a:off x="827088" y="832196"/>
            <a:ext cx="10515600" cy="1325563"/>
          </a:xfrm>
        </p:spPr>
        <p:txBody>
          <a:bodyPr/>
          <a:lstStyle/>
          <a:p>
            <a:r>
              <a:rPr lang="en-GB" dirty="0"/>
              <a:t>Surrealism in action!</a:t>
            </a:r>
          </a:p>
        </p:txBody>
      </p:sp>
      <p:sp>
        <p:nvSpPr>
          <p:cNvPr id="3" name="Text Placeholder 2">
            <a:extLst>
              <a:ext uri="{FF2B5EF4-FFF2-40B4-BE49-F238E27FC236}">
                <a16:creationId xmlns:a16="http://schemas.microsoft.com/office/drawing/2014/main" id="{518174FD-1183-4237-AC18-6A6DA2EFA101}"/>
              </a:ext>
            </a:extLst>
          </p:cNvPr>
          <p:cNvSpPr>
            <a:spLocks noGrp="1"/>
          </p:cNvSpPr>
          <p:nvPr>
            <p:ph type="body" idx="1"/>
          </p:nvPr>
        </p:nvSpPr>
        <p:spPr>
          <a:xfrm>
            <a:off x="927101" y="2257981"/>
            <a:ext cx="5157787" cy="823912"/>
          </a:xfrm>
        </p:spPr>
        <p:txBody>
          <a:bodyPr>
            <a:normAutofit lnSpcReduction="10000"/>
          </a:bodyPr>
          <a:lstStyle/>
          <a:p>
            <a:r>
              <a:rPr lang="en-GB" dirty="0"/>
              <a:t>Magritte’s famous picture.</a:t>
            </a:r>
          </a:p>
          <a:p>
            <a:r>
              <a:rPr lang="en-GB" dirty="0"/>
              <a:t>The quote says: “This is not a pipe.”</a:t>
            </a:r>
          </a:p>
        </p:txBody>
      </p:sp>
      <p:pic>
        <p:nvPicPr>
          <p:cNvPr id="8" name="Content Placeholder 7">
            <a:extLst>
              <a:ext uri="{FF2B5EF4-FFF2-40B4-BE49-F238E27FC236}">
                <a16:creationId xmlns:a16="http://schemas.microsoft.com/office/drawing/2014/main" id="{FA0C2538-6149-43F8-AAFD-A991D54CE44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274530" y="3578701"/>
            <a:ext cx="3810000" cy="3000375"/>
          </a:xfrm>
        </p:spPr>
      </p:pic>
      <p:sp>
        <p:nvSpPr>
          <p:cNvPr id="5" name="Text Placeholder 4">
            <a:extLst>
              <a:ext uri="{FF2B5EF4-FFF2-40B4-BE49-F238E27FC236}">
                <a16:creationId xmlns:a16="http://schemas.microsoft.com/office/drawing/2014/main" id="{1EA0760C-94BD-43C3-BDCD-4E059C4767A8}"/>
              </a:ext>
            </a:extLst>
          </p:cNvPr>
          <p:cNvSpPr>
            <a:spLocks noGrp="1"/>
          </p:cNvSpPr>
          <p:nvPr>
            <p:ph type="body" sz="quarter" idx="3"/>
          </p:nvPr>
        </p:nvSpPr>
        <p:spPr>
          <a:xfrm>
            <a:off x="6172200" y="2257981"/>
            <a:ext cx="5183188" cy="823912"/>
          </a:xfrm>
        </p:spPr>
        <p:txBody>
          <a:bodyPr/>
          <a:lstStyle/>
          <a:p>
            <a:r>
              <a:rPr lang="en-GB" dirty="0"/>
              <a:t>The modern equivalent:</a:t>
            </a:r>
          </a:p>
          <a:p>
            <a:endParaRPr lang="en-GB" dirty="0"/>
          </a:p>
        </p:txBody>
      </p:sp>
      <p:pic>
        <p:nvPicPr>
          <p:cNvPr id="10" name="Content Placeholder 9">
            <a:extLst>
              <a:ext uri="{FF2B5EF4-FFF2-40B4-BE49-F238E27FC236}">
                <a16:creationId xmlns:a16="http://schemas.microsoft.com/office/drawing/2014/main" id="{14F4F3B8-0CE0-4ABC-AB61-795B50B2C59C}"/>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655674" y="2894488"/>
            <a:ext cx="2441322" cy="3684588"/>
          </a:xfrm>
        </p:spPr>
      </p:pic>
      <p:sp>
        <p:nvSpPr>
          <p:cNvPr id="11" name="TextBox 10">
            <a:extLst>
              <a:ext uri="{FF2B5EF4-FFF2-40B4-BE49-F238E27FC236}">
                <a16:creationId xmlns:a16="http://schemas.microsoft.com/office/drawing/2014/main" id="{22B436DC-6FF2-448E-AC55-F5E82CEBF1CF}"/>
              </a:ext>
            </a:extLst>
          </p:cNvPr>
          <p:cNvSpPr txBox="1"/>
          <p:nvPr/>
        </p:nvSpPr>
        <p:spPr>
          <a:xfrm>
            <a:off x="3126544" y="168294"/>
            <a:ext cx="6091311" cy="830997"/>
          </a:xfrm>
          <a:prstGeom prst="rect">
            <a:avLst/>
          </a:prstGeom>
          <a:noFill/>
        </p:spPr>
        <p:txBody>
          <a:bodyPr wrap="square" rtlCol="0">
            <a:spAutoFit/>
          </a:bodyPr>
          <a:lstStyle/>
          <a:p>
            <a:pPr algn="ctr"/>
            <a:r>
              <a:rPr lang="en-GB" sz="4800" b="1" i="1" dirty="0"/>
              <a:t>Rubbish Jokes</a:t>
            </a:r>
          </a:p>
        </p:txBody>
      </p:sp>
    </p:spTree>
    <p:extLst>
      <p:ext uri="{BB962C8B-B14F-4D97-AF65-F5344CB8AC3E}">
        <p14:creationId xmlns:p14="http://schemas.microsoft.com/office/powerpoint/2010/main" val="234187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68D5-A2E6-45E7-B6FF-B4141B993867}"/>
              </a:ext>
            </a:extLst>
          </p:cNvPr>
          <p:cNvSpPr>
            <a:spLocks noGrp="1"/>
          </p:cNvSpPr>
          <p:nvPr>
            <p:ph type="title"/>
          </p:nvPr>
        </p:nvSpPr>
        <p:spPr/>
        <p:txBody>
          <a:bodyPr/>
          <a:lstStyle/>
          <a:p>
            <a:r>
              <a:rPr lang="en-GB" dirty="0"/>
              <a:t>Starter games</a:t>
            </a:r>
          </a:p>
        </p:txBody>
      </p:sp>
      <p:sp>
        <p:nvSpPr>
          <p:cNvPr id="3" name="Text Placeholder 2">
            <a:extLst>
              <a:ext uri="{FF2B5EF4-FFF2-40B4-BE49-F238E27FC236}">
                <a16:creationId xmlns:a16="http://schemas.microsoft.com/office/drawing/2014/main" id="{FDD2D2CB-016E-4A25-AF6C-EF09B773766C}"/>
              </a:ext>
            </a:extLst>
          </p:cNvPr>
          <p:cNvSpPr>
            <a:spLocks noGrp="1"/>
          </p:cNvSpPr>
          <p:nvPr>
            <p:ph type="body" idx="1"/>
          </p:nvPr>
        </p:nvSpPr>
        <p:spPr/>
        <p:txBody>
          <a:bodyPr/>
          <a:lstStyle/>
          <a:p>
            <a:r>
              <a:rPr lang="en-GB" dirty="0"/>
              <a:t>Ideas for some Rubbish Topic starter games…</a:t>
            </a:r>
          </a:p>
        </p:txBody>
      </p:sp>
    </p:spTree>
    <p:extLst>
      <p:ext uri="{BB962C8B-B14F-4D97-AF65-F5344CB8AC3E}">
        <p14:creationId xmlns:p14="http://schemas.microsoft.com/office/powerpoint/2010/main" val="399852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5BFE-E21C-4A49-82B7-3D8E42C5B7C3}"/>
              </a:ext>
            </a:extLst>
          </p:cNvPr>
          <p:cNvSpPr>
            <a:spLocks noGrp="1"/>
          </p:cNvSpPr>
          <p:nvPr>
            <p:ph type="title"/>
          </p:nvPr>
        </p:nvSpPr>
        <p:spPr/>
        <p:txBody>
          <a:bodyPr/>
          <a:lstStyle/>
          <a:p>
            <a:r>
              <a:rPr lang="en-GB" dirty="0">
                <a:solidFill>
                  <a:schemeClr val="bg1"/>
                </a:solidFill>
              </a:rPr>
              <a:t>List of rubbish words: </a:t>
            </a:r>
            <a:br>
              <a:rPr lang="en-GB" u="sng" dirty="0">
                <a:solidFill>
                  <a:schemeClr val="bg1"/>
                </a:solidFill>
              </a:rPr>
            </a:br>
            <a:endParaRPr lang="en-GB" dirty="0">
              <a:solidFill>
                <a:schemeClr val="bg1"/>
              </a:solidFill>
            </a:endParaRPr>
          </a:p>
        </p:txBody>
      </p:sp>
      <p:sp>
        <p:nvSpPr>
          <p:cNvPr id="3" name="Content Placeholder 2">
            <a:extLst>
              <a:ext uri="{FF2B5EF4-FFF2-40B4-BE49-F238E27FC236}">
                <a16:creationId xmlns:a16="http://schemas.microsoft.com/office/drawing/2014/main" id="{D2B05B39-4C20-43C3-A06D-DB66FE585F21}"/>
              </a:ext>
            </a:extLst>
          </p:cNvPr>
          <p:cNvSpPr>
            <a:spLocks noGrp="1"/>
          </p:cNvSpPr>
          <p:nvPr>
            <p:ph idx="1"/>
          </p:nvPr>
        </p:nvSpPr>
        <p:spPr/>
        <p:txBody>
          <a:bodyPr numCol="2">
            <a:normAutofit lnSpcReduction="10000"/>
          </a:bodyPr>
          <a:lstStyle/>
          <a:p>
            <a:r>
              <a:rPr lang="en-GB" dirty="0">
                <a:solidFill>
                  <a:schemeClr val="bg1"/>
                </a:solidFill>
              </a:rPr>
              <a:t>Reduce; </a:t>
            </a:r>
          </a:p>
          <a:p>
            <a:r>
              <a:rPr lang="en-GB" dirty="0">
                <a:solidFill>
                  <a:schemeClr val="bg1"/>
                </a:solidFill>
              </a:rPr>
              <a:t>Reuse; </a:t>
            </a:r>
          </a:p>
          <a:p>
            <a:r>
              <a:rPr lang="en-GB" dirty="0">
                <a:solidFill>
                  <a:schemeClr val="bg1"/>
                </a:solidFill>
              </a:rPr>
              <a:t>Recycle; </a:t>
            </a:r>
          </a:p>
          <a:p>
            <a:r>
              <a:rPr lang="en-GB" dirty="0">
                <a:solidFill>
                  <a:schemeClr val="bg1"/>
                </a:solidFill>
              </a:rPr>
              <a:t>Biodegradable;</a:t>
            </a:r>
          </a:p>
          <a:p>
            <a:r>
              <a:rPr lang="en-GB" dirty="0">
                <a:solidFill>
                  <a:schemeClr val="bg1"/>
                </a:solidFill>
              </a:rPr>
              <a:t>Compostable; </a:t>
            </a:r>
          </a:p>
          <a:p>
            <a:r>
              <a:rPr lang="en-GB" dirty="0">
                <a:solidFill>
                  <a:schemeClr val="bg1"/>
                </a:solidFill>
              </a:rPr>
              <a:t>Aluminium; </a:t>
            </a:r>
          </a:p>
          <a:p>
            <a:r>
              <a:rPr lang="en-GB" dirty="0">
                <a:solidFill>
                  <a:schemeClr val="bg1"/>
                </a:solidFill>
              </a:rPr>
              <a:t>Packaging; </a:t>
            </a:r>
          </a:p>
          <a:p>
            <a:r>
              <a:rPr lang="en-GB" dirty="0">
                <a:solidFill>
                  <a:schemeClr val="bg1"/>
                </a:solidFill>
              </a:rPr>
              <a:t>Energy from waste; </a:t>
            </a:r>
          </a:p>
          <a:p>
            <a:r>
              <a:rPr lang="en-GB" dirty="0">
                <a:solidFill>
                  <a:schemeClr val="bg1"/>
                </a:solidFill>
              </a:rPr>
              <a:t>Compost; </a:t>
            </a:r>
          </a:p>
          <a:p>
            <a:r>
              <a:rPr lang="en-GB" dirty="0">
                <a:solidFill>
                  <a:schemeClr val="bg1"/>
                </a:solidFill>
              </a:rPr>
              <a:t>Squash; </a:t>
            </a:r>
          </a:p>
          <a:p>
            <a:r>
              <a:rPr lang="en-GB" dirty="0">
                <a:solidFill>
                  <a:schemeClr val="bg1"/>
                </a:solidFill>
              </a:rPr>
              <a:t>Waste; </a:t>
            </a:r>
          </a:p>
          <a:p>
            <a:r>
              <a:rPr lang="en-GB" dirty="0">
                <a:solidFill>
                  <a:schemeClr val="bg1"/>
                </a:solidFill>
              </a:rPr>
              <a:t>Textiles</a:t>
            </a:r>
          </a:p>
          <a:p>
            <a:r>
              <a:rPr lang="en-GB" dirty="0">
                <a:solidFill>
                  <a:schemeClr val="bg1"/>
                </a:solidFill>
              </a:rPr>
              <a:t>Landfill site; </a:t>
            </a:r>
          </a:p>
          <a:p>
            <a:r>
              <a:rPr lang="en-GB" dirty="0">
                <a:solidFill>
                  <a:schemeClr val="bg1"/>
                </a:solidFill>
              </a:rPr>
              <a:t>Plastic; </a:t>
            </a:r>
          </a:p>
          <a:p>
            <a:r>
              <a:rPr lang="en-GB" dirty="0">
                <a:solidFill>
                  <a:schemeClr val="bg1"/>
                </a:solidFill>
              </a:rPr>
              <a:t>Zero-waste lifestyle; </a:t>
            </a:r>
          </a:p>
          <a:p>
            <a:r>
              <a:rPr lang="en-GB" dirty="0">
                <a:solidFill>
                  <a:schemeClr val="bg1"/>
                </a:solidFill>
              </a:rPr>
              <a:t>Plastic pollution;</a:t>
            </a:r>
          </a:p>
          <a:p>
            <a:r>
              <a:rPr lang="en-GB" dirty="0">
                <a:solidFill>
                  <a:schemeClr val="bg1"/>
                </a:solidFill>
              </a:rPr>
              <a:t>Ocean plastics.</a:t>
            </a:r>
          </a:p>
          <a:p>
            <a:endParaRPr lang="en-GB" dirty="0"/>
          </a:p>
        </p:txBody>
      </p:sp>
    </p:spTree>
    <p:extLst>
      <p:ext uri="{BB962C8B-B14F-4D97-AF65-F5344CB8AC3E}">
        <p14:creationId xmlns:p14="http://schemas.microsoft.com/office/powerpoint/2010/main" val="1101626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6C0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5BFE-E21C-4A49-82B7-3D8E42C5B7C3}"/>
              </a:ext>
            </a:extLst>
          </p:cNvPr>
          <p:cNvSpPr>
            <a:spLocks noGrp="1"/>
          </p:cNvSpPr>
          <p:nvPr>
            <p:ph type="title"/>
          </p:nvPr>
        </p:nvSpPr>
        <p:spPr/>
        <p:txBody>
          <a:bodyPr/>
          <a:lstStyle/>
          <a:p>
            <a:r>
              <a:rPr lang="en-GB" dirty="0">
                <a:solidFill>
                  <a:schemeClr val="bg1"/>
                </a:solidFill>
              </a:rPr>
              <a:t>List of sustainability words: </a:t>
            </a:r>
            <a:br>
              <a:rPr lang="en-GB" u="sng" dirty="0">
                <a:solidFill>
                  <a:schemeClr val="bg1"/>
                </a:solidFill>
              </a:rPr>
            </a:br>
            <a:endParaRPr lang="en-GB" dirty="0">
              <a:solidFill>
                <a:schemeClr val="bg1"/>
              </a:solidFill>
            </a:endParaRPr>
          </a:p>
        </p:txBody>
      </p:sp>
      <p:sp>
        <p:nvSpPr>
          <p:cNvPr id="3" name="Content Placeholder 2">
            <a:extLst>
              <a:ext uri="{FF2B5EF4-FFF2-40B4-BE49-F238E27FC236}">
                <a16:creationId xmlns:a16="http://schemas.microsoft.com/office/drawing/2014/main" id="{D2B05B39-4C20-43C3-A06D-DB66FE585F21}"/>
              </a:ext>
            </a:extLst>
          </p:cNvPr>
          <p:cNvSpPr>
            <a:spLocks noGrp="1"/>
          </p:cNvSpPr>
          <p:nvPr>
            <p:ph idx="1"/>
          </p:nvPr>
        </p:nvSpPr>
        <p:spPr/>
        <p:txBody>
          <a:bodyPr numCol="2">
            <a:normAutofit fontScale="92500" lnSpcReduction="20000"/>
          </a:bodyPr>
          <a:lstStyle/>
          <a:p>
            <a:r>
              <a:rPr lang="en-GB" dirty="0"/>
              <a:t>Resource management</a:t>
            </a:r>
          </a:p>
          <a:p>
            <a:r>
              <a:rPr lang="en-GB" dirty="0"/>
              <a:t>Sustainable development</a:t>
            </a:r>
          </a:p>
          <a:p>
            <a:r>
              <a:rPr lang="en-GB" dirty="0"/>
              <a:t>Climate change</a:t>
            </a:r>
          </a:p>
          <a:p>
            <a:r>
              <a:rPr lang="en-GB" dirty="0"/>
              <a:t>Global warming</a:t>
            </a:r>
          </a:p>
          <a:p>
            <a:r>
              <a:rPr lang="en-GB" dirty="0"/>
              <a:t>Greenhouse gas</a:t>
            </a:r>
          </a:p>
          <a:p>
            <a:r>
              <a:rPr lang="en-GB" dirty="0"/>
              <a:t>Ozone layer</a:t>
            </a:r>
          </a:p>
          <a:p>
            <a:r>
              <a:rPr lang="en-GB" dirty="0"/>
              <a:t>Pollution</a:t>
            </a:r>
          </a:p>
          <a:p>
            <a:r>
              <a:rPr lang="en-GB" dirty="0"/>
              <a:t>Life cycle analysis</a:t>
            </a:r>
          </a:p>
          <a:p>
            <a:r>
              <a:rPr lang="en-GB" dirty="0"/>
              <a:t>Renewable energy</a:t>
            </a:r>
          </a:p>
          <a:p>
            <a:r>
              <a:rPr lang="en-GB" dirty="0"/>
              <a:t>Sweatshop</a:t>
            </a:r>
          </a:p>
          <a:p>
            <a:r>
              <a:rPr lang="en-GB" dirty="0"/>
              <a:t>Carbon footprint  </a:t>
            </a:r>
          </a:p>
          <a:p>
            <a:r>
              <a:rPr lang="en-GB" dirty="0"/>
              <a:t>Organic</a:t>
            </a:r>
          </a:p>
          <a:p>
            <a:r>
              <a:rPr lang="en-GB" dirty="0"/>
              <a:t>Globalisation</a:t>
            </a:r>
          </a:p>
          <a:p>
            <a:r>
              <a:rPr lang="en-GB" dirty="0"/>
              <a:t>Fairtrade</a:t>
            </a:r>
          </a:p>
          <a:p>
            <a:r>
              <a:rPr lang="en-GB" dirty="0"/>
              <a:t>Rio Earth summit</a:t>
            </a:r>
          </a:p>
          <a:p>
            <a:r>
              <a:rPr lang="en-GB" dirty="0"/>
              <a:t>Deforestation</a:t>
            </a:r>
          </a:p>
          <a:p>
            <a:r>
              <a:rPr lang="en-GB" dirty="0"/>
              <a:t>Ecosystem</a:t>
            </a:r>
          </a:p>
          <a:p>
            <a:r>
              <a:rPr lang="en-GB" dirty="0"/>
              <a:t>Biodiversity</a:t>
            </a:r>
          </a:p>
          <a:p>
            <a:r>
              <a:rPr lang="en-GB" dirty="0"/>
              <a:t>Environmental footprint</a:t>
            </a:r>
          </a:p>
          <a:p>
            <a:r>
              <a:rPr lang="en-GB" dirty="0"/>
              <a:t>Species extinction</a:t>
            </a:r>
          </a:p>
        </p:txBody>
      </p:sp>
    </p:spTree>
    <p:extLst>
      <p:ext uri="{BB962C8B-B14F-4D97-AF65-F5344CB8AC3E}">
        <p14:creationId xmlns:p14="http://schemas.microsoft.com/office/powerpoint/2010/main" val="254069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176A-2FC5-4210-ACCF-1911987ED981}"/>
              </a:ext>
            </a:extLst>
          </p:cNvPr>
          <p:cNvSpPr>
            <a:spLocks noGrp="1"/>
          </p:cNvSpPr>
          <p:nvPr>
            <p:ph type="title"/>
          </p:nvPr>
        </p:nvSpPr>
        <p:spPr>
          <a:xfrm>
            <a:off x="838200" y="365125"/>
            <a:ext cx="10515600" cy="1653680"/>
          </a:xfrm>
        </p:spPr>
        <p:txBody>
          <a:bodyPr>
            <a:normAutofit/>
          </a:bodyPr>
          <a:lstStyle/>
          <a:p>
            <a:r>
              <a:rPr lang="en-US" u="sng" dirty="0"/>
              <a:t>Green, Green, Green</a:t>
            </a:r>
            <a:endParaRPr lang="en-GB" dirty="0"/>
          </a:p>
        </p:txBody>
      </p:sp>
      <p:sp>
        <p:nvSpPr>
          <p:cNvPr id="3" name="Content Placeholder 2">
            <a:extLst>
              <a:ext uri="{FF2B5EF4-FFF2-40B4-BE49-F238E27FC236}">
                <a16:creationId xmlns:a16="http://schemas.microsoft.com/office/drawing/2014/main" id="{9C0C86FE-B035-45FD-B812-0441030F6F7C}"/>
              </a:ext>
            </a:extLst>
          </p:cNvPr>
          <p:cNvSpPr>
            <a:spLocks noGrp="1"/>
          </p:cNvSpPr>
          <p:nvPr>
            <p:ph idx="1"/>
          </p:nvPr>
        </p:nvSpPr>
        <p:spPr>
          <a:xfrm>
            <a:off x="838200" y="1710047"/>
            <a:ext cx="10515600" cy="4887701"/>
          </a:xfrm>
        </p:spPr>
        <p:txBody>
          <a:bodyPr>
            <a:normAutofit lnSpcReduction="10000"/>
          </a:bodyPr>
          <a:lstStyle/>
          <a:p>
            <a:pPr marL="0" indent="0">
              <a:buNone/>
            </a:pPr>
            <a:r>
              <a:rPr lang="en-GB" dirty="0"/>
              <a:t>1. Sit in a circle.</a:t>
            </a:r>
          </a:p>
          <a:p>
            <a:pPr marL="0" indent="0">
              <a:buNone/>
            </a:pPr>
            <a:r>
              <a:rPr lang="en-GB" dirty="0"/>
              <a:t>2. Choose a Rubbish or Sustainability topic word from the word bank.</a:t>
            </a:r>
          </a:p>
          <a:p>
            <a:pPr marL="0" indent="0">
              <a:buNone/>
            </a:pPr>
            <a:r>
              <a:rPr lang="en-GB" dirty="0"/>
              <a:t>3. Choose one person to stand in the centre of the circle and one to stand outside.</a:t>
            </a:r>
          </a:p>
          <a:p>
            <a:pPr marL="0" indent="0">
              <a:buNone/>
            </a:pPr>
            <a:r>
              <a:rPr lang="en-GB" dirty="0"/>
              <a:t>4. They repeat their word three times</a:t>
            </a:r>
          </a:p>
          <a:p>
            <a:pPr marL="0" indent="0">
              <a:buNone/>
            </a:pPr>
            <a:r>
              <a:rPr lang="en-GB" dirty="0"/>
              <a:t>5. The person around the outside of the circle who is the orange, must interrupt by shouting the word green, before the other person has managed to say it three times.</a:t>
            </a:r>
          </a:p>
          <a:p>
            <a:pPr marL="0" indent="0">
              <a:buNone/>
            </a:pPr>
            <a:r>
              <a:rPr lang="en-GB" dirty="0"/>
              <a:t>6. If they interrupt successfully the person in the middle chooses another word.</a:t>
            </a:r>
          </a:p>
          <a:p>
            <a:pPr marL="0" indent="0">
              <a:buNone/>
            </a:pPr>
            <a:r>
              <a:rPr lang="en-GB" dirty="0"/>
              <a:t>7. If they are not quick enough they replace the person in the middle.</a:t>
            </a:r>
          </a:p>
        </p:txBody>
      </p:sp>
    </p:spTree>
    <p:extLst>
      <p:ext uri="{BB962C8B-B14F-4D97-AF65-F5344CB8AC3E}">
        <p14:creationId xmlns:p14="http://schemas.microsoft.com/office/powerpoint/2010/main" val="133707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5F65-5C76-4A4A-A596-E259DDC73BCB}"/>
              </a:ext>
            </a:extLst>
          </p:cNvPr>
          <p:cNvSpPr>
            <a:spLocks noGrp="1"/>
          </p:cNvSpPr>
          <p:nvPr>
            <p:ph type="title"/>
          </p:nvPr>
        </p:nvSpPr>
        <p:spPr/>
        <p:txBody>
          <a:bodyPr/>
          <a:lstStyle/>
          <a:p>
            <a:r>
              <a:rPr lang="en-GB" dirty="0">
                <a:solidFill>
                  <a:schemeClr val="bg1">
                    <a:lumMod val="85000"/>
                  </a:schemeClr>
                </a:solidFill>
              </a:rPr>
              <a:t>Hangman (use topic words)</a:t>
            </a:r>
          </a:p>
        </p:txBody>
      </p:sp>
      <p:pic>
        <p:nvPicPr>
          <p:cNvPr id="4" name="Picture 3">
            <a:extLst>
              <a:ext uri="{FF2B5EF4-FFF2-40B4-BE49-F238E27FC236}">
                <a16:creationId xmlns:a16="http://schemas.microsoft.com/office/drawing/2014/main" id="{BF5C0197-360F-46F3-8C6E-25E039FC067C}"/>
              </a:ext>
            </a:extLst>
          </p:cNvPr>
          <p:cNvPicPr>
            <a:picLocks noChangeAspect="1"/>
          </p:cNvPicPr>
          <p:nvPr/>
        </p:nvPicPr>
        <p:blipFill>
          <a:blip r:embed="rId2"/>
          <a:stretch>
            <a:fillRect/>
          </a:stretch>
        </p:blipFill>
        <p:spPr>
          <a:xfrm>
            <a:off x="942848" y="1546021"/>
            <a:ext cx="10410951" cy="4854051"/>
          </a:xfrm>
          <a:prstGeom prst="rect">
            <a:avLst/>
          </a:prstGeom>
        </p:spPr>
      </p:pic>
    </p:spTree>
    <p:extLst>
      <p:ext uri="{BB962C8B-B14F-4D97-AF65-F5344CB8AC3E}">
        <p14:creationId xmlns:p14="http://schemas.microsoft.com/office/powerpoint/2010/main" val="12058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90C1-BFF5-4AD8-8FF5-5A70778FD30A}"/>
              </a:ext>
            </a:extLst>
          </p:cNvPr>
          <p:cNvSpPr>
            <a:spLocks noGrp="1"/>
          </p:cNvSpPr>
          <p:nvPr>
            <p:ph type="title"/>
          </p:nvPr>
        </p:nvSpPr>
        <p:spPr/>
        <p:txBody>
          <a:bodyPr/>
          <a:lstStyle/>
          <a:p>
            <a:r>
              <a:rPr lang="en-GB" dirty="0">
                <a:solidFill>
                  <a:schemeClr val="bg1">
                    <a:lumMod val="95000"/>
                  </a:schemeClr>
                </a:solidFill>
              </a:rPr>
              <a:t>Question of the Day</a:t>
            </a:r>
          </a:p>
        </p:txBody>
      </p:sp>
      <p:sp>
        <p:nvSpPr>
          <p:cNvPr id="3" name="Content Placeholder 2">
            <a:extLst>
              <a:ext uri="{FF2B5EF4-FFF2-40B4-BE49-F238E27FC236}">
                <a16:creationId xmlns:a16="http://schemas.microsoft.com/office/drawing/2014/main" id="{F6A46FB6-B1BE-401B-8ACD-6D35EE50E68F}"/>
              </a:ext>
            </a:extLst>
          </p:cNvPr>
          <p:cNvSpPr>
            <a:spLocks noGrp="1"/>
          </p:cNvSpPr>
          <p:nvPr>
            <p:ph idx="1"/>
          </p:nvPr>
        </p:nvSpPr>
        <p:spPr/>
        <p:txBody>
          <a:bodyPr>
            <a:normAutofit fontScale="92500"/>
          </a:bodyPr>
          <a:lstStyle/>
          <a:p>
            <a:r>
              <a:rPr lang="en-GB" dirty="0">
                <a:solidFill>
                  <a:schemeClr val="bg1">
                    <a:lumMod val="95000"/>
                  </a:schemeClr>
                </a:solidFill>
              </a:rPr>
              <a:t>Can we live without plastic?</a:t>
            </a:r>
          </a:p>
          <a:p>
            <a:endParaRPr lang="en-GB" dirty="0">
              <a:solidFill>
                <a:schemeClr val="bg1">
                  <a:lumMod val="95000"/>
                </a:schemeClr>
              </a:solidFill>
            </a:endParaRPr>
          </a:p>
          <a:p>
            <a:r>
              <a:rPr lang="en-GB" dirty="0">
                <a:solidFill>
                  <a:schemeClr val="bg1">
                    <a:lumMod val="95000"/>
                  </a:schemeClr>
                </a:solidFill>
              </a:rPr>
              <a:t>What is the biggest thing you waste?</a:t>
            </a:r>
          </a:p>
          <a:p>
            <a:endParaRPr lang="en-GB" dirty="0">
              <a:solidFill>
                <a:schemeClr val="bg1">
                  <a:lumMod val="95000"/>
                </a:schemeClr>
              </a:solidFill>
            </a:endParaRPr>
          </a:p>
          <a:p>
            <a:r>
              <a:rPr lang="en-GB" dirty="0">
                <a:solidFill>
                  <a:schemeClr val="bg1">
                    <a:lumMod val="95000"/>
                  </a:schemeClr>
                </a:solidFill>
              </a:rPr>
              <a:t>When do you think humans started producing and dealing with waste?</a:t>
            </a:r>
          </a:p>
          <a:p>
            <a:endParaRPr lang="en-GB" dirty="0">
              <a:solidFill>
                <a:schemeClr val="bg1">
                  <a:lumMod val="95000"/>
                </a:schemeClr>
              </a:solidFill>
            </a:endParaRPr>
          </a:p>
          <a:p>
            <a:r>
              <a:rPr lang="en-GB" dirty="0">
                <a:solidFill>
                  <a:schemeClr val="bg1">
                    <a:lumMod val="95000"/>
                  </a:schemeClr>
                </a:solidFill>
              </a:rPr>
              <a:t>What do you think a </a:t>
            </a:r>
            <a:r>
              <a:rPr lang="en-GB" dirty="0" err="1">
                <a:solidFill>
                  <a:schemeClr val="bg1">
                    <a:lumMod val="95000"/>
                  </a:schemeClr>
                </a:solidFill>
              </a:rPr>
              <a:t>Garbologist</a:t>
            </a:r>
            <a:r>
              <a:rPr lang="en-GB" dirty="0">
                <a:solidFill>
                  <a:schemeClr val="bg1">
                    <a:lumMod val="95000"/>
                  </a:schemeClr>
                </a:solidFill>
              </a:rPr>
              <a:t> does?</a:t>
            </a:r>
          </a:p>
          <a:p>
            <a:endParaRPr lang="en-GB" dirty="0">
              <a:solidFill>
                <a:schemeClr val="bg1">
                  <a:lumMod val="95000"/>
                </a:schemeClr>
              </a:solidFill>
            </a:endParaRPr>
          </a:p>
          <a:p>
            <a:r>
              <a:rPr lang="en-GB" dirty="0">
                <a:solidFill>
                  <a:schemeClr val="bg1">
                    <a:lumMod val="95000"/>
                  </a:schemeClr>
                </a:solidFill>
              </a:rPr>
              <a:t>Where does plastic come from?</a:t>
            </a:r>
          </a:p>
        </p:txBody>
      </p:sp>
    </p:spTree>
    <p:extLst>
      <p:ext uri="{BB962C8B-B14F-4D97-AF65-F5344CB8AC3E}">
        <p14:creationId xmlns:p14="http://schemas.microsoft.com/office/powerpoint/2010/main" val="283810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10807-4AC5-431A-8A2B-0CA8E4D8853F}"/>
              </a:ext>
            </a:extLst>
          </p:cNvPr>
          <p:cNvSpPr>
            <a:spLocks noGrp="1"/>
          </p:cNvSpPr>
          <p:nvPr>
            <p:ph type="title"/>
          </p:nvPr>
        </p:nvSpPr>
        <p:spPr/>
        <p:txBody>
          <a:bodyPr/>
          <a:lstStyle/>
          <a:p>
            <a:r>
              <a:rPr lang="en-GB" dirty="0"/>
              <a:t>Thinking about the Future</a:t>
            </a:r>
          </a:p>
        </p:txBody>
      </p:sp>
      <p:sp>
        <p:nvSpPr>
          <p:cNvPr id="3" name="Text Placeholder 2">
            <a:extLst>
              <a:ext uri="{FF2B5EF4-FFF2-40B4-BE49-F238E27FC236}">
                <a16:creationId xmlns:a16="http://schemas.microsoft.com/office/drawing/2014/main" id="{1361D01D-B6F4-454E-A1B2-317AF106B2E5}"/>
              </a:ext>
            </a:extLst>
          </p:cNvPr>
          <p:cNvSpPr>
            <a:spLocks noGrp="1"/>
          </p:cNvSpPr>
          <p:nvPr>
            <p:ph type="body" idx="1"/>
          </p:nvPr>
        </p:nvSpPr>
        <p:spPr/>
        <p:txBody>
          <a:bodyPr/>
          <a:lstStyle/>
          <a:p>
            <a:r>
              <a:rPr lang="en-GB" dirty="0"/>
              <a:t>These starters aim to get KS2 students to think about the future and their part in helping look after the planet.</a:t>
            </a:r>
          </a:p>
        </p:txBody>
      </p:sp>
    </p:spTree>
    <p:extLst>
      <p:ext uri="{BB962C8B-B14F-4D97-AF65-F5344CB8AC3E}">
        <p14:creationId xmlns:p14="http://schemas.microsoft.com/office/powerpoint/2010/main" val="3499493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D2E6-D45E-4E73-88DF-3E2308C52283}"/>
              </a:ext>
            </a:extLst>
          </p:cNvPr>
          <p:cNvSpPr>
            <a:spLocks noGrp="1"/>
          </p:cNvSpPr>
          <p:nvPr>
            <p:ph type="title"/>
          </p:nvPr>
        </p:nvSpPr>
        <p:spPr/>
        <p:txBody>
          <a:bodyPr>
            <a:normAutofit/>
          </a:bodyPr>
          <a:lstStyle/>
          <a:p>
            <a:r>
              <a:rPr lang="en-GB" sz="4000" dirty="0"/>
              <a:t>SLAM / Splat / Memory game</a:t>
            </a:r>
          </a:p>
        </p:txBody>
      </p:sp>
      <p:graphicFrame>
        <p:nvGraphicFramePr>
          <p:cNvPr id="4" name="Content Placeholder 3">
            <a:extLst>
              <a:ext uri="{FF2B5EF4-FFF2-40B4-BE49-F238E27FC236}">
                <a16:creationId xmlns:a16="http://schemas.microsoft.com/office/drawing/2014/main" id="{4DC01422-2604-4DC5-8E8D-899E5848D470}"/>
              </a:ext>
            </a:extLst>
          </p:cNvPr>
          <p:cNvGraphicFramePr>
            <a:graphicFrameLocks noGrp="1"/>
          </p:cNvGraphicFramePr>
          <p:nvPr>
            <p:ph idx="1"/>
            <p:extLst>
              <p:ext uri="{D42A27DB-BD31-4B8C-83A1-F6EECF244321}">
                <p14:modId xmlns:p14="http://schemas.microsoft.com/office/powerpoint/2010/main" val="1844496144"/>
              </p:ext>
            </p:extLst>
          </p:nvPr>
        </p:nvGraphicFramePr>
        <p:xfrm>
          <a:off x="838200" y="1825625"/>
          <a:ext cx="10515600" cy="111252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3338527565"/>
                    </a:ext>
                  </a:extLst>
                </a:gridCol>
                <a:gridCol w="3505200">
                  <a:extLst>
                    <a:ext uri="{9D8B030D-6E8A-4147-A177-3AD203B41FA5}">
                      <a16:colId xmlns:a16="http://schemas.microsoft.com/office/drawing/2014/main" val="756522584"/>
                    </a:ext>
                  </a:extLst>
                </a:gridCol>
                <a:gridCol w="3505200">
                  <a:extLst>
                    <a:ext uri="{9D8B030D-6E8A-4147-A177-3AD203B41FA5}">
                      <a16:colId xmlns:a16="http://schemas.microsoft.com/office/drawing/2014/main" val="2331690530"/>
                    </a:ext>
                  </a:extLst>
                </a:gridCol>
              </a:tblGrid>
              <a:tr h="370840">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28468545"/>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566803432"/>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688615069"/>
                  </a:ext>
                </a:extLst>
              </a:tr>
            </a:tbl>
          </a:graphicData>
        </a:graphic>
      </p:graphicFrame>
      <p:pic>
        <p:nvPicPr>
          <p:cNvPr id="6" name="Picture 5">
            <a:extLst>
              <a:ext uri="{FF2B5EF4-FFF2-40B4-BE49-F238E27FC236}">
                <a16:creationId xmlns:a16="http://schemas.microsoft.com/office/drawing/2014/main" id="{8DFF7987-1C5C-48A6-A4F5-FEB346978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287" y="1825626"/>
            <a:ext cx="1934687" cy="1160812"/>
          </a:xfrm>
          <a:prstGeom prst="rect">
            <a:avLst/>
          </a:prstGeom>
        </p:spPr>
      </p:pic>
      <p:pic>
        <p:nvPicPr>
          <p:cNvPr id="8" name="Picture 7">
            <a:extLst>
              <a:ext uri="{FF2B5EF4-FFF2-40B4-BE49-F238E27FC236}">
                <a16:creationId xmlns:a16="http://schemas.microsoft.com/office/drawing/2014/main" id="{6371C5A4-6CA1-4EDE-A2DA-D32B12E72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080" y="1501952"/>
            <a:ext cx="2095920" cy="1759865"/>
          </a:xfrm>
          <a:prstGeom prst="rect">
            <a:avLst/>
          </a:prstGeom>
        </p:spPr>
      </p:pic>
      <p:pic>
        <p:nvPicPr>
          <p:cNvPr id="10" name="Picture 9">
            <a:extLst>
              <a:ext uri="{FF2B5EF4-FFF2-40B4-BE49-F238E27FC236}">
                <a16:creationId xmlns:a16="http://schemas.microsoft.com/office/drawing/2014/main" id="{6ADD08D7-D02B-447C-BFE3-4FFC0A37D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27720" y="3994972"/>
            <a:ext cx="2104864" cy="1262918"/>
          </a:xfrm>
          <a:prstGeom prst="rect">
            <a:avLst/>
          </a:prstGeom>
        </p:spPr>
      </p:pic>
      <p:pic>
        <p:nvPicPr>
          <p:cNvPr id="12" name="Picture 11">
            <a:extLst>
              <a:ext uri="{FF2B5EF4-FFF2-40B4-BE49-F238E27FC236}">
                <a16:creationId xmlns:a16="http://schemas.microsoft.com/office/drawing/2014/main" id="{A66EF9C1-8126-4E25-8996-5F744D8516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8254" y="3396754"/>
            <a:ext cx="1639571" cy="2459356"/>
          </a:xfrm>
          <a:prstGeom prst="rect">
            <a:avLst/>
          </a:prstGeom>
        </p:spPr>
      </p:pic>
      <p:pic>
        <p:nvPicPr>
          <p:cNvPr id="14" name="Picture 13">
            <a:extLst>
              <a:ext uri="{FF2B5EF4-FFF2-40B4-BE49-F238E27FC236}">
                <a16:creationId xmlns:a16="http://schemas.microsoft.com/office/drawing/2014/main" id="{D50CBEFB-FBA1-40F9-8FC1-6426CE7A08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7852" y="3724564"/>
            <a:ext cx="2452742" cy="1803735"/>
          </a:xfrm>
          <a:prstGeom prst="rect">
            <a:avLst/>
          </a:prstGeom>
        </p:spPr>
      </p:pic>
      <p:pic>
        <p:nvPicPr>
          <p:cNvPr id="16" name="Picture 15">
            <a:extLst>
              <a:ext uri="{FF2B5EF4-FFF2-40B4-BE49-F238E27FC236}">
                <a16:creationId xmlns:a16="http://schemas.microsoft.com/office/drawing/2014/main" id="{0B23C4D4-2817-4027-9E1F-DEEC202B53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5776" y="3977414"/>
            <a:ext cx="2524125" cy="1800225"/>
          </a:xfrm>
          <a:prstGeom prst="rect">
            <a:avLst/>
          </a:prstGeom>
        </p:spPr>
      </p:pic>
      <p:pic>
        <p:nvPicPr>
          <p:cNvPr id="18" name="Picture 17">
            <a:extLst>
              <a:ext uri="{FF2B5EF4-FFF2-40B4-BE49-F238E27FC236}">
                <a16:creationId xmlns:a16="http://schemas.microsoft.com/office/drawing/2014/main" id="{355CFBCD-7415-4698-A8F8-21D97A62DD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2081" y="1358282"/>
            <a:ext cx="1581150" cy="2095500"/>
          </a:xfrm>
          <a:prstGeom prst="rect">
            <a:avLst/>
          </a:prstGeom>
        </p:spPr>
      </p:pic>
      <p:pic>
        <p:nvPicPr>
          <p:cNvPr id="20" name="Picture 19">
            <a:extLst>
              <a:ext uri="{FF2B5EF4-FFF2-40B4-BE49-F238E27FC236}">
                <a16:creationId xmlns:a16="http://schemas.microsoft.com/office/drawing/2014/main" id="{9CB35C77-E0EF-4441-8D03-0628BD5FAB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59901" y="1672504"/>
            <a:ext cx="3105583" cy="1467055"/>
          </a:xfrm>
          <a:prstGeom prst="rect">
            <a:avLst/>
          </a:prstGeom>
        </p:spPr>
      </p:pic>
    </p:spTree>
    <p:extLst>
      <p:ext uri="{BB962C8B-B14F-4D97-AF65-F5344CB8AC3E}">
        <p14:creationId xmlns:p14="http://schemas.microsoft.com/office/powerpoint/2010/main" val="565105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A262-2324-45CD-8DB4-5EA105C2D4DD}"/>
              </a:ext>
            </a:extLst>
          </p:cNvPr>
          <p:cNvSpPr>
            <a:spLocks noGrp="1"/>
          </p:cNvSpPr>
          <p:nvPr>
            <p:ph type="title"/>
          </p:nvPr>
        </p:nvSpPr>
        <p:spPr/>
        <p:txBody>
          <a:bodyPr/>
          <a:lstStyle/>
          <a:p>
            <a:r>
              <a:rPr lang="en-GB" dirty="0"/>
              <a:t>Waste definitions</a:t>
            </a:r>
          </a:p>
        </p:txBody>
      </p:sp>
      <p:sp>
        <p:nvSpPr>
          <p:cNvPr id="3" name="Content Placeholder 2">
            <a:extLst>
              <a:ext uri="{FF2B5EF4-FFF2-40B4-BE49-F238E27FC236}">
                <a16:creationId xmlns:a16="http://schemas.microsoft.com/office/drawing/2014/main" id="{DD3C862F-C034-4C87-AA57-C523571EA4E5}"/>
              </a:ext>
            </a:extLst>
          </p:cNvPr>
          <p:cNvSpPr>
            <a:spLocks noGrp="1"/>
          </p:cNvSpPr>
          <p:nvPr>
            <p:ph idx="1"/>
          </p:nvPr>
        </p:nvSpPr>
        <p:spPr/>
        <p:txBody>
          <a:bodyPr/>
          <a:lstStyle/>
          <a:p>
            <a:r>
              <a:rPr lang="en-GB" dirty="0">
                <a:solidFill>
                  <a:schemeClr val="bg1"/>
                </a:solidFill>
              </a:rPr>
              <a:t>Reduce; </a:t>
            </a:r>
          </a:p>
          <a:p>
            <a:r>
              <a:rPr lang="en-GB" dirty="0">
                <a:solidFill>
                  <a:schemeClr val="bg1"/>
                </a:solidFill>
              </a:rPr>
              <a:t>Reuse; </a:t>
            </a:r>
          </a:p>
          <a:p>
            <a:r>
              <a:rPr lang="en-GB" dirty="0">
                <a:solidFill>
                  <a:schemeClr val="bg1"/>
                </a:solidFill>
              </a:rPr>
              <a:t>Recycle; </a:t>
            </a:r>
          </a:p>
          <a:p>
            <a:r>
              <a:rPr lang="en-GB" dirty="0">
                <a:solidFill>
                  <a:schemeClr val="bg1"/>
                </a:solidFill>
              </a:rPr>
              <a:t>Biodegradable;</a:t>
            </a:r>
          </a:p>
          <a:p>
            <a:r>
              <a:rPr lang="en-GB" dirty="0">
                <a:solidFill>
                  <a:schemeClr val="bg1"/>
                </a:solidFill>
              </a:rPr>
              <a:t>Compostable; </a:t>
            </a:r>
          </a:p>
          <a:p>
            <a:endParaRPr lang="en-GB" dirty="0"/>
          </a:p>
        </p:txBody>
      </p:sp>
    </p:spTree>
    <p:extLst>
      <p:ext uri="{BB962C8B-B14F-4D97-AF65-F5344CB8AC3E}">
        <p14:creationId xmlns:p14="http://schemas.microsoft.com/office/powerpoint/2010/main" val="2171649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3EC1-E3B3-4430-B104-8F5041287FCB}"/>
              </a:ext>
            </a:extLst>
          </p:cNvPr>
          <p:cNvSpPr>
            <a:spLocks noGrp="1"/>
          </p:cNvSpPr>
          <p:nvPr>
            <p:ph type="title"/>
          </p:nvPr>
        </p:nvSpPr>
        <p:spPr/>
        <p:txBody>
          <a:bodyPr/>
          <a:lstStyle/>
          <a:p>
            <a:r>
              <a:rPr lang="en-GB" dirty="0"/>
              <a:t>Using videos and songs</a:t>
            </a:r>
          </a:p>
        </p:txBody>
      </p:sp>
      <p:sp>
        <p:nvSpPr>
          <p:cNvPr id="3" name="Text Placeholder 2">
            <a:extLst>
              <a:ext uri="{FF2B5EF4-FFF2-40B4-BE49-F238E27FC236}">
                <a16:creationId xmlns:a16="http://schemas.microsoft.com/office/drawing/2014/main" id="{DE3BAF5F-ECA9-4289-93BA-A750D45D460D}"/>
              </a:ext>
            </a:extLst>
          </p:cNvPr>
          <p:cNvSpPr>
            <a:spLocks noGrp="1"/>
          </p:cNvSpPr>
          <p:nvPr>
            <p:ph type="body" idx="1"/>
          </p:nvPr>
        </p:nvSpPr>
        <p:spPr/>
        <p:txBody>
          <a:bodyPr/>
          <a:lstStyle/>
          <a:p>
            <a:r>
              <a:rPr lang="en-GB" dirty="0"/>
              <a:t>Ideas using videos and songs to start lessons about rubbish and sustainability</a:t>
            </a:r>
          </a:p>
        </p:txBody>
      </p:sp>
    </p:spTree>
    <p:extLst>
      <p:ext uri="{BB962C8B-B14F-4D97-AF65-F5344CB8AC3E}">
        <p14:creationId xmlns:p14="http://schemas.microsoft.com/office/powerpoint/2010/main" val="2290929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6B064-9884-4F1A-84C2-F6FD8CDF0689}"/>
              </a:ext>
            </a:extLst>
          </p:cNvPr>
          <p:cNvSpPr>
            <a:spLocks noGrp="1"/>
          </p:cNvSpPr>
          <p:nvPr>
            <p:ph type="title"/>
          </p:nvPr>
        </p:nvSpPr>
        <p:spPr/>
        <p:txBody>
          <a:bodyPr/>
          <a:lstStyle/>
          <a:p>
            <a:r>
              <a:rPr lang="en-GB" dirty="0"/>
              <a:t>The Wombles</a:t>
            </a:r>
          </a:p>
        </p:txBody>
      </p:sp>
      <p:sp>
        <p:nvSpPr>
          <p:cNvPr id="3" name="Content Placeholder 2">
            <a:extLst>
              <a:ext uri="{FF2B5EF4-FFF2-40B4-BE49-F238E27FC236}">
                <a16:creationId xmlns:a16="http://schemas.microsoft.com/office/drawing/2014/main" id="{9855BECD-BCAF-4642-B66F-17A7747AEB4F}"/>
              </a:ext>
            </a:extLst>
          </p:cNvPr>
          <p:cNvSpPr>
            <a:spLocks noGrp="1"/>
          </p:cNvSpPr>
          <p:nvPr>
            <p:ph sz="half" idx="1"/>
          </p:nvPr>
        </p:nvSpPr>
        <p:spPr>
          <a:xfrm>
            <a:off x="838199" y="1825625"/>
            <a:ext cx="5956495" cy="4351338"/>
          </a:xfrm>
        </p:spPr>
        <p:txBody>
          <a:bodyPr/>
          <a:lstStyle/>
          <a:p>
            <a:r>
              <a:rPr lang="en-GB" dirty="0"/>
              <a:t>The Wombles starred in a children’s TV show in the 1970s</a:t>
            </a:r>
          </a:p>
          <a:p>
            <a:r>
              <a:rPr lang="en-GB" dirty="0"/>
              <a:t>Listen to their catchy tune here: </a:t>
            </a:r>
            <a:r>
              <a:rPr lang="en-GB" dirty="0">
                <a:hlinkClick r:id="rId2"/>
              </a:rPr>
              <a:t>https://youtu.be/XWQMMPFtoG4</a:t>
            </a:r>
            <a:endParaRPr lang="en-GB" dirty="0"/>
          </a:p>
          <a:p>
            <a:r>
              <a:rPr lang="en-GB" dirty="0"/>
              <a:t>Can you think of some characters that could litter pick in your local park or green area?</a:t>
            </a:r>
          </a:p>
          <a:p>
            <a:r>
              <a:rPr lang="en-GB" dirty="0"/>
              <a:t>What song would they sing as they tidied up the local area?</a:t>
            </a:r>
          </a:p>
        </p:txBody>
      </p:sp>
      <p:pic>
        <p:nvPicPr>
          <p:cNvPr id="6" name="Content Placeholder 5">
            <a:extLst>
              <a:ext uri="{FF2B5EF4-FFF2-40B4-BE49-F238E27FC236}">
                <a16:creationId xmlns:a16="http://schemas.microsoft.com/office/drawing/2014/main" id="{34477CD7-2092-46BE-B3E5-87DE9D92F5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73281" y="1690688"/>
            <a:ext cx="4751874" cy="3967161"/>
          </a:xfrm>
        </p:spPr>
      </p:pic>
    </p:spTree>
    <p:extLst>
      <p:ext uri="{BB962C8B-B14F-4D97-AF65-F5344CB8AC3E}">
        <p14:creationId xmlns:p14="http://schemas.microsoft.com/office/powerpoint/2010/main" val="166417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194A6CA1-8D1C-4954-963D-98EB9EFB35BB}"/>
              </a:ext>
            </a:extLst>
          </p:cNvPr>
          <p:cNvPicPr>
            <a:picLocks noRot="1" noChangeAspect="1"/>
          </p:cNvPicPr>
          <p:nvPr>
            <a:videoFile r:link="rId1"/>
          </p:nvPr>
        </p:nvPicPr>
        <p:blipFill>
          <a:blip r:embed="rId3"/>
          <a:stretch>
            <a:fillRect/>
          </a:stretch>
        </p:blipFill>
        <p:spPr>
          <a:xfrm>
            <a:off x="3720613" y="457200"/>
            <a:ext cx="8213119" cy="6159839"/>
          </a:xfrm>
          <a:prstGeom prst="rect">
            <a:avLst/>
          </a:prstGeom>
        </p:spPr>
      </p:pic>
      <p:sp>
        <p:nvSpPr>
          <p:cNvPr id="3" name="Title 2">
            <a:extLst>
              <a:ext uri="{FF2B5EF4-FFF2-40B4-BE49-F238E27FC236}">
                <a16:creationId xmlns:a16="http://schemas.microsoft.com/office/drawing/2014/main" id="{098029C6-C5AF-4621-8220-CA491BC1DAEF}"/>
              </a:ext>
            </a:extLst>
          </p:cNvPr>
          <p:cNvSpPr>
            <a:spLocks noGrp="1"/>
          </p:cNvSpPr>
          <p:nvPr>
            <p:ph type="title"/>
          </p:nvPr>
        </p:nvSpPr>
        <p:spPr/>
        <p:txBody>
          <a:bodyPr/>
          <a:lstStyle/>
          <a:p>
            <a:r>
              <a:rPr lang="en-GB" dirty="0">
                <a:solidFill>
                  <a:schemeClr val="bg1">
                    <a:lumMod val="85000"/>
                  </a:schemeClr>
                </a:solidFill>
              </a:rPr>
              <a:t>Donald Duck the Litterbug</a:t>
            </a:r>
          </a:p>
        </p:txBody>
      </p:sp>
      <p:sp>
        <p:nvSpPr>
          <p:cNvPr id="5" name="Text Placeholder 4">
            <a:extLst>
              <a:ext uri="{FF2B5EF4-FFF2-40B4-BE49-F238E27FC236}">
                <a16:creationId xmlns:a16="http://schemas.microsoft.com/office/drawing/2014/main" id="{7291C1A9-02CC-4CB2-A2FC-B6E50EFBD39D}"/>
              </a:ext>
            </a:extLst>
          </p:cNvPr>
          <p:cNvSpPr>
            <a:spLocks noGrp="1"/>
          </p:cNvSpPr>
          <p:nvPr>
            <p:ph type="body" sz="half" idx="2"/>
          </p:nvPr>
        </p:nvSpPr>
        <p:spPr>
          <a:xfrm>
            <a:off x="839789" y="2405574"/>
            <a:ext cx="2747474" cy="3463413"/>
          </a:xfrm>
        </p:spPr>
        <p:txBody>
          <a:bodyPr>
            <a:normAutofit/>
          </a:bodyPr>
          <a:lstStyle/>
          <a:p>
            <a:r>
              <a:rPr lang="en-GB" sz="2000" dirty="0"/>
              <a:t>This is a cartoon from America released in 1961.</a:t>
            </a:r>
          </a:p>
        </p:txBody>
      </p:sp>
    </p:spTree>
    <p:extLst>
      <p:ext uri="{BB962C8B-B14F-4D97-AF65-F5344CB8AC3E}">
        <p14:creationId xmlns:p14="http://schemas.microsoft.com/office/powerpoint/2010/main" val="2759840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619FB-7981-4D3D-8883-0DF9AA48F0B1}"/>
              </a:ext>
            </a:extLst>
          </p:cNvPr>
          <p:cNvSpPr>
            <a:spLocks noGrp="1"/>
          </p:cNvSpPr>
          <p:nvPr>
            <p:ph type="title"/>
          </p:nvPr>
        </p:nvSpPr>
        <p:spPr/>
        <p:txBody>
          <a:bodyPr/>
          <a:lstStyle/>
          <a:p>
            <a:r>
              <a:rPr lang="en-GB" dirty="0"/>
              <a:t>The 3 </a:t>
            </a:r>
            <a:r>
              <a:rPr lang="en-GB" dirty="0" err="1"/>
              <a:t>Rs</a:t>
            </a:r>
            <a:r>
              <a:rPr lang="en-GB" dirty="0"/>
              <a:t> (Jack Johnson)</a:t>
            </a:r>
          </a:p>
        </p:txBody>
      </p:sp>
      <p:pic>
        <p:nvPicPr>
          <p:cNvPr id="4" name="Online Media 3">
            <a:hlinkClick r:id="" action="ppaction://media"/>
            <a:extLst>
              <a:ext uri="{FF2B5EF4-FFF2-40B4-BE49-F238E27FC236}">
                <a16:creationId xmlns:a16="http://schemas.microsoft.com/office/drawing/2014/main" id="{0AC70DF9-60DC-4DD2-BBDA-65A520BEDFB6}"/>
              </a:ext>
            </a:extLst>
          </p:cNvPr>
          <p:cNvPicPr>
            <a:picLocks noGrp="1" noRot="1" noChangeAspect="1"/>
          </p:cNvPicPr>
          <p:nvPr>
            <p:ph idx="1"/>
            <a:videoFile r:link="rId1"/>
          </p:nvPr>
        </p:nvPicPr>
        <p:blipFill>
          <a:blip r:embed="rId3"/>
          <a:stretch>
            <a:fillRect/>
          </a:stretch>
        </p:blipFill>
        <p:spPr>
          <a:xfrm>
            <a:off x="2778826" y="1690688"/>
            <a:ext cx="6396923" cy="4797693"/>
          </a:xfrm>
          <a:prstGeom prst="rect">
            <a:avLst/>
          </a:prstGeom>
        </p:spPr>
      </p:pic>
    </p:spTree>
    <p:extLst>
      <p:ext uri="{BB962C8B-B14F-4D97-AF65-F5344CB8AC3E}">
        <p14:creationId xmlns:p14="http://schemas.microsoft.com/office/powerpoint/2010/main" val="2998559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1697-5479-4F33-8F21-E93D520D7C9C}"/>
              </a:ext>
            </a:extLst>
          </p:cNvPr>
          <p:cNvSpPr>
            <a:spLocks noGrp="1"/>
          </p:cNvSpPr>
          <p:nvPr>
            <p:ph type="title"/>
          </p:nvPr>
        </p:nvSpPr>
        <p:spPr>
          <a:xfrm>
            <a:off x="839788" y="457200"/>
            <a:ext cx="6107277" cy="706582"/>
          </a:xfrm>
        </p:spPr>
        <p:txBody>
          <a:bodyPr>
            <a:normAutofit/>
          </a:bodyPr>
          <a:lstStyle/>
          <a:p>
            <a:r>
              <a:rPr lang="en-GB" sz="4000" dirty="0"/>
              <a:t>My Old Man’s a Dustman</a:t>
            </a:r>
          </a:p>
        </p:txBody>
      </p:sp>
      <p:pic>
        <p:nvPicPr>
          <p:cNvPr id="4" name="Online Media 3">
            <a:hlinkClick r:id="" action="ppaction://media"/>
            <a:extLst>
              <a:ext uri="{FF2B5EF4-FFF2-40B4-BE49-F238E27FC236}">
                <a16:creationId xmlns:a16="http://schemas.microsoft.com/office/drawing/2014/main" id="{247B513F-46CC-453C-96D1-EA33CCFD6110}"/>
              </a:ext>
            </a:extLst>
          </p:cNvPr>
          <p:cNvPicPr>
            <a:picLocks noGrp="1" noRot="1" noChangeAspect="1"/>
          </p:cNvPicPr>
          <p:nvPr>
            <p:ph idx="1"/>
            <a:videoFile r:link="rId1"/>
          </p:nvPr>
        </p:nvPicPr>
        <p:blipFill>
          <a:blip r:embed="rId3"/>
          <a:stretch>
            <a:fillRect/>
          </a:stretch>
        </p:blipFill>
        <p:spPr>
          <a:xfrm>
            <a:off x="5080764" y="2057400"/>
            <a:ext cx="6776157" cy="3811588"/>
          </a:xfrm>
          <a:prstGeom prst="rect">
            <a:avLst/>
          </a:prstGeom>
        </p:spPr>
      </p:pic>
      <p:sp>
        <p:nvSpPr>
          <p:cNvPr id="5" name="Text Placeholder 4">
            <a:extLst>
              <a:ext uri="{FF2B5EF4-FFF2-40B4-BE49-F238E27FC236}">
                <a16:creationId xmlns:a16="http://schemas.microsoft.com/office/drawing/2014/main" id="{3A6DD76C-EBCE-42FB-B1C7-D90C4801FFF2}"/>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GB" sz="2400" dirty="0"/>
              <a:t>This is a song from the 1950s</a:t>
            </a:r>
          </a:p>
          <a:p>
            <a:pPr marL="285750" indent="-285750">
              <a:buFont typeface="Arial" panose="020B0604020202020204" pitchFamily="34" charset="0"/>
              <a:buChar char="•"/>
            </a:pPr>
            <a:r>
              <a:rPr lang="en-GB" sz="2400" dirty="0"/>
              <a:t>It was recorded by Lonnie </a:t>
            </a:r>
            <a:r>
              <a:rPr lang="en-GB" sz="2400" dirty="0" err="1"/>
              <a:t>Donnegan</a:t>
            </a:r>
            <a:r>
              <a:rPr lang="en-GB" sz="2400" dirty="0"/>
              <a:t> who was a </a:t>
            </a:r>
            <a:r>
              <a:rPr lang="en-GB" sz="2400" dirty="0" err="1"/>
              <a:t>skiffle</a:t>
            </a:r>
            <a:r>
              <a:rPr lang="en-GB" sz="2400" dirty="0"/>
              <a:t> artist</a:t>
            </a:r>
          </a:p>
          <a:p>
            <a:pPr marL="285750" indent="-285750">
              <a:buFont typeface="Arial" panose="020B0604020202020204" pitchFamily="34" charset="0"/>
              <a:buChar char="•"/>
            </a:pPr>
            <a:r>
              <a:rPr lang="en-GB" sz="2400" dirty="0"/>
              <a:t>Can you think of new and more modern lyrics?</a:t>
            </a:r>
          </a:p>
        </p:txBody>
      </p:sp>
    </p:spTree>
    <p:extLst>
      <p:ext uri="{BB962C8B-B14F-4D97-AF65-F5344CB8AC3E}">
        <p14:creationId xmlns:p14="http://schemas.microsoft.com/office/powerpoint/2010/main" val="2384015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id="{4A77DB57-A797-4B21-AC33-C457B83DEF32}"/>
              </a:ext>
            </a:extLst>
          </p:cNvPr>
          <p:cNvPicPr>
            <a:picLocks noRot="1" noChangeAspect="1"/>
          </p:cNvPicPr>
          <p:nvPr>
            <a:videoFile r:link="rId1"/>
          </p:nvPr>
        </p:nvPicPr>
        <p:blipFill>
          <a:blip r:embed="rId3"/>
          <a:stretch>
            <a:fillRect/>
          </a:stretch>
        </p:blipFill>
        <p:spPr>
          <a:xfrm>
            <a:off x="6096000" y="2143125"/>
            <a:ext cx="4572000" cy="2571750"/>
          </a:xfrm>
          <a:prstGeom prst="rect">
            <a:avLst/>
          </a:prstGeom>
        </p:spPr>
      </p:pic>
      <p:sp>
        <p:nvSpPr>
          <p:cNvPr id="3" name="TextBox 2">
            <a:extLst>
              <a:ext uri="{FF2B5EF4-FFF2-40B4-BE49-F238E27FC236}">
                <a16:creationId xmlns:a16="http://schemas.microsoft.com/office/drawing/2014/main" id="{1FB2EFCB-3677-4EDA-A946-93C09AA2AD4E}"/>
              </a:ext>
            </a:extLst>
          </p:cNvPr>
          <p:cNvSpPr txBox="1"/>
          <p:nvPr/>
        </p:nvSpPr>
        <p:spPr>
          <a:xfrm>
            <a:off x="670560" y="786229"/>
            <a:ext cx="4053840" cy="1200329"/>
          </a:xfrm>
          <a:prstGeom prst="rect">
            <a:avLst/>
          </a:prstGeom>
          <a:noFill/>
        </p:spPr>
        <p:txBody>
          <a:bodyPr wrap="square" rtlCol="0">
            <a:spAutoFit/>
          </a:bodyPr>
          <a:lstStyle/>
          <a:p>
            <a:r>
              <a:rPr lang="en-GB" sz="3600" b="1" dirty="0" err="1">
                <a:solidFill>
                  <a:schemeClr val="bg1">
                    <a:lumMod val="85000"/>
                  </a:schemeClr>
                </a:solidFill>
              </a:rPr>
              <a:t>Cbeebies</a:t>
            </a:r>
            <a:r>
              <a:rPr lang="en-GB" sz="3600" b="1" dirty="0">
                <a:solidFill>
                  <a:schemeClr val="bg1">
                    <a:lumMod val="85000"/>
                  </a:schemeClr>
                </a:solidFill>
              </a:rPr>
              <a:t> – video and song</a:t>
            </a:r>
          </a:p>
        </p:txBody>
      </p:sp>
      <p:sp>
        <p:nvSpPr>
          <p:cNvPr id="4" name="TextBox 3">
            <a:extLst>
              <a:ext uri="{FF2B5EF4-FFF2-40B4-BE49-F238E27FC236}">
                <a16:creationId xmlns:a16="http://schemas.microsoft.com/office/drawing/2014/main" id="{F38CF998-CA39-40DB-AB22-E92F827F7CB1}"/>
              </a:ext>
            </a:extLst>
          </p:cNvPr>
          <p:cNvSpPr txBox="1"/>
          <p:nvPr/>
        </p:nvSpPr>
        <p:spPr>
          <a:xfrm>
            <a:off x="670560" y="2407920"/>
            <a:ext cx="4053840" cy="1569660"/>
          </a:xfrm>
          <a:prstGeom prst="rect">
            <a:avLst/>
          </a:prstGeom>
          <a:noFill/>
        </p:spPr>
        <p:txBody>
          <a:bodyPr wrap="square" rtlCol="0">
            <a:spAutoFit/>
          </a:bodyPr>
          <a:lstStyle/>
          <a:p>
            <a:r>
              <a:rPr lang="en-GB" sz="3200" dirty="0">
                <a:solidFill>
                  <a:schemeClr val="bg1">
                    <a:lumMod val="85000"/>
                  </a:schemeClr>
                </a:solidFill>
              </a:rPr>
              <a:t>Could you make a song up about recycling and rubbish?</a:t>
            </a:r>
          </a:p>
        </p:txBody>
      </p:sp>
    </p:spTree>
    <p:extLst>
      <p:ext uri="{BB962C8B-B14F-4D97-AF65-F5344CB8AC3E}">
        <p14:creationId xmlns:p14="http://schemas.microsoft.com/office/powerpoint/2010/main" val="17988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3DC02C-FDAE-48B4-893D-0FD932E6A037}"/>
              </a:ext>
            </a:extLst>
          </p:cNvPr>
          <p:cNvSpPr txBox="1"/>
          <p:nvPr/>
        </p:nvSpPr>
        <p:spPr>
          <a:xfrm>
            <a:off x="490330" y="834887"/>
            <a:ext cx="1630018" cy="2062103"/>
          </a:xfrm>
          <a:prstGeom prst="rect">
            <a:avLst/>
          </a:prstGeom>
          <a:noFill/>
        </p:spPr>
        <p:txBody>
          <a:bodyPr wrap="square" rtlCol="0">
            <a:spAutoFit/>
          </a:bodyPr>
          <a:lstStyle/>
          <a:p>
            <a:r>
              <a:rPr lang="en-GB" sz="3200" b="1" dirty="0">
                <a:solidFill>
                  <a:schemeClr val="bg1">
                    <a:lumMod val="85000"/>
                  </a:schemeClr>
                </a:solidFill>
              </a:rPr>
              <a:t>The Earth from Space</a:t>
            </a:r>
          </a:p>
        </p:txBody>
      </p:sp>
      <p:pic>
        <p:nvPicPr>
          <p:cNvPr id="6" name="Picture 5">
            <a:extLst>
              <a:ext uri="{FF2B5EF4-FFF2-40B4-BE49-F238E27FC236}">
                <a16:creationId xmlns:a16="http://schemas.microsoft.com/office/drawing/2014/main" id="{93DD0CE3-AD25-4C64-A250-03810D79B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284" y="0"/>
            <a:ext cx="6853431" cy="6858000"/>
          </a:xfrm>
          <a:prstGeom prst="rect">
            <a:avLst/>
          </a:prstGeom>
        </p:spPr>
      </p:pic>
      <p:sp>
        <p:nvSpPr>
          <p:cNvPr id="7" name="TextBox 6">
            <a:extLst>
              <a:ext uri="{FF2B5EF4-FFF2-40B4-BE49-F238E27FC236}">
                <a16:creationId xmlns:a16="http://schemas.microsoft.com/office/drawing/2014/main" id="{8FC63B83-71E1-464C-BAA0-853433BEC704}"/>
              </a:ext>
            </a:extLst>
          </p:cNvPr>
          <p:cNvSpPr txBox="1"/>
          <p:nvPr/>
        </p:nvSpPr>
        <p:spPr>
          <a:xfrm>
            <a:off x="291547" y="4335907"/>
            <a:ext cx="2647784" cy="2308324"/>
          </a:xfrm>
          <a:prstGeom prst="rect">
            <a:avLst/>
          </a:prstGeom>
          <a:noFill/>
        </p:spPr>
        <p:txBody>
          <a:bodyPr wrap="square" rtlCol="0">
            <a:spAutoFit/>
          </a:bodyPr>
          <a:lstStyle/>
          <a:p>
            <a:r>
              <a:rPr lang="en-GB" dirty="0">
                <a:solidFill>
                  <a:schemeClr val="bg1">
                    <a:lumMod val="85000"/>
                  </a:schemeClr>
                </a:solidFill>
              </a:rPr>
              <a:t>This photo of the Earth was taken from Apollo 17 in 1972 when they were 29,000km away. It is one of the most famous photos in history and is usually called “The Blue Marble”.</a:t>
            </a:r>
            <a:endParaRPr lang="en-GB" dirty="0"/>
          </a:p>
        </p:txBody>
      </p:sp>
    </p:spTree>
    <p:extLst>
      <p:ext uri="{BB962C8B-B14F-4D97-AF65-F5344CB8AC3E}">
        <p14:creationId xmlns:p14="http://schemas.microsoft.com/office/powerpoint/2010/main" val="3900080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CFE3136-6DD4-4AFB-BAD7-3CE04A7C0C96}"/>
              </a:ext>
            </a:extLst>
          </p:cNvPr>
          <p:cNvSpPr>
            <a:spLocks noGrp="1"/>
          </p:cNvSpPr>
          <p:nvPr>
            <p:ph idx="1"/>
          </p:nvPr>
        </p:nvSpPr>
        <p:spPr>
          <a:xfrm>
            <a:off x="852268" y="215679"/>
            <a:ext cx="10515600" cy="2713563"/>
          </a:xfrm>
          <a:prstGeom prst="rect">
            <a:avLst/>
          </a:prstGeom>
        </p:spPr>
        <p:txBody>
          <a:bodyPr wrap="square">
            <a:spAutoFit/>
          </a:bodyPr>
          <a:lstStyle/>
          <a:p>
            <a:pPr marL="0" indent="0">
              <a:buNone/>
            </a:pPr>
            <a:r>
              <a:rPr lang="en-GB" sz="3600" b="1" dirty="0">
                <a:solidFill>
                  <a:schemeClr val="bg1"/>
                </a:solidFill>
              </a:rPr>
              <a:t>You walk into class and instead of your teacher you find someone from the future sitting in the chair. </a:t>
            </a:r>
          </a:p>
          <a:p>
            <a:pPr marL="0" indent="0">
              <a:buNone/>
            </a:pPr>
            <a:r>
              <a:rPr lang="en-GB" sz="3600" b="1" dirty="0">
                <a:solidFill>
                  <a:schemeClr val="bg1"/>
                </a:solidFill>
              </a:rPr>
              <a:t>They tell you that you can ask three questions about what the world is like. What three questions would you ask them and why? </a:t>
            </a:r>
          </a:p>
        </p:txBody>
      </p:sp>
      <p:pic>
        <p:nvPicPr>
          <p:cNvPr id="6" name="Picture 5">
            <a:extLst>
              <a:ext uri="{FF2B5EF4-FFF2-40B4-BE49-F238E27FC236}">
                <a16:creationId xmlns:a16="http://schemas.microsoft.com/office/drawing/2014/main" id="{DCFA5E8B-C975-45C6-8A2A-BFC1326CE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168" y="2929242"/>
            <a:ext cx="2971800" cy="3714750"/>
          </a:xfrm>
          <a:prstGeom prst="rect">
            <a:avLst/>
          </a:prstGeom>
        </p:spPr>
      </p:pic>
    </p:spTree>
    <p:extLst>
      <p:ext uri="{BB962C8B-B14F-4D97-AF65-F5344CB8AC3E}">
        <p14:creationId xmlns:p14="http://schemas.microsoft.com/office/powerpoint/2010/main" val="26826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942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74ED-5BAF-4456-9EC1-35CA798D0371}"/>
              </a:ext>
            </a:extLst>
          </p:cNvPr>
          <p:cNvSpPr>
            <a:spLocks noGrp="1"/>
          </p:cNvSpPr>
          <p:nvPr>
            <p:ph type="title"/>
          </p:nvPr>
        </p:nvSpPr>
        <p:spPr/>
        <p:txBody>
          <a:bodyPr/>
          <a:lstStyle/>
          <a:p>
            <a:pPr algn="ctr"/>
            <a:r>
              <a:rPr lang="en-GB" dirty="0"/>
              <a:t>What do you think this means?</a:t>
            </a:r>
          </a:p>
        </p:txBody>
      </p:sp>
      <p:pic>
        <p:nvPicPr>
          <p:cNvPr id="5" name="Content Placeholder 4">
            <a:extLst>
              <a:ext uri="{FF2B5EF4-FFF2-40B4-BE49-F238E27FC236}">
                <a16:creationId xmlns:a16="http://schemas.microsoft.com/office/drawing/2014/main" id="{32648475-FAB5-499F-B7C1-1BFDBBDA5A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4896" y="1364974"/>
            <a:ext cx="6802208" cy="4949368"/>
          </a:xfrm>
        </p:spPr>
      </p:pic>
    </p:spTree>
    <p:extLst>
      <p:ext uri="{BB962C8B-B14F-4D97-AF65-F5344CB8AC3E}">
        <p14:creationId xmlns:p14="http://schemas.microsoft.com/office/powerpoint/2010/main" val="3850499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DF427FC-113E-44D4-A9B8-DBD51A49DB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9788" y="557727"/>
            <a:ext cx="10515600" cy="4948517"/>
          </a:xfrm>
        </p:spPr>
      </p:pic>
      <p:sp>
        <p:nvSpPr>
          <p:cNvPr id="4" name="Text Placeholder 3">
            <a:extLst>
              <a:ext uri="{FF2B5EF4-FFF2-40B4-BE49-F238E27FC236}">
                <a16:creationId xmlns:a16="http://schemas.microsoft.com/office/drawing/2014/main" id="{D1B3440F-7574-4647-93FF-844C91407227}"/>
              </a:ext>
            </a:extLst>
          </p:cNvPr>
          <p:cNvSpPr>
            <a:spLocks noGrp="1"/>
          </p:cNvSpPr>
          <p:nvPr>
            <p:ph type="body" sz="half" idx="2"/>
          </p:nvPr>
        </p:nvSpPr>
        <p:spPr>
          <a:xfrm>
            <a:off x="2912045" y="5711687"/>
            <a:ext cx="6371086" cy="727110"/>
          </a:xfrm>
        </p:spPr>
        <p:txBody>
          <a:bodyPr>
            <a:normAutofit/>
          </a:bodyPr>
          <a:lstStyle/>
          <a:p>
            <a:r>
              <a:rPr lang="en-GB" sz="3600" dirty="0">
                <a:solidFill>
                  <a:schemeClr val="tx2">
                    <a:lumMod val="20000"/>
                    <a:lumOff val="80000"/>
                  </a:schemeClr>
                </a:solidFill>
              </a:rPr>
              <a:t>What might this quote mean?</a:t>
            </a:r>
          </a:p>
        </p:txBody>
      </p:sp>
    </p:spTree>
    <p:extLst>
      <p:ext uri="{BB962C8B-B14F-4D97-AF65-F5344CB8AC3E}">
        <p14:creationId xmlns:p14="http://schemas.microsoft.com/office/powerpoint/2010/main" val="1933275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8982-3F16-4895-8161-5BA54AA2D432}"/>
              </a:ext>
            </a:extLst>
          </p:cNvPr>
          <p:cNvSpPr>
            <a:spLocks noGrp="1"/>
          </p:cNvSpPr>
          <p:nvPr>
            <p:ph type="title"/>
          </p:nvPr>
        </p:nvSpPr>
        <p:spPr/>
        <p:txBody>
          <a:bodyPr/>
          <a:lstStyle/>
          <a:p>
            <a:r>
              <a:rPr lang="en-GB" dirty="0"/>
              <a:t>What kind of future do you want?</a:t>
            </a:r>
          </a:p>
        </p:txBody>
      </p:sp>
      <p:sp>
        <p:nvSpPr>
          <p:cNvPr id="3" name="Text Placeholder 2">
            <a:extLst>
              <a:ext uri="{FF2B5EF4-FFF2-40B4-BE49-F238E27FC236}">
                <a16:creationId xmlns:a16="http://schemas.microsoft.com/office/drawing/2014/main" id="{98E9B19E-AC33-4972-B271-B556FDFFB7D4}"/>
              </a:ext>
            </a:extLst>
          </p:cNvPr>
          <p:cNvSpPr>
            <a:spLocks noGrp="1"/>
          </p:cNvSpPr>
          <p:nvPr>
            <p:ph type="body" idx="1"/>
          </p:nvPr>
        </p:nvSpPr>
        <p:spPr/>
        <p:txBody>
          <a:bodyPr/>
          <a:lstStyle/>
          <a:p>
            <a:r>
              <a:rPr lang="en-GB" dirty="0"/>
              <a:t>Look at these two pictures:</a:t>
            </a:r>
          </a:p>
        </p:txBody>
      </p:sp>
      <p:pic>
        <p:nvPicPr>
          <p:cNvPr id="8" name="Content Placeholder 7">
            <a:extLst>
              <a:ext uri="{FF2B5EF4-FFF2-40B4-BE49-F238E27FC236}">
                <a16:creationId xmlns:a16="http://schemas.microsoft.com/office/drawing/2014/main" id="{CCEF3633-AE11-4EEE-BE1F-25FB84BC70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37431" y="2561431"/>
            <a:ext cx="4762500" cy="3571875"/>
          </a:xfrm>
        </p:spPr>
      </p:pic>
      <p:pic>
        <p:nvPicPr>
          <p:cNvPr id="10" name="Content Placeholder 9">
            <a:extLst>
              <a:ext uri="{FF2B5EF4-FFF2-40B4-BE49-F238E27FC236}">
                <a16:creationId xmlns:a16="http://schemas.microsoft.com/office/drawing/2014/main" id="{991DE6A2-76FC-4D8F-8476-2C90FB91EFF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02398" y="2561430"/>
            <a:ext cx="5322794" cy="3571875"/>
          </a:xfrm>
        </p:spPr>
      </p:pic>
    </p:spTree>
    <p:extLst>
      <p:ext uri="{BB962C8B-B14F-4D97-AF65-F5344CB8AC3E}">
        <p14:creationId xmlns:p14="http://schemas.microsoft.com/office/powerpoint/2010/main" val="198511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6A4D-7923-4E84-B489-08E51B0B8441}"/>
              </a:ext>
            </a:extLst>
          </p:cNvPr>
          <p:cNvSpPr>
            <a:spLocks noGrp="1"/>
          </p:cNvSpPr>
          <p:nvPr>
            <p:ph type="title"/>
          </p:nvPr>
        </p:nvSpPr>
        <p:spPr/>
        <p:txBody>
          <a:bodyPr/>
          <a:lstStyle/>
          <a:p>
            <a:r>
              <a:rPr lang="en-GB" dirty="0"/>
              <a:t>Rubbish Jokes</a:t>
            </a:r>
          </a:p>
        </p:txBody>
      </p:sp>
      <p:sp>
        <p:nvSpPr>
          <p:cNvPr id="3" name="Text Placeholder 2">
            <a:extLst>
              <a:ext uri="{FF2B5EF4-FFF2-40B4-BE49-F238E27FC236}">
                <a16:creationId xmlns:a16="http://schemas.microsoft.com/office/drawing/2014/main" id="{24224BF8-1AF8-4AC9-A5AF-46665EC4B80F}"/>
              </a:ext>
            </a:extLst>
          </p:cNvPr>
          <p:cNvSpPr>
            <a:spLocks noGrp="1"/>
          </p:cNvSpPr>
          <p:nvPr>
            <p:ph type="body" idx="1"/>
          </p:nvPr>
        </p:nvSpPr>
        <p:spPr/>
        <p:txBody>
          <a:bodyPr/>
          <a:lstStyle/>
          <a:p>
            <a:r>
              <a:rPr lang="en-GB" dirty="0"/>
              <a:t>A week of rubbish jokes</a:t>
            </a:r>
          </a:p>
        </p:txBody>
      </p:sp>
    </p:spTree>
    <p:extLst>
      <p:ext uri="{BB962C8B-B14F-4D97-AF65-F5344CB8AC3E}">
        <p14:creationId xmlns:p14="http://schemas.microsoft.com/office/powerpoint/2010/main" val="72713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5B8452-BBFC-49EE-860C-E68DAB5A7FE6}"/>
              </a:ext>
            </a:extLst>
          </p:cNvPr>
          <p:cNvSpPr txBox="1"/>
          <p:nvPr/>
        </p:nvSpPr>
        <p:spPr>
          <a:xfrm>
            <a:off x="3066756" y="844061"/>
            <a:ext cx="6091311" cy="830997"/>
          </a:xfrm>
          <a:prstGeom prst="rect">
            <a:avLst/>
          </a:prstGeom>
          <a:noFill/>
        </p:spPr>
        <p:txBody>
          <a:bodyPr wrap="square" rtlCol="0">
            <a:spAutoFit/>
          </a:bodyPr>
          <a:lstStyle/>
          <a:p>
            <a:pPr algn="ctr"/>
            <a:r>
              <a:rPr lang="en-GB" sz="4800" b="1" i="1" dirty="0"/>
              <a:t>Rubbish Jokes</a:t>
            </a:r>
          </a:p>
        </p:txBody>
      </p:sp>
      <p:sp>
        <p:nvSpPr>
          <p:cNvPr id="4" name="Rectangle 3">
            <a:extLst>
              <a:ext uri="{FF2B5EF4-FFF2-40B4-BE49-F238E27FC236}">
                <a16:creationId xmlns:a16="http://schemas.microsoft.com/office/drawing/2014/main" id="{426B2F21-72CD-4969-9FE9-757D4F8F1041}"/>
              </a:ext>
            </a:extLst>
          </p:cNvPr>
          <p:cNvSpPr/>
          <p:nvPr/>
        </p:nvSpPr>
        <p:spPr>
          <a:xfrm>
            <a:off x="534571" y="2124222"/>
            <a:ext cx="11155680" cy="2123658"/>
          </a:xfrm>
          <a:prstGeom prst="rect">
            <a:avLst/>
          </a:prstGeom>
        </p:spPr>
        <p:txBody>
          <a:bodyPr wrap="square">
            <a:spAutoFit/>
          </a:bodyPr>
          <a:lstStyle/>
          <a:p>
            <a:pPr marL="457200">
              <a:spcAft>
                <a:spcPts val="0"/>
              </a:spcAft>
            </a:pPr>
            <a:r>
              <a:rPr lang="en-US" sz="4400" dirty="0"/>
              <a:t>Doctor, Doctor everyone keeps throwing me out with the trash. </a:t>
            </a:r>
          </a:p>
          <a:p>
            <a:pPr marL="457200">
              <a:spcAft>
                <a:spcPts val="0"/>
              </a:spcAft>
            </a:pPr>
            <a:r>
              <a:rPr lang="en-US" sz="4400" dirty="0"/>
              <a:t>Don’t talk rubbish!</a:t>
            </a:r>
            <a:endParaRPr lang="en-GB" sz="44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1257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1030</TotalTime>
  <Words>768</Words>
  <Application>Microsoft Office PowerPoint</Application>
  <PresentationFormat>Widescreen</PresentationFormat>
  <Paragraphs>114</Paragraphs>
  <Slides>27</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Waste starters</vt:lpstr>
      <vt:lpstr>Thinking about the Future</vt:lpstr>
      <vt:lpstr>PowerPoint Presentation</vt:lpstr>
      <vt:lpstr>PowerPoint Presentation</vt:lpstr>
      <vt:lpstr>What do you think this means?</vt:lpstr>
      <vt:lpstr>PowerPoint Presentation</vt:lpstr>
      <vt:lpstr>What kind of future do you want?</vt:lpstr>
      <vt:lpstr>Rubbish Jokes</vt:lpstr>
      <vt:lpstr>PowerPoint Presentation</vt:lpstr>
      <vt:lpstr>PowerPoint Presentation</vt:lpstr>
      <vt:lpstr>PowerPoint Presentation</vt:lpstr>
      <vt:lpstr>PowerPoint Presentation</vt:lpstr>
      <vt:lpstr>Surrealism in action!</vt:lpstr>
      <vt:lpstr>Starter games</vt:lpstr>
      <vt:lpstr>List of rubbish words:  </vt:lpstr>
      <vt:lpstr>List of sustainability words:  </vt:lpstr>
      <vt:lpstr>Green, Green, Green</vt:lpstr>
      <vt:lpstr>Hangman (use topic words)</vt:lpstr>
      <vt:lpstr>Question of the Day</vt:lpstr>
      <vt:lpstr>SLAM / Splat / Memory game</vt:lpstr>
      <vt:lpstr>Waste definitions</vt:lpstr>
      <vt:lpstr>Using videos and songs</vt:lpstr>
      <vt:lpstr>The Wombles</vt:lpstr>
      <vt:lpstr>Donald Duck the Litterbug</vt:lpstr>
      <vt:lpstr>The 3 Rs (Jack Johnson)</vt:lpstr>
      <vt:lpstr>My Old Man’s a Dustman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Waste starters</dc:title>
  <dc:creator>Lucy Mottram</dc:creator>
  <cp:lastModifiedBy>Lucy Mottram</cp:lastModifiedBy>
  <cp:revision>33</cp:revision>
  <dcterms:created xsi:type="dcterms:W3CDTF">2018-07-03T14:38:03Z</dcterms:created>
  <dcterms:modified xsi:type="dcterms:W3CDTF">2018-09-25T13:33:35Z</dcterms:modified>
</cp:coreProperties>
</file>