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65" r:id="rId5"/>
    <p:sldId id="268" r:id="rId6"/>
    <p:sldId id="264" r:id="rId7"/>
    <p:sldId id="267" r:id="rId8"/>
    <p:sldId id="270" r:id="rId9"/>
    <p:sldId id="269" r:id="rId10"/>
    <p:sldId id="271" r:id="rId11"/>
    <p:sldId id="272" r:id="rId12"/>
    <p:sldId id="279" r:id="rId13"/>
    <p:sldId id="278" r:id="rId14"/>
    <p:sldId id="274" r:id="rId15"/>
    <p:sldId id="277" r:id="rId16"/>
    <p:sldId id="276" r:id="rId17"/>
    <p:sldId id="275" r:id="rId18"/>
    <p:sldId id="283" r:id="rId19"/>
    <p:sldId id="282" r:id="rId20"/>
    <p:sldId id="281" r:id="rId21"/>
    <p:sldId id="280" r:id="rId22"/>
    <p:sldId id="289" r:id="rId23"/>
    <p:sldId id="288" r:id="rId24"/>
    <p:sldId id="287" r:id="rId25"/>
    <p:sldId id="286" r:id="rId26"/>
    <p:sldId id="296" r:id="rId27"/>
    <p:sldId id="2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1F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4AA209-78ED-4251-94C7-22961867E38D}" v="8" dt="2021-09-17T13:55:10.6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42" autoAdjust="0"/>
    <p:restoredTop sz="96187" autoAdjust="0"/>
  </p:normalViewPr>
  <p:slideViewPr>
    <p:cSldViewPr snapToGrid="0">
      <p:cViewPr varScale="1">
        <p:scale>
          <a:sx n="62" d="100"/>
          <a:sy n="62" d="100"/>
        </p:scale>
        <p:origin x="10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Mottram" userId="a288c417-dffd-4747-b1a7-c5443410cd9f" providerId="ADAL" clId="{AC4AA209-78ED-4251-94C7-22961867E38D}"/>
    <pc:docChg chg="modSld">
      <pc:chgData name="Lucy Mottram" userId="a288c417-dffd-4747-b1a7-c5443410cd9f" providerId="ADAL" clId="{AC4AA209-78ED-4251-94C7-22961867E38D}" dt="2021-09-17T16:23:41.543" v="0"/>
      <pc:docMkLst>
        <pc:docMk/>
      </pc:docMkLst>
      <pc:sldChg chg="modSp mod">
        <pc:chgData name="Lucy Mottram" userId="a288c417-dffd-4747-b1a7-c5443410cd9f" providerId="ADAL" clId="{AC4AA209-78ED-4251-94C7-22961867E38D}" dt="2021-09-17T16:23:41.543" v="0"/>
        <pc:sldMkLst>
          <pc:docMk/>
          <pc:sldMk cId="4015832380" sldId="296"/>
        </pc:sldMkLst>
        <pc:spChg chg="mod">
          <ac:chgData name="Lucy Mottram" userId="a288c417-dffd-4747-b1a7-c5443410cd9f" providerId="ADAL" clId="{AC4AA209-78ED-4251-94C7-22961867E38D}" dt="2021-09-17T16:23:41.543" v="0"/>
          <ac:spMkLst>
            <pc:docMk/>
            <pc:sldMk cId="4015832380" sldId="296"/>
            <ac:spMk id="6" creationId="{F7D1E70E-802D-4458-A85E-B5C9ECCC70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6F6DE-F07D-4846-BC90-E03E15828AB6}" type="datetimeFigureOut">
              <a:rPr lang="en-GB" smtClean="0"/>
              <a:t>17/09/2021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7E8BB-AA22-45BA-B181-4E490AF28222}" type="slidenum">
              <a:rPr lang="en-GB" smtClean="0"/>
              <a:t>‹#›</a:t>
            </a:fld>
            <a:endParaRPr lang="en-GB"/>
          </a:p>
        </p:txBody>
      </p:sp>
    </p:spTree>
    <p:extLst>
      <p:ext uri="{BB962C8B-B14F-4D97-AF65-F5344CB8AC3E}">
        <p14:creationId xmlns:p14="http://schemas.microsoft.com/office/powerpoint/2010/main" val="3941278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mmons.wikimedia.org/wiki/File:WWII_London_Blitz_East_London.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Convoy#/media/File:Convoy_routes_1941.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LINKED TO THE SECTIONS SO THEY CAN BE CLICKED ON**</a:t>
            </a:r>
            <a:endParaRPr lang="en-GB" dirty="0"/>
          </a:p>
        </p:txBody>
      </p:sp>
      <p:sp>
        <p:nvSpPr>
          <p:cNvPr id="4" name="Slide Number Placeholder 3"/>
          <p:cNvSpPr>
            <a:spLocks noGrp="1"/>
          </p:cNvSpPr>
          <p:nvPr>
            <p:ph type="sldNum" sz="quarter" idx="5"/>
          </p:nvPr>
        </p:nvSpPr>
        <p:spPr/>
        <p:txBody>
          <a:bodyPr/>
          <a:lstStyle/>
          <a:p>
            <a:fld id="{BE37E8BB-AA22-45BA-B181-4E490AF28222}" type="slidenum">
              <a:rPr lang="en-GB" smtClean="0"/>
              <a:t>4</a:t>
            </a:fld>
            <a:endParaRPr lang="en-GB"/>
          </a:p>
        </p:txBody>
      </p:sp>
    </p:spTree>
    <p:extLst>
      <p:ext uri="{BB962C8B-B14F-4D97-AF65-F5344CB8AC3E}">
        <p14:creationId xmlns:p14="http://schemas.microsoft.com/office/powerpoint/2010/main" val="178655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of children on rubble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https://commons.wikimedia.org/wiki/File:WWII_London_Blitz_East_London.jpg</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BE37E8BB-AA22-45BA-B181-4E490AF28222}" type="slidenum">
              <a:rPr lang="en-GB" smtClean="0"/>
              <a:t>6</a:t>
            </a:fld>
            <a:endParaRPr lang="en-GB"/>
          </a:p>
        </p:txBody>
      </p:sp>
    </p:spTree>
    <p:extLst>
      <p:ext uri="{BB962C8B-B14F-4D97-AF65-F5344CB8AC3E}">
        <p14:creationId xmlns:p14="http://schemas.microsoft.com/office/powerpoint/2010/main" val="3301625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of convoy route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https://en.wikipedia.org/wiki/Convoy#/media/File:Convoy_routes_1941.jpg</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BE37E8BB-AA22-45BA-B181-4E490AF28222}" type="slidenum">
              <a:rPr lang="en-GB" smtClean="0"/>
              <a:t>7</a:t>
            </a:fld>
            <a:endParaRPr lang="en-GB"/>
          </a:p>
        </p:txBody>
      </p:sp>
    </p:spTree>
    <p:extLst>
      <p:ext uri="{BB962C8B-B14F-4D97-AF65-F5344CB8AC3E}">
        <p14:creationId xmlns:p14="http://schemas.microsoft.com/office/powerpoint/2010/main" val="3333218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a:t>
            </a:r>
          </a:p>
          <a:p>
            <a:r>
              <a:rPr lang="en-US" dirty="0"/>
              <a:t>1.1939</a:t>
            </a:r>
          </a:p>
          <a:p>
            <a:r>
              <a:rPr lang="en-US" dirty="0"/>
              <a:t>2. One million tonnes per week</a:t>
            </a:r>
          </a:p>
          <a:p>
            <a:r>
              <a:rPr lang="en-US" dirty="0"/>
              <a:t>3. Meat, eggs, cheese</a:t>
            </a:r>
          </a:p>
          <a:p>
            <a:r>
              <a:rPr lang="en-US" dirty="0"/>
              <a:t>4. </a:t>
            </a:r>
            <a:endParaRPr lang="en-GB" dirty="0"/>
          </a:p>
        </p:txBody>
      </p:sp>
      <p:sp>
        <p:nvSpPr>
          <p:cNvPr id="4" name="Slide Number Placeholder 3"/>
          <p:cNvSpPr>
            <a:spLocks noGrp="1"/>
          </p:cNvSpPr>
          <p:nvPr>
            <p:ph type="sldNum" sz="quarter" idx="5"/>
          </p:nvPr>
        </p:nvSpPr>
        <p:spPr/>
        <p:txBody>
          <a:bodyPr/>
          <a:lstStyle/>
          <a:p>
            <a:fld id="{BE37E8BB-AA22-45BA-B181-4E490AF28222}" type="slidenum">
              <a:rPr lang="en-GB" smtClean="0"/>
              <a:t>10</a:t>
            </a:fld>
            <a:endParaRPr lang="en-GB"/>
          </a:p>
        </p:txBody>
      </p:sp>
    </p:spTree>
    <p:extLst>
      <p:ext uri="{BB962C8B-B14F-4D97-AF65-F5344CB8AC3E}">
        <p14:creationId xmlns:p14="http://schemas.microsoft.com/office/powerpoint/2010/main" val="3149125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Recipes are available as separate worksheets</a:t>
            </a:r>
            <a:endParaRPr lang="en-GB" dirty="0"/>
          </a:p>
        </p:txBody>
      </p:sp>
      <p:sp>
        <p:nvSpPr>
          <p:cNvPr id="4" name="Slide Number Placeholder 3"/>
          <p:cNvSpPr>
            <a:spLocks noGrp="1"/>
          </p:cNvSpPr>
          <p:nvPr>
            <p:ph type="sldNum" sz="quarter" idx="5"/>
          </p:nvPr>
        </p:nvSpPr>
        <p:spPr/>
        <p:txBody>
          <a:bodyPr/>
          <a:lstStyle/>
          <a:p>
            <a:fld id="{BE37E8BB-AA22-45BA-B181-4E490AF28222}" type="slidenum">
              <a:rPr lang="en-GB" smtClean="0"/>
              <a:t>15</a:t>
            </a:fld>
            <a:endParaRPr lang="en-GB"/>
          </a:p>
        </p:txBody>
      </p:sp>
    </p:spTree>
    <p:extLst>
      <p:ext uri="{BB962C8B-B14F-4D97-AF65-F5344CB8AC3E}">
        <p14:creationId xmlns:p14="http://schemas.microsoft.com/office/powerpoint/2010/main" val="2203805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Film: Dig for Victory length 05:58 </a:t>
            </a:r>
            <a:endParaRPr lang="en-GB" dirty="0"/>
          </a:p>
        </p:txBody>
      </p:sp>
      <p:sp>
        <p:nvSpPr>
          <p:cNvPr id="4" name="Slide Number Placeholder 3"/>
          <p:cNvSpPr>
            <a:spLocks noGrp="1"/>
          </p:cNvSpPr>
          <p:nvPr>
            <p:ph type="sldNum" sz="quarter" idx="5"/>
          </p:nvPr>
        </p:nvSpPr>
        <p:spPr/>
        <p:txBody>
          <a:bodyPr/>
          <a:lstStyle/>
          <a:p>
            <a:fld id="{BE37E8BB-AA22-45BA-B181-4E490AF28222}" type="slidenum">
              <a:rPr lang="en-GB" smtClean="0"/>
              <a:t>19</a:t>
            </a:fld>
            <a:endParaRPr lang="en-GB"/>
          </a:p>
        </p:txBody>
      </p:sp>
    </p:spTree>
    <p:extLst>
      <p:ext uri="{BB962C8B-B14F-4D97-AF65-F5344CB8AC3E}">
        <p14:creationId xmlns:p14="http://schemas.microsoft.com/office/powerpoint/2010/main" val="146545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of beansprouts: https://pixnio.com/flora-plants/seeds/bowl-seed-pea-bean-food-vegetable-kernel</a:t>
            </a:r>
          </a:p>
          <a:p>
            <a:endParaRPr lang="en-GB" dirty="0"/>
          </a:p>
        </p:txBody>
      </p:sp>
      <p:sp>
        <p:nvSpPr>
          <p:cNvPr id="4" name="Slide Number Placeholder 3"/>
          <p:cNvSpPr>
            <a:spLocks noGrp="1"/>
          </p:cNvSpPr>
          <p:nvPr>
            <p:ph type="sldNum" sz="quarter" idx="5"/>
          </p:nvPr>
        </p:nvSpPr>
        <p:spPr/>
        <p:txBody>
          <a:bodyPr/>
          <a:lstStyle/>
          <a:p>
            <a:fld id="{BE37E8BB-AA22-45BA-B181-4E490AF28222}" type="slidenum">
              <a:rPr lang="en-GB" smtClean="0"/>
              <a:t>20</a:t>
            </a:fld>
            <a:endParaRPr lang="en-GB"/>
          </a:p>
        </p:txBody>
      </p:sp>
    </p:spTree>
    <p:extLst>
      <p:ext uri="{BB962C8B-B14F-4D97-AF65-F5344CB8AC3E}">
        <p14:creationId xmlns:p14="http://schemas.microsoft.com/office/powerpoint/2010/main" val="2289116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37E8BB-AA22-45BA-B181-4E490AF28222}" type="slidenum">
              <a:rPr lang="en-GB" smtClean="0"/>
              <a:t>21</a:t>
            </a:fld>
            <a:endParaRPr lang="en-GB"/>
          </a:p>
        </p:txBody>
      </p:sp>
    </p:spTree>
    <p:extLst>
      <p:ext uri="{BB962C8B-B14F-4D97-AF65-F5344CB8AC3E}">
        <p14:creationId xmlns:p14="http://schemas.microsoft.com/office/powerpoint/2010/main" val="1046363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activities are suitable for homework / home learning</a:t>
            </a:r>
            <a:endParaRPr lang="en-GB" dirty="0"/>
          </a:p>
        </p:txBody>
      </p:sp>
      <p:sp>
        <p:nvSpPr>
          <p:cNvPr id="4" name="Slide Number Placeholder 3"/>
          <p:cNvSpPr>
            <a:spLocks noGrp="1"/>
          </p:cNvSpPr>
          <p:nvPr>
            <p:ph type="sldNum" sz="quarter" idx="5"/>
          </p:nvPr>
        </p:nvSpPr>
        <p:spPr/>
        <p:txBody>
          <a:bodyPr/>
          <a:lstStyle/>
          <a:p>
            <a:fld id="{BE37E8BB-AA22-45BA-B181-4E490AF28222}" type="slidenum">
              <a:rPr lang="en-GB" smtClean="0"/>
              <a:t>22</a:t>
            </a:fld>
            <a:endParaRPr lang="en-GB"/>
          </a:p>
        </p:txBody>
      </p:sp>
    </p:spTree>
    <p:extLst>
      <p:ext uri="{BB962C8B-B14F-4D97-AF65-F5344CB8AC3E}">
        <p14:creationId xmlns:p14="http://schemas.microsoft.com/office/powerpoint/2010/main" val="1874187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E78C0-7F26-470A-91AE-28B49E5C9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2876F6-5433-4C4A-980D-506BA9D53D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FFB9BD2-3084-4A30-A29B-1C5048F04F88}"/>
              </a:ext>
            </a:extLst>
          </p:cNvPr>
          <p:cNvSpPr>
            <a:spLocks noGrp="1"/>
          </p:cNvSpPr>
          <p:nvPr>
            <p:ph type="dt" sz="half" idx="10"/>
          </p:nvPr>
        </p:nvSpPr>
        <p:spPr/>
        <p:txBody>
          <a:bodyPr/>
          <a:lstStyle/>
          <a:p>
            <a:fld id="{585A8797-6620-40F4-9315-48D42751922A}" type="datetimeFigureOut">
              <a:rPr lang="en-GB" smtClean="0"/>
              <a:t>17/09/2021</a:t>
            </a:fld>
            <a:endParaRPr lang="en-GB"/>
          </a:p>
        </p:txBody>
      </p:sp>
      <p:sp>
        <p:nvSpPr>
          <p:cNvPr id="5" name="Footer Placeholder 4">
            <a:extLst>
              <a:ext uri="{FF2B5EF4-FFF2-40B4-BE49-F238E27FC236}">
                <a16:creationId xmlns:a16="http://schemas.microsoft.com/office/drawing/2014/main" id="{1EC5C81B-2421-4C26-B0A8-82BFA7E837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CA682-001F-400E-AA3B-DE45F952C13B}"/>
              </a:ext>
            </a:extLst>
          </p:cNvPr>
          <p:cNvSpPr>
            <a:spLocks noGrp="1"/>
          </p:cNvSpPr>
          <p:nvPr>
            <p:ph type="sldNum" sz="quarter" idx="12"/>
          </p:nvPr>
        </p:nvSpPr>
        <p:spPr/>
        <p:txBody>
          <a:bodyPr/>
          <a:lstStyle/>
          <a:p>
            <a:fld id="{1775DB76-A3E4-47FD-8516-80D6170F0A39}" type="slidenum">
              <a:rPr lang="en-GB" smtClean="0"/>
              <a:t>‹#›</a:t>
            </a:fld>
            <a:endParaRPr lang="en-GB"/>
          </a:p>
        </p:txBody>
      </p:sp>
    </p:spTree>
    <p:extLst>
      <p:ext uri="{BB962C8B-B14F-4D97-AF65-F5344CB8AC3E}">
        <p14:creationId xmlns:p14="http://schemas.microsoft.com/office/powerpoint/2010/main" val="247220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9C66-637A-4019-BBB8-42ADB044F8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783262-4068-417B-922A-491B8CDDBE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1E587B-D038-469C-8F7A-40B3FAA88C2B}"/>
              </a:ext>
            </a:extLst>
          </p:cNvPr>
          <p:cNvSpPr>
            <a:spLocks noGrp="1"/>
          </p:cNvSpPr>
          <p:nvPr>
            <p:ph type="dt" sz="half" idx="10"/>
          </p:nvPr>
        </p:nvSpPr>
        <p:spPr/>
        <p:txBody>
          <a:bodyPr/>
          <a:lstStyle/>
          <a:p>
            <a:fld id="{585A8797-6620-40F4-9315-48D42751922A}" type="datetimeFigureOut">
              <a:rPr lang="en-GB" smtClean="0"/>
              <a:t>17/09/2021</a:t>
            </a:fld>
            <a:endParaRPr lang="en-GB"/>
          </a:p>
        </p:txBody>
      </p:sp>
      <p:sp>
        <p:nvSpPr>
          <p:cNvPr id="5" name="Footer Placeholder 4">
            <a:extLst>
              <a:ext uri="{FF2B5EF4-FFF2-40B4-BE49-F238E27FC236}">
                <a16:creationId xmlns:a16="http://schemas.microsoft.com/office/drawing/2014/main" id="{A64D4D19-6015-4FE7-8CE4-156FAAAB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A84207-86E7-411D-AF1C-39E719A7F7E8}"/>
              </a:ext>
            </a:extLst>
          </p:cNvPr>
          <p:cNvSpPr>
            <a:spLocks noGrp="1"/>
          </p:cNvSpPr>
          <p:nvPr>
            <p:ph type="sldNum" sz="quarter" idx="12"/>
          </p:nvPr>
        </p:nvSpPr>
        <p:spPr/>
        <p:txBody>
          <a:bodyPr/>
          <a:lstStyle/>
          <a:p>
            <a:fld id="{1775DB76-A3E4-47FD-8516-80D6170F0A39}" type="slidenum">
              <a:rPr lang="en-GB" smtClean="0"/>
              <a:t>‹#›</a:t>
            </a:fld>
            <a:endParaRPr lang="en-GB"/>
          </a:p>
        </p:txBody>
      </p:sp>
    </p:spTree>
    <p:extLst>
      <p:ext uri="{BB962C8B-B14F-4D97-AF65-F5344CB8AC3E}">
        <p14:creationId xmlns:p14="http://schemas.microsoft.com/office/powerpoint/2010/main" val="4276076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986336-071A-47A0-A7B6-8633BFDD61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3D9E3D-2AB0-4D3B-B3E3-11BA2449AD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3CF1D2-8285-436A-A505-FD57201E7615}"/>
              </a:ext>
            </a:extLst>
          </p:cNvPr>
          <p:cNvSpPr>
            <a:spLocks noGrp="1"/>
          </p:cNvSpPr>
          <p:nvPr>
            <p:ph type="dt" sz="half" idx="10"/>
          </p:nvPr>
        </p:nvSpPr>
        <p:spPr/>
        <p:txBody>
          <a:bodyPr/>
          <a:lstStyle/>
          <a:p>
            <a:fld id="{585A8797-6620-40F4-9315-48D42751922A}" type="datetimeFigureOut">
              <a:rPr lang="en-GB" smtClean="0"/>
              <a:t>17/09/2021</a:t>
            </a:fld>
            <a:endParaRPr lang="en-GB"/>
          </a:p>
        </p:txBody>
      </p:sp>
      <p:sp>
        <p:nvSpPr>
          <p:cNvPr id="5" name="Footer Placeholder 4">
            <a:extLst>
              <a:ext uri="{FF2B5EF4-FFF2-40B4-BE49-F238E27FC236}">
                <a16:creationId xmlns:a16="http://schemas.microsoft.com/office/drawing/2014/main" id="{4F311481-40CE-4BC7-9009-0B559947D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A46F50-CF29-4304-ACDD-21403E3EC391}"/>
              </a:ext>
            </a:extLst>
          </p:cNvPr>
          <p:cNvSpPr>
            <a:spLocks noGrp="1"/>
          </p:cNvSpPr>
          <p:nvPr>
            <p:ph type="sldNum" sz="quarter" idx="12"/>
          </p:nvPr>
        </p:nvSpPr>
        <p:spPr/>
        <p:txBody>
          <a:bodyPr/>
          <a:lstStyle/>
          <a:p>
            <a:fld id="{1775DB76-A3E4-47FD-8516-80D6170F0A39}" type="slidenum">
              <a:rPr lang="en-GB" smtClean="0"/>
              <a:t>‹#›</a:t>
            </a:fld>
            <a:endParaRPr lang="en-GB"/>
          </a:p>
        </p:txBody>
      </p:sp>
    </p:spTree>
    <p:extLst>
      <p:ext uri="{BB962C8B-B14F-4D97-AF65-F5344CB8AC3E}">
        <p14:creationId xmlns:p14="http://schemas.microsoft.com/office/powerpoint/2010/main" val="210990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D9CF-257C-421E-9FA9-9B36C3556B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D63BCE-D4A4-4B9A-904F-FCC1C8D732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1FBDB1-41E8-4C36-8996-A4100CFC31A0}"/>
              </a:ext>
            </a:extLst>
          </p:cNvPr>
          <p:cNvSpPr>
            <a:spLocks noGrp="1"/>
          </p:cNvSpPr>
          <p:nvPr>
            <p:ph type="dt" sz="half" idx="10"/>
          </p:nvPr>
        </p:nvSpPr>
        <p:spPr/>
        <p:txBody>
          <a:bodyPr/>
          <a:lstStyle/>
          <a:p>
            <a:fld id="{585A8797-6620-40F4-9315-48D42751922A}" type="datetimeFigureOut">
              <a:rPr lang="en-GB" smtClean="0"/>
              <a:t>17/09/2021</a:t>
            </a:fld>
            <a:endParaRPr lang="en-GB"/>
          </a:p>
        </p:txBody>
      </p:sp>
      <p:sp>
        <p:nvSpPr>
          <p:cNvPr id="5" name="Footer Placeholder 4">
            <a:extLst>
              <a:ext uri="{FF2B5EF4-FFF2-40B4-BE49-F238E27FC236}">
                <a16:creationId xmlns:a16="http://schemas.microsoft.com/office/drawing/2014/main" id="{3F64B677-0886-4D10-B9E3-FDDCDFA7A8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0468DA-9C16-49D1-B082-E8F9A581DDD8}"/>
              </a:ext>
            </a:extLst>
          </p:cNvPr>
          <p:cNvSpPr>
            <a:spLocks noGrp="1"/>
          </p:cNvSpPr>
          <p:nvPr>
            <p:ph type="sldNum" sz="quarter" idx="12"/>
          </p:nvPr>
        </p:nvSpPr>
        <p:spPr/>
        <p:txBody>
          <a:bodyPr/>
          <a:lstStyle/>
          <a:p>
            <a:fld id="{1775DB76-A3E4-47FD-8516-80D6170F0A39}" type="slidenum">
              <a:rPr lang="en-GB" smtClean="0"/>
              <a:t>‹#›</a:t>
            </a:fld>
            <a:endParaRPr lang="en-GB"/>
          </a:p>
        </p:txBody>
      </p:sp>
    </p:spTree>
    <p:extLst>
      <p:ext uri="{BB962C8B-B14F-4D97-AF65-F5344CB8AC3E}">
        <p14:creationId xmlns:p14="http://schemas.microsoft.com/office/powerpoint/2010/main" val="16926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6681A-26C8-42DB-9AF9-9CFC422573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F6C5654-59DB-4CF5-BEE4-88F7CE3FC7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B82E4B-B133-45B6-B22E-23E65225AFE8}"/>
              </a:ext>
            </a:extLst>
          </p:cNvPr>
          <p:cNvSpPr>
            <a:spLocks noGrp="1"/>
          </p:cNvSpPr>
          <p:nvPr>
            <p:ph type="dt" sz="half" idx="10"/>
          </p:nvPr>
        </p:nvSpPr>
        <p:spPr/>
        <p:txBody>
          <a:bodyPr/>
          <a:lstStyle/>
          <a:p>
            <a:fld id="{585A8797-6620-40F4-9315-48D42751922A}" type="datetimeFigureOut">
              <a:rPr lang="en-GB" smtClean="0"/>
              <a:t>17/09/2021</a:t>
            </a:fld>
            <a:endParaRPr lang="en-GB"/>
          </a:p>
        </p:txBody>
      </p:sp>
      <p:sp>
        <p:nvSpPr>
          <p:cNvPr id="5" name="Footer Placeholder 4">
            <a:extLst>
              <a:ext uri="{FF2B5EF4-FFF2-40B4-BE49-F238E27FC236}">
                <a16:creationId xmlns:a16="http://schemas.microsoft.com/office/drawing/2014/main" id="{93B05FB7-2EED-418B-A77E-392FF2E81E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6DD27A-13E7-4F9D-B44D-68E671ED2029}"/>
              </a:ext>
            </a:extLst>
          </p:cNvPr>
          <p:cNvSpPr>
            <a:spLocks noGrp="1"/>
          </p:cNvSpPr>
          <p:nvPr>
            <p:ph type="sldNum" sz="quarter" idx="12"/>
          </p:nvPr>
        </p:nvSpPr>
        <p:spPr/>
        <p:txBody>
          <a:bodyPr/>
          <a:lstStyle/>
          <a:p>
            <a:fld id="{1775DB76-A3E4-47FD-8516-80D6170F0A39}" type="slidenum">
              <a:rPr lang="en-GB" smtClean="0"/>
              <a:t>‹#›</a:t>
            </a:fld>
            <a:endParaRPr lang="en-GB"/>
          </a:p>
        </p:txBody>
      </p:sp>
    </p:spTree>
    <p:extLst>
      <p:ext uri="{BB962C8B-B14F-4D97-AF65-F5344CB8AC3E}">
        <p14:creationId xmlns:p14="http://schemas.microsoft.com/office/powerpoint/2010/main" val="277487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AD36-B396-4DCD-8681-C70F774C07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9880C6-4B2C-4201-AFF1-7D210ED2DD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A915BF-90A5-4424-B2E1-064BDC1FC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C90E10-9578-4BEB-BEDC-AE8B8A766995}"/>
              </a:ext>
            </a:extLst>
          </p:cNvPr>
          <p:cNvSpPr>
            <a:spLocks noGrp="1"/>
          </p:cNvSpPr>
          <p:nvPr>
            <p:ph type="dt" sz="half" idx="10"/>
          </p:nvPr>
        </p:nvSpPr>
        <p:spPr/>
        <p:txBody>
          <a:bodyPr/>
          <a:lstStyle/>
          <a:p>
            <a:fld id="{585A8797-6620-40F4-9315-48D42751922A}" type="datetimeFigureOut">
              <a:rPr lang="en-GB" smtClean="0"/>
              <a:t>17/09/2021</a:t>
            </a:fld>
            <a:endParaRPr lang="en-GB"/>
          </a:p>
        </p:txBody>
      </p:sp>
      <p:sp>
        <p:nvSpPr>
          <p:cNvPr id="6" name="Footer Placeholder 5">
            <a:extLst>
              <a:ext uri="{FF2B5EF4-FFF2-40B4-BE49-F238E27FC236}">
                <a16:creationId xmlns:a16="http://schemas.microsoft.com/office/drawing/2014/main" id="{51508051-CFCC-4AEF-B999-AE2DCD66FA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1D1E72-CE5E-4107-ADFB-DCA58AC31DBD}"/>
              </a:ext>
            </a:extLst>
          </p:cNvPr>
          <p:cNvSpPr>
            <a:spLocks noGrp="1"/>
          </p:cNvSpPr>
          <p:nvPr>
            <p:ph type="sldNum" sz="quarter" idx="12"/>
          </p:nvPr>
        </p:nvSpPr>
        <p:spPr/>
        <p:txBody>
          <a:bodyPr/>
          <a:lstStyle/>
          <a:p>
            <a:fld id="{1775DB76-A3E4-47FD-8516-80D6170F0A39}" type="slidenum">
              <a:rPr lang="en-GB" smtClean="0"/>
              <a:t>‹#›</a:t>
            </a:fld>
            <a:endParaRPr lang="en-GB"/>
          </a:p>
        </p:txBody>
      </p:sp>
    </p:spTree>
    <p:extLst>
      <p:ext uri="{BB962C8B-B14F-4D97-AF65-F5344CB8AC3E}">
        <p14:creationId xmlns:p14="http://schemas.microsoft.com/office/powerpoint/2010/main" val="385737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2846-04A9-413F-8D14-A5A7B813AD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6AC7A0-9E74-455C-93CD-72EF8740E3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9B705D-0D52-477E-9B7A-2AE859775D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77D720-9E1D-4401-BA85-A9B0B11FA3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394206-58B5-433A-A86D-4C809D45EF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C67E56-5C4A-49D8-A1A7-BB6860F59085}"/>
              </a:ext>
            </a:extLst>
          </p:cNvPr>
          <p:cNvSpPr>
            <a:spLocks noGrp="1"/>
          </p:cNvSpPr>
          <p:nvPr>
            <p:ph type="dt" sz="half" idx="10"/>
          </p:nvPr>
        </p:nvSpPr>
        <p:spPr/>
        <p:txBody>
          <a:bodyPr/>
          <a:lstStyle/>
          <a:p>
            <a:fld id="{585A8797-6620-40F4-9315-48D42751922A}" type="datetimeFigureOut">
              <a:rPr lang="en-GB" smtClean="0"/>
              <a:t>17/09/2021</a:t>
            </a:fld>
            <a:endParaRPr lang="en-GB"/>
          </a:p>
        </p:txBody>
      </p:sp>
      <p:sp>
        <p:nvSpPr>
          <p:cNvPr id="8" name="Footer Placeholder 7">
            <a:extLst>
              <a:ext uri="{FF2B5EF4-FFF2-40B4-BE49-F238E27FC236}">
                <a16:creationId xmlns:a16="http://schemas.microsoft.com/office/drawing/2014/main" id="{21D6CC8E-C854-4E4D-9403-8CEDB7C5C4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1AD68E6-AF3D-4E4E-8274-08CAA1CCBAD6}"/>
              </a:ext>
            </a:extLst>
          </p:cNvPr>
          <p:cNvSpPr>
            <a:spLocks noGrp="1"/>
          </p:cNvSpPr>
          <p:nvPr>
            <p:ph type="sldNum" sz="quarter" idx="12"/>
          </p:nvPr>
        </p:nvSpPr>
        <p:spPr/>
        <p:txBody>
          <a:bodyPr/>
          <a:lstStyle/>
          <a:p>
            <a:fld id="{1775DB76-A3E4-47FD-8516-80D6170F0A39}" type="slidenum">
              <a:rPr lang="en-GB" smtClean="0"/>
              <a:t>‹#›</a:t>
            </a:fld>
            <a:endParaRPr lang="en-GB"/>
          </a:p>
        </p:txBody>
      </p:sp>
    </p:spTree>
    <p:extLst>
      <p:ext uri="{BB962C8B-B14F-4D97-AF65-F5344CB8AC3E}">
        <p14:creationId xmlns:p14="http://schemas.microsoft.com/office/powerpoint/2010/main" val="3655994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27A1-6A29-41C4-A55E-1B113F5DD45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ADD117-53FB-4EFD-B668-6D0EB1AB4632}"/>
              </a:ext>
            </a:extLst>
          </p:cNvPr>
          <p:cNvSpPr>
            <a:spLocks noGrp="1"/>
          </p:cNvSpPr>
          <p:nvPr>
            <p:ph type="dt" sz="half" idx="10"/>
          </p:nvPr>
        </p:nvSpPr>
        <p:spPr/>
        <p:txBody>
          <a:bodyPr/>
          <a:lstStyle/>
          <a:p>
            <a:fld id="{585A8797-6620-40F4-9315-48D42751922A}" type="datetimeFigureOut">
              <a:rPr lang="en-GB" smtClean="0"/>
              <a:t>17/09/2021</a:t>
            </a:fld>
            <a:endParaRPr lang="en-GB"/>
          </a:p>
        </p:txBody>
      </p:sp>
      <p:sp>
        <p:nvSpPr>
          <p:cNvPr id="4" name="Footer Placeholder 3">
            <a:extLst>
              <a:ext uri="{FF2B5EF4-FFF2-40B4-BE49-F238E27FC236}">
                <a16:creationId xmlns:a16="http://schemas.microsoft.com/office/drawing/2014/main" id="{F78D4B60-3821-4CD1-ADD1-50104EA907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DE2120-0CFA-44FD-A274-7826658F8247}"/>
              </a:ext>
            </a:extLst>
          </p:cNvPr>
          <p:cNvSpPr>
            <a:spLocks noGrp="1"/>
          </p:cNvSpPr>
          <p:nvPr>
            <p:ph type="sldNum" sz="quarter" idx="12"/>
          </p:nvPr>
        </p:nvSpPr>
        <p:spPr/>
        <p:txBody>
          <a:bodyPr/>
          <a:lstStyle/>
          <a:p>
            <a:fld id="{1775DB76-A3E4-47FD-8516-80D6170F0A39}" type="slidenum">
              <a:rPr lang="en-GB" smtClean="0"/>
              <a:t>‹#›</a:t>
            </a:fld>
            <a:endParaRPr lang="en-GB"/>
          </a:p>
        </p:txBody>
      </p:sp>
    </p:spTree>
    <p:extLst>
      <p:ext uri="{BB962C8B-B14F-4D97-AF65-F5344CB8AC3E}">
        <p14:creationId xmlns:p14="http://schemas.microsoft.com/office/powerpoint/2010/main" val="153983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67B13-07DE-45A4-9655-3A9C1A6772EC}"/>
              </a:ext>
            </a:extLst>
          </p:cNvPr>
          <p:cNvSpPr>
            <a:spLocks noGrp="1"/>
          </p:cNvSpPr>
          <p:nvPr>
            <p:ph type="dt" sz="half" idx="10"/>
          </p:nvPr>
        </p:nvSpPr>
        <p:spPr/>
        <p:txBody>
          <a:bodyPr/>
          <a:lstStyle/>
          <a:p>
            <a:fld id="{585A8797-6620-40F4-9315-48D42751922A}" type="datetimeFigureOut">
              <a:rPr lang="en-GB" smtClean="0"/>
              <a:t>17/09/2021</a:t>
            </a:fld>
            <a:endParaRPr lang="en-GB"/>
          </a:p>
        </p:txBody>
      </p:sp>
      <p:sp>
        <p:nvSpPr>
          <p:cNvPr id="3" name="Footer Placeholder 2">
            <a:extLst>
              <a:ext uri="{FF2B5EF4-FFF2-40B4-BE49-F238E27FC236}">
                <a16:creationId xmlns:a16="http://schemas.microsoft.com/office/drawing/2014/main" id="{F097C611-74FD-4174-A84D-8ACF640AA5E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96CEDA-F404-441D-9247-9C284D269FAB}"/>
              </a:ext>
            </a:extLst>
          </p:cNvPr>
          <p:cNvSpPr>
            <a:spLocks noGrp="1"/>
          </p:cNvSpPr>
          <p:nvPr>
            <p:ph type="sldNum" sz="quarter" idx="12"/>
          </p:nvPr>
        </p:nvSpPr>
        <p:spPr/>
        <p:txBody>
          <a:bodyPr/>
          <a:lstStyle/>
          <a:p>
            <a:fld id="{1775DB76-A3E4-47FD-8516-80D6170F0A39}" type="slidenum">
              <a:rPr lang="en-GB" smtClean="0"/>
              <a:t>‹#›</a:t>
            </a:fld>
            <a:endParaRPr lang="en-GB"/>
          </a:p>
        </p:txBody>
      </p:sp>
    </p:spTree>
    <p:extLst>
      <p:ext uri="{BB962C8B-B14F-4D97-AF65-F5344CB8AC3E}">
        <p14:creationId xmlns:p14="http://schemas.microsoft.com/office/powerpoint/2010/main" val="190310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8EEA-7E7C-498F-9642-1F9821025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0D5112-F0E3-4852-A891-EBBFD709B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81AAE0D-FA92-4CD5-9313-2BFBAE3BB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CD576D-4C5D-45AA-A501-32A0EB6A6013}"/>
              </a:ext>
            </a:extLst>
          </p:cNvPr>
          <p:cNvSpPr>
            <a:spLocks noGrp="1"/>
          </p:cNvSpPr>
          <p:nvPr>
            <p:ph type="dt" sz="half" idx="10"/>
          </p:nvPr>
        </p:nvSpPr>
        <p:spPr/>
        <p:txBody>
          <a:bodyPr/>
          <a:lstStyle/>
          <a:p>
            <a:fld id="{585A8797-6620-40F4-9315-48D42751922A}" type="datetimeFigureOut">
              <a:rPr lang="en-GB" smtClean="0"/>
              <a:t>17/09/2021</a:t>
            </a:fld>
            <a:endParaRPr lang="en-GB"/>
          </a:p>
        </p:txBody>
      </p:sp>
      <p:sp>
        <p:nvSpPr>
          <p:cNvPr id="6" name="Footer Placeholder 5">
            <a:extLst>
              <a:ext uri="{FF2B5EF4-FFF2-40B4-BE49-F238E27FC236}">
                <a16:creationId xmlns:a16="http://schemas.microsoft.com/office/drawing/2014/main" id="{9C87780D-1001-42F8-BA9F-C753F4C49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25396B-F010-44CD-887B-A3C586928A19}"/>
              </a:ext>
            </a:extLst>
          </p:cNvPr>
          <p:cNvSpPr>
            <a:spLocks noGrp="1"/>
          </p:cNvSpPr>
          <p:nvPr>
            <p:ph type="sldNum" sz="quarter" idx="12"/>
          </p:nvPr>
        </p:nvSpPr>
        <p:spPr/>
        <p:txBody>
          <a:bodyPr/>
          <a:lstStyle/>
          <a:p>
            <a:fld id="{1775DB76-A3E4-47FD-8516-80D6170F0A39}" type="slidenum">
              <a:rPr lang="en-GB" smtClean="0"/>
              <a:t>‹#›</a:t>
            </a:fld>
            <a:endParaRPr lang="en-GB"/>
          </a:p>
        </p:txBody>
      </p:sp>
    </p:spTree>
    <p:extLst>
      <p:ext uri="{BB962C8B-B14F-4D97-AF65-F5344CB8AC3E}">
        <p14:creationId xmlns:p14="http://schemas.microsoft.com/office/powerpoint/2010/main" val="337948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F8318-F22C-4597-A90F-4B0120BE48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50D91E-54C3-4E5F-9A25-256CB4BE7E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56949A-5429-42F6-B9C5-EA4400E40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EFB68B-DF68-48CC-9781-C50A7C65580C}"/>
              </a:ext>
            </a:extLst>
          </p:cNvPr>
          <p:cNvSpPr>
            <a:spLocks noGrp="1"/>
          </p:cNvSpPr>
          <p:nvPr>
            <p:ph type="dt" sz="half" idx="10"/>
          </p:nvPr>
        </p:nvSpPr>
        <p:spPr/>
        <p:txBody>
          <a:bodyPr/>
          <a:lstStyle/>
          <a:p>
            <a:fld id="{585A8797-6620-40F4-9315-48D42751922A}" type="datetimeFigureOut">
              <a:rPr lang="en-GB" smtClean="0"/>
              <a:t>17/09/2021</a:t>
            </a:fld>
            <a:endParaRPr lang="en-GB"/>
          </a:p>
        </p:txBody>
      </p:sp>
      <p:sp>
        <p:nvSpPr>
          <p:cNvPr id="6" name="Footer Placeholder 5">
            <a:extLst>
              <a:ext uri="{FF2B5EF4-FFF2-40B4-BE49-F238E27FC236}">
                <a16:creationId xmlns:a16="http://schemas.microsoft.com/office/drawing/2014/main" id="{C13AB273-6D82-487E-97FD-937BD9CF1D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1DE980-7452-461D-80A7-2041398D1314}"/>
              </a:ext>
            </a:extLst>
          </p:cNvPr>
          <p:cNvSpPr>
            <a:spLocks noGrp="1"/>
          </p:cNvSpPr>
          <p:nvPr>
            <p:ph type="sldNum" sz="quarter" idx="12"/>
          </p:nvPr>
        </p:nvSpPr>
        <p:spPr/>
        <p:txBody>
          <a:bodyPr/>
          <a:lstStyle/>
          <a:p>
            <a:fld id="{1775DB76-A3E4-47FD-8516-80D6170F0A39}" type="slidenum">
              <a:rPr lang="en-GB" smtClean="0"/>
              <a:t>‹#›</a:t>
            </a:fld>
            <a:endParaRPr lang="en-GB"/>
          </a:p>
        </p:txBody>
      </p:sp>
    </p:spTree>
    <p:extLst>
      <p:ext uri="{BB962C8B-B14F-4D97-AF65-F5344CB8AC3E}">
        <p14:creationId xmlns:p14="http://schemas.microsoft.com/office/powerpoint/2010/main" val="38083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93DD9-DCDE-402A-9921-DC5EF6986A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768363-79DA-497F-A824-9180B85ED7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7A1509-13A4-4747-9401-A8E7B88A59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A8797-6620-40F4-9315-48D42751922A}" type="datetimeFigureOut">
              <a:rPr lang="en-GB" smtClean="0"/>
              <a:t>17/09/2021</a:t>
            </a:fld>
            <a:endParaRPr lang="en-GB"/>
          </a:p>
        </p:txBody>
      </p:sp>
      <p:sp>
        <p:nvSpPr>
          <p:cNvPr id="5" name="Footer Placeholder 4">
            <a:extLst>
              <a:ext uri="{FF2B5EF4-FFF2-40B4-BE49-F238E27FC236}">
                <a16:creationId xmlns:a16="http://schemas.microsoft.com/office/drawing/2014/main" id="{F588B0B0-0FF4-46D7-9E99-7F8D878DE4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7B1A183-2F3F-4F80-8B0B-3B7E6FB40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5DB76-A3E4-47FD-8516-80D6170F0A39}" type="slidenum">
              <a:rPr lang="en-GB" smtClean="0"/>
              <a:t>‹#›</a:t>
            </a:fld>
            <a:endParaRPr lang="en-GB"/>
          </a:p>
        </p:txBody>
      </p:sp>
    </p:spTree>
    <p:extLst>
      <p:ext uri="{BB962C8B-B14F-4D97-AF65-F5344CB8AC3E}">
        <p14:creationId xmlns:p14="http://schemas.microsoft.com/office/powerpoint/2010/main" val="3522189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bbc.co.uk/teach/class-clips-video/history-ks2-rationing-in-the-uk/zbgby9q"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zone.recycledevon.org/food-waste/" TargetMode="External"/><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hyperlink" Target="https://www.bbc.co.uk/history/ww2peopleswar/categories/c1128/" TargetMode="External"/><Relationship Id="rId4" Type="http://schemas.openxmlformats.org/officeDocument/2006/relationships/hyperlink" Target="http://www.1900s.org.uk/1940s50s-rationing.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hyperlink" Target="https://www.youtube.com/watch?v=35NpLveVZD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8.jpg"/><Relationship Id="rId4" Type="http://schemas.openxmlformats.org/officeDocument/2006/relationships/hyperlink" Target="https://zone.recycledevon.org/food-and-compos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zone.recycledevon.org/food-wast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zone.recycledevon.org/food-and-compost/" TargetMode="External"/><Relationship Id="rId5" Type="http://schemas.openxmlformats.org/officeDocument/2006/relationships/hyperlink" Target="https://www.recycledevon.org/blog/have-your-food-and-eat-it/" TargetMode="External"/><Relationship Id="rId4" Type="http://schemas.openxmlformats.org/officeDocument/2006/relationships/hyperlink" Target="https://www.lovefoodhatewaste.com/recip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zone.recycledevon.org/" TargetMode="External"/><Relationship Id="rId4" Type="http://schemas.openxmlformats.org/officeDocument/2006/relationships/hyperlink" Target="https://zone.recycledevon.org/world-war-2-pac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hyperlink" Target="http://ww2civildefence.co.uk/" TargetMode="External"/><Relationship Id="rId4" Type="http://schemas.openxmlformats.org/officeDocument/2006/relationships/hyperlink" Target="https://www.sallybosleysbadgeshop.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DDB5BFB9-11C2-461E-BDF5-0D775B9D5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453871"/>
          </a:xfrm>
          <a:prstGeom prst="rect">
            <a:avLst/>
          </a:prstGeom>
        </p:spPr>
      </p:pic>
      <p:pic>
        <p:nvPicPr>
          <p:cNvPr id="5" name="Picture 4" descr="Logo&#10;&#10;Description automatically generated">
            <a:extLst>
              <a:ext uri="{FF2B5EF4-FFF2-40B4-BE49-F238E27FC236}">
                <a16:creationId xmlns:a16="http://schemas.microsoft.com/office/drawing/2014/main" id="{0892D599-F605-4AA2-843A-D0F2B9ED5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6" name="TextBox 5">
            <a:extLst>
              <a:ext uri="{FF2B5EF4-FFF2-40B4-BE49-F238E27FC236}">
                <a16:creationId xmlns:a16="http://schemas.microsoft.com/office/drawing/2014/main" id="{B0397361-D202-48FF-81BC-B57AA323B13A}"/>
              </a:ext>
            </a:extLst>
          </p:cNvPr>
          <p:cNvSpPr txBox="1"/>
          <p:nvPr/>
        </p:nvSpPr>
        <p:spPr>
          <a:xfrm>
            <a:off x="896424" y="2614358"/>
            <a:ext cx="9462422" cy="3888885"/>
          </a:xfrm>
          <a:prstGeom prst="rect">
            <a:avLst/>
          </a:prstGeom>
          <a:noFill/>
        </p:spPr>
        <p:txBody>
          <a:bodyPr wrap="square">
            <a:spAutoFit/>
          </a:bodyPr>
          <a:lstStyle/>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Dear Teachers,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Welcome to our World War Two themed teaching pack, looking at how we managed scarce resources during the war and how that has relevance today.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After a general introduction, the pack is divided into three sections; Rationing, Make-Do &amp; Mend, and the National Salvage Scheme.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Each section contains an introduction to the theme, followed by two class-based activities and a follow-on activity for further research or home learning.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Notes on the slides give you more details and tips for delivery in the classroom, as well as resource lists where applicable.</a:t>
            </a:r>
          </a:p>
          <a:p>
            <a:pPr>
              <a:lnSpc>
                <a:spcPct val="107000"/>
              </a:lnSpc>
              <a:spcAft>
                <a:spcPts val="800"/>
              </a:spcAft>
            </a:pPr>
            <a:r>
              <a:rPr lang="en-GB" sz="1400" i="1" kern="1200" dirty="0">
                <a:solidFill>
                  <a:srgbClr val="000000"/>
                </a:solidFill>
                <a:effectLst/>
                <a:latin typeface="Arial Rounded MT Bold" panose="020F0704030504030204" pitchFamily="34" charset="0"/>
                <a:ea typeface="Yu Mincho" panose="020B0400000000000000" pitchFamily="18" charset="-128"/>
                <a:cs typeface="Arial" panose="020B0604020202020204" pitchFamily="34" charset="0"/>
              </a:rPr>
              <a:t>*Note – this pack covers resource use during war time scarcity, rather than focussing on the conflict itself.</a:t>
            </a:r>
            <a:endParaRPr lang="en-GB" sz="1400" dirty="0">
              <a:effectLst/>
              <a:latin typeface="Arial Rounded MT Bold" panose="020F0704030504030204" pitchFamily="34" charset="0"/>
              <a:ea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3791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D3A3C8E-CD38-4E2C-BA3B-7B3B9F417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4" name="TextBox 3">
            <a:extLst>
              <a:ext uri="{FF2B5EF4-FFF2-40B4-BE49-F238E27FC236}">
                <a16:creationId xmlns:a16="http://schemas.microsoft.com/office/drawing/2014/main" id="{0549FAF2-B3A7-4F34-A3D1-103B1F9ACC84}"/>
              </a:ext>
            </a:extLst>
          </p:cNvPr>
          <p:cNvSpPr txBox="1"/>
          <p:nvPr/>
        </p:nvSpPr>
        <p:spPr>
          <a:xfrm>
            <a:off x="840376" y="492243"/>
            <a:ext cx="8750710" cy="2067938"/>
          </a:xfrm>
          <a:prstGeom prst="rect">
            <a:avLst/>
          </a:prstGeom>
          <a:noFill/>
        </p:spPr>
        <p:txBody>
          <a:bodyPr wrap="square">
            <a:spAutoFit/>
          </a:bodyPr>
          <a:lstStyle/>
          <a:p>
            <a:pPr>
              <a:lnSpc>
                <a:spcPct val="107000"/>
              </a:lnSpc>
              <a:spcAft>
                <a:spcPts val="800"/>
              </a:spcAft>
            </a:pPr>
            <a:r>
              <a:rPr lang="en-US" sz="2000" b="1"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QUICK QUIZ – check how much you can remember!</a:t>
            </a:r>
            <a:r>
              <a:rPr lang="en-US" sz="2000"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 </a:t>
            </a: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Q1. What year did World War Two start?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lvl="0">
              <a:lnSpc>
                <a:spcPct val="107000"/>
              </a:lnSpc>
              <a:spcAft>
                <a:spcPts val="800"/>
              </a:spcAft>
              <a:tabLst>
                <a:tab pos="457200" algn="l"/>
              </a:tabLst>
            </a:pPr>
            <a:r>
              <a:rPr lang="en-US" sz="1800" dirty="0">
                <a:effectLst/>
                <a:latin typeface="Arial Rounded MT Bold" panose="020F0704030504030204" pitchFamily="34" charset="0"/>
                <a:ea typeface="Calibri" panose="020F0502020204030204" pitchFamily="34" charset="0"/>
                <a:cs typeface="Times New Roman" panose="02020603050405020304" pitchFamily="18" charset="0"/>
              </a:rPr>
              <a:t>Q2. How many tonnes of food and goods was Britain importing each week?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en-US" sz="1800" dirty="0">
                <a:effectLst/>
                <a:latin typeface="Arial Rounded MT Bold" panose="020F0704030504030204" pitchFamily="34" charset="0"/>
                <a:ea typeface="Calibri" panose="020F0502020204030204" pitchFamily="34" charset="0"/>
                <a:cs typeface="Times New Roman" panose="02020603050405020304" pitchFamily="18" charset="0"/>
              </a:rPr>
              <a:t>Q3. Name three </a:t>
            </a:r>
            <a:r>
              <a:rPr lang="en-US" dirty="0">
                <a:latin typeface="Arial Rounded MT Bold" panose="020F0704030504030204" pitchFamily="34" charset="0"/>
                <a:ea typeface="Calibri" panose="020F0502020204030204" pitchFamily="34" charset="0"/>
                <a:cs typeface="Times New Roman" panose="02020603050405020304" pitchFamily="18" charset="0"/>
              </a:rPr>
              <a:t>food</a:t>
            </a:r>
            <a:r>
              <a:rPr lang="en-US" sz="1800" dirty="0">
                <a:effectLst/>
                <a:latin typeface="Arial Rounded MT Bold" panose="020F0704030504030204" pitchFamily="34" charset="0"/>
                <a:ea typeface="Calibri" panose="020F0502020204030204" pitchFamily="34" charset="0"/>
                <a:cs typeface="Times New Roman" panose="02020603050405020304" pitchFamily="18" charset="0"/>
              </a:rPr>
              <a:t>s we were importing.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en-US" sz="1800" dirty="0">
                <a:effectLst/>
                <a:latin typeface="Arial Rounded MT Bold" panose="020F0704030504030204" pitchFamily="34" charset="0"/>
                <a:ea typeface="Calibri" panose="020F0502020204030204" pitchFamily="34" charset="0"/>
                <a:cs typeface="Times New Roman" panose="02020603050405020304" pitchFamily="18" charset="0"/>
              </a:rPr>
              <a:t>Q4. Match up the words with their definitions: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432F9C1-B165-42B5-881C-C38F6BB3A553}"/>
              </a:ext>
            </a:extLst>
          </p:cNvPr>
          <p:cNvSpPr txBox="1"/>
          <p:nvPr/>
        </p:nvSpPr>
        <p:spPr>
          <a:xfrm>
            <a:off x="840376" y="2581065"/>
            <a:ext cx="12065727" cy="3263329"/>
          </a:xfrm>
          <a:prstGeom prst="rect">
            <a:avLst/>
          </a:prstGeom>
          <a:noFill/>
        </p:spPr>
        <p:txBody>
          <a:bodyPr wrap="square" rtlCol="0">
            <a:spAutoFit/>
          </a:bodyPr>
          <a:lstStyle/>
          <a:p>
            <a:pPr lvl="0">
              <a:lnSpc>
                <a:spcPct val="107000"/>
              </a:lnSpc>
              <a:spcAft>
                <a:spcPts val="800"/>
              </a:spcAft>
              <a:tabLst>
                <a:tab pos="457200" algn="l"/>
              </a:tabLst>
            </a:pPr>
            <a:r>
              <a:rPr lang="en-US" sz="1600" dirty="0">
                <a:solidFill>
                  <a:schemeClr val="accent6">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Blockade                            </a:t>
            </a:r>
            <a:r>
              <a:rPr lang="en-US" sz="1600" kern="1200" dirty="0">
                <a:solidFill>
                  <a:schemeClr val="accent6">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a system of limiting the amount of something that each person is allowed to have</a:t>
            </a:r>
          </a:p>
          <a:p>
            <a:pPr lvl="0">
              <a:lnSpc>
                <a:spcPct val="107000"/>
              </a:lnSpc>
              <a:spcAft>
                <a:spcPts val="800"/>
              </a:spcAft>
              <a:tabLst>
                <a:tab pos="457200" algn="l"/>
              </a:tabLst>
            </a:pPr>
            <a:r>
              <a:rPr lang="en-US" sz="1600" dirty="0">
                <a:solidFill>
                  <a:schemeClr val="accent6">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   </a:t>
            </a:r>
            <a:endParaRPr lang="en-GB" sz="1600" dirty="0">
              <a:solidFill>
                <a:schemeClr val="accent6">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en-US" sz="1600" dirty="0">
                <a:solidFill>
                  <a:schemeClr val="accent6">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Imported                          </a:t>
            </a:r>
            <a:r>
              <a:rPr lang="en-US" sz="1600" b="1" kern="1200" dirty="0">
                <a:solidFill>
                  <a:schemeClr val="accent6">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1600" kern="1200" dirty="0">
                <a:solidFill>
                  <a:schemeClr val="accent6">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a plot of land for growing vegetables </a:t>
            </a:r>
          </a:p>
          <a:p>
            <a:pPr lvl="0">
              <a:lnSpc>
                <a:spcPct val="107000"/>
              </a:lnSpc>
              <a:spcAft>
                <a:spcPts val="800"/>
              </a:spcAft>
              <a:tabLst>
                <a:tab pos="457200" algn="l"/>
              </a:tabLst>
            </a:pPr>
            <a:endParaRPr lang="en-GB" sz="1600" dirty="0">
              <a:solidFill>
                <a:schemeClr val="accent6">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en-US" sz="1600" dirty="0">
                <a:solidFill>
                  <a:schemeClr val="accent6">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Rationing                          </a:t>
            </a:r>
            <a:r>
              <a:rPr lang="en-US" sz="1600" kern="1200" dirty="0">
                <a:solidFill>
                  <a:schemeClr val="accent6">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the closing off of a place to prevent people and goods entering or leaving</a:t>
            </a:r>
            <a:r>
              <a:rPr lang="en-US" sz="1600" dirty="0">
                <a:solidFill>
                  <a:schemeClr val="accent6">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 </a:t>
            </a:r>
          </a:p>
          <a:p>
            <a:pPr lvl="0">
              <a:lnSpc>
                <a:spcPct val="107000"/>
              </a:lnSpc>
              <a:spcAft>
                <a:spcPts val="800"/>
              </a:spcAft>
              <a:tabLst>
                <a:tab pos="457200" algn="l"/>
              </a:tabLst>
            </a:pPr>
            <a:endParaRPr lang="en-GB" sz="1600" dirty="0">
              <a:solidFill>
                <a:schemeClr val="accent6">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en-US" sz="1600" dirty="0">
                <a:solidFill>
                  <a:schemeClr val="accent6">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Allotment</a:t>
            </a:r>
            <a:r>
              <a:rPr lang="en-US" sz="1600" b="1" kern="1200" dirty="0">
                <a:solidFill>
                  <a:schemeClr val="accent6">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1600" b="1" dirty="0">
                <a:solidFill>
                  <a:schemeClr val="accent6">
                    <a:lumMod val="75000"/>
                  </a:schemeClr>
                </a:solidFill>
                <a:latin typeface="Arial Rounded MT Bold" panose="020F0704030504030204" pitchFamily="34" charset="0"/>
                <a:ea typeface="Calibri" panose="020F0502020204030204" pitchFamily="34" charset="0"/>
                <a:cs typeface="Times New Roman" panose="02020603050405020304" pitchFamily="18" charset="0"/>
              </a:rPr>
              <a:t>                        </a:t>
            </a:r>
            <a:r>
              <a:rPr lang="en-US" sz="1600" kern="1200" dirty="0">
                <a:solidFill>
                  <a:schemeClr val="accent6">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saving to use again </a:t>
            </a:r>
          </a:p>
          <a:p>
            <a:pPr lvl="0">
              <a:lnSpc>
                <a:spcPct val="107000"/>
              </a:lnSpc>
              <a:spcAft>
                <a:spcPts val="800"/>
              </a:spcAft>
              <a:tabLst>
                <a:tab pos="457200" algn="l"/>
              </a:tabLst>
            </a:pPr>
            <a:endParaRPr lang="en-GB" sz="1600" dirty="0">
              <a:solidFill>
                <a:schemeClr val="accent6">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en-US" sz="1600" dirty="0">
                <a:solidFill>
                  <a:schemeClr val="accent6">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Salvage                            </a:t>
            </a:r>
            <a:r>
              <a:rPr lang="en-US" sz="1600" kern="1200" dirty="0">
                <a:solidFill>
                  <a:schemeClr val="accent6">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to bring in (goods, food, people) from another country </a:t>
            </a:r>
            <a:endParaRPr lang="en-GB" sz="1600" dirty="0">
              <a:solidFill>
                <a:schemeClr val="accent6">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52C61626-9DD1-417B-A611-BCDD472245D3}"/>
              </a:ext>
            </a:extLst>
          </p:cNvPr>
          <p:cNvCxnSpPr/>
          <p:nvPr/>
        </p:nvCxnSpPr>
        <p:spPr>
          <a:xfrm>
            <a:off x="1821074" y="2782529"/>
            <a:ext cx="1356852" cy="1474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A3E4008-4D77-465B-A426-364AB63100B0}"/>
              </a:ext>
            </a:extLst>
          </p:cNvPr>
          <p:cNvCxnSpPr>
            <a:cxnSpLocks/>
          </p:cNvCxnSpPr>
          <p:nvPr/>
        </p:nvCxnSpPr>
        <p:spPr>
          <a:xfrm>
            <a:off x="1847340" y="3560137"/>
            <a:ext cx="1235494" cy="1939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4D28437-2568-44F0-B395-954B95E57CD0}"/>
              </a:ext>
            </a:extLst>
          </p:cNvPr>
          <p:cNvCxnSpPr>
            <a:cxnSpLocks/>
          </p:cNvCxnSpPr>
          <p:nvPr/>
        </p:nvCxnSpPr>
        <p:spPr>
          <a:xfrm flipV="1">
            <a:off x="1933303" y="2794305"/>
            <a:ext cx="1313449" cy="1418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CC2AAF1-F2CD-44DC-AD49-8E8DC1170BFA}"/>
              </a:ext>
            </a:extLst>
          </p:cNvPr>
          <p:cNvCxnSpPr>
            <a:cxnSpLocks/>
          </p:cNvCxnSpPr>
          <p:nvPr/>
        </p:nvCxnSpPr>
        <p:spPr>
          <a:xfrm flipV="1">
            <a:off x="1933303" y="3579372"/>
            <a:ext cx="1244623" cy="1280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00948B4-56AE-4A64-A23E-5EEDD43515F1}"/>
              </a:ext>
            </a:extLst>
          </p:cNvPr>
          <p:cNvCxnSpPr>
            <a:cxnSpLocks/>
          </p:cNvCxnSpPr>
          <p:nvPr/>
        </p:nvCxnSpPr>
        <p:spPr>
          <a:xfrm flipV="1">
            <a:off x="1717835" y="4969859"/>
            <a:ext cx="1391125" cy="662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45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43421B-9AEA-42A3-99E6-5F897773469D}"/>
              </a:ext>
            </a:extLst>
          </p:cNvPr>
          <p:cNvPicPr>
            <a:picLocks noChangeAspect="1"/>
          </p:cNvPicPr>
          <p:nvPr/>
        </p:nvPicPr>
        <p:blipFill>
          <a:blip r:embed="rId2"/>
          <a:stretch>
            <a:fillRect/>
          </a:stretch>
        </p:blipFill>
        <p:spPr>
          <a:xfrm>
            <a:off x="0" y="-1524"/>
            <a:ext cx="12192000" cy="6449568"/>
          </a:xfrm>
          <a:prstGeom prst="rect">
            <a:avLst/>
          </a:prstGeom>
        </p:spPr>
      </p:pic>
      <p:pic>
        <p:nvPicPr>
          <p:cNvPr id="5" name="Picture 4" descr="Logo&#10;&#10;Description automatically generated">
            <a:extLst>
              <a:ext uri="{FF2B5EF4-FFF2-40B4-BE49-F238E27FC236}">
                <a16:creationId xmlns:a16="http://schemas.microsoft.com/office/drawing/2014/main" id="{0892D599-F605-4AA2-843A-D0F2B9ED5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2" name="TextBox 1">
            <a:extLst>
              <a:ext uri="{FF2B5EF4-FFF2-40B4-BE49-F238E27FC236}">
                <a16:creationId xmlns:a16="http://schemas.microsoft.com/office/drawing/2014/main" id="{83C23759-3892-4D4C-A84E-999FA4210884}"/>
              </a:ext>
            </a:extLst>
          </p:cNvPr>
          <p:cNvSpPr txBox="1"/>
          <p:nvPr/>
        </p:nvSpPr>
        <p:spPr>
          <a:xfrm>
            <a:off x="955976" y="2748989"/>
            <a:ext cx="6626942" cy="584775"/>
          </a:xfrm>
          <a:prstGeom prst="rect">
            <a:avLst/>
          </a:prstGeom>
          <a:noFill/>
        </p:spPr>
        <p:txBody>
          <a:bodyPr wrap="square" rtlCol="0">
            <a:spAutoFit/>
          </a:bodyPr>
          <a:lstStyle/>
          <a:p>
            <a:r>
              <a:rPr lang="en-US" sz="3200" b="1" dirty="0">
                <a:solidFill>
                  <a:schemeClr val="accent6">
                    <a:lumMod val="75000"/>
                  </a:schemeClr>
                </a:solidFill>
                <a:latin typeface="Arial Rounded MT Bold" panose="020F0704030504030204" pitchFamily="34" charset="0"/>
              </a:rPr>
              <a:t>RATIONING</a:t>
            </a:r>
            <a:endParaRPr lang="en-GB" sz="3200" b="1" dirty="0">
              <a:solidFill>
                <a:schemeClr val="accent6">
                  <a:lumMod val="75000"/>
                </a:schemeClr>
              </a:solidFill>
              <a:latin typeface="Arial Rounded MT Bold" panose="020F0704030504030204" pitchFamily="34" charset="0"/>
            </a:endParaRPr>
          </a:p>
        </p:txBody>
      </p:sp>
      <p:sp>
        <p:nvSpPr>
          <p:cNvPr id="4" name="TextBox 3">
            <a:extLst>
              <a:ext uri="{FF2B5EF4-FFF2-40B4-BE49-F238E27FC236}">
                <a16:creationId xmlns:a16="http://schemas.microsoft.com/office/drawing/2014/main" id="{D3F11A92-070E-497B-BE3C-4D79D2D371E4}"/>
              </a:ext>
            </a:extLst>
          </p:cNvPr>
          <p:cNvSpPr txBox="1"/>
          <p:nvPr/>
        </p:nvSpPr>
        <p:spPr>
          <a:xfrm>
            <a:off x="996505" y="3352789"/>
            <a:ext cx="9492970" cy="2751651"/>
          </a:xfrm>
          <a:prstGeom prst="rect">
            <a:avLst/>
          </a:prstGeom>
          <a:noFill/>
        </p:spPr>
        <p:txBody>
          <a:bodyPr wrap="square" rtlCol="0">
            <a:spAutoFit/>
          </a:bodyPr>
          <a:lstStyle/>
          <a:p>
            <a:pPr>
              <a:lnSpc>
                <a:spcPct val="107000"/>
              </a:lnSpc>
              <a:spcAft>
                <a:spcPts val="800"/>
              </a:spcAft>
            </a:pPr>
            <a:r>
              <a:rPr lang="en-US" dirty="0">
                <a:effectLst/>
                <a:latin typeface="Arial Rounded MT Bold" panose="020F0704030504030204" pitchFamily="34" charset="0"/>
                <a:ea typeface="Calibri" panose="020F0502020204030204" pitchFamily="34" charset="0"/>
                <a:cs typeface="Arial" panose="020B0604020202020204" pitchFamily="34" charset="0"/>
              </a:rPr>
              <a:t>During </a:t>
            </a:r>
            <a:r>
              <a:rPr lang="en-US" dirty="0">
                <a:latin typeface="Arial Rounded MT Bold" panose="020F0704030504030204" pitchFamily="34" charset="0"/>
                <a:ea typeface="Calibri" panose="020F0502020204030204" pitchFamily="34" charset="0"/>
                <a:cs typeface="Arial" panose="020B0604020202020204" pitchFamily="34" charset="0"/>
              </a:rPr>
              <a:t>WW2</a:t>
            </a:r>
            <a:r>
              <a:rPr lang="en-US" dirty="0">
                <a:effectLst/>
                <a:latin typeface="Arial Rounded MT Bold" panose="020F0704030504030204" pitchFamily="34" charset="0"/>
                <a:ea typeface="Calibri" panose="020F0502020204030204" pitchFamily="34" charset="0"/>
                <a:cs typeface="Arial" panose="020B0604020202020204" pitchFamily="34" charset="0"/>
              </a:rPr>
              <a:t>, it became difficult to import the food Britain needed to feed everybody.</a:t>
            </a:r>
            <a:endParaRPr lang="en-GB" dirty="0">
              <a:effectLst/>
              <a:latin typeface="Arial Rounded MT Bold" panose="020F07040305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effectLst/>
                <a:latin typeface="Arial Rounded MT Bold" panose="020F0704030504030204" pitchFamily="34" charset="0"/>
                <a:ea typeface="Calibri" panose="020F0502020204030204" pitchFamily="34" charset="0"/>
                <a:cs typeface="Arial" panose="020B0604020202020204" pitchFamily="34" charset="0"/>
              </a:rPr>
              <a:t>This was because lots of ships which used to bring food were being used for the war instead </a:t>
            </a:r>
            <a:r>
              <a:rPr lang="en-US" i="1" dirty="0">
                <a:effectLst/>
                <a:latin typeface="Arial Rounded MT Bold" panose="020F0704030504030204" pitchFamily="34" charset="0"/>
                <a:ea typeface="Calibri" panose="020F0502020204030204" pitchFamily="34" charset="0"/>
                <a:cs typeface="Arial" panose="020B0604020202020204" pitchFamily="34" charset="0"/>
              </a:rPr>
              <a:t>and</a:t>
            </a:r>
            <a:r>
              <a:rPr lang="en-US" dirty="0">
                <a:effectLst/>
                <a:latin typeface="Arial Rounded MT Bold" panose="020F0704030504030204" pitchFamily="34" charset="0"/>
                <a:ea typeface="Calibri" panose="020F0502020204030204" pitchFamily="34" charset="0"/>
                <a:cs typeface="Arial" panose="020B0604020202020204" pitchFamily="34" charset="0"/>
              </a:rPr>
              <a:t>  because the German army attacked ships in the Atlantic Ocean, trying to prevent food from getting to Britain.</a:t>
            </a:r>
            <a:endParaRPr lang="en-GB" dirty="0">
              <a:effectLst/>
              <a:latin typeface="Arial Rounded MT Bold" panose="020F07040305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effectLst/>
                <a:latin typeface="Arial Rounded MT Bold" panose="020F0704030504030204" pitchFamily="34" charset="0"/>
                <a:ea typeface="Calibri" panose="020F0502020204030204" pitchFamily="34" charset="0"/>
                <a:cs typeface="Arial" panose="020B0604020202020204" pitchFamily="34" charset="0"/>
              </a:rPr>
              <a:t>In response, the British government introduced ‘rationing’ in 1940. This was a way of limiting the amount of food and clothes each person could buy, making sure there was enough to share around.</a:t>
            </a:r>
            <a:endParaRPr lang="en-GB" dirty="0">
              <a:effectLst/>
              <a:latin typeface="Arial Rounded MT Bold" panose="020F07040305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12564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D3A3C8E-CD38-4E2C-BA3B-7B3B9F417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3" name="TextBox 2">
            <a:extLst>
              <a:ext uri="{FF2B5EF4-FFF2-40B4-BE49-F238E27FC236}">
                <a16:creationId xmlns:a16="http://schemas.microsoft.com/office/drawing/2014/main" id="{52032B3C-68D0-42ED-AAD6-5A52E7EAB6A4}"/>
              </a:ext>
            </a:extLst>
          </p:cNvPr>
          <p:cNvSpPr txBox="1"/>
          <p:nvPr/>
        </p:nvSpPr>
        <p:spPr>
          <a:xfrm>
            <a:off x="951483" y="1229912"/>
            <a:ext cx="3711958" cy="1262397"/>
          </a:xfrm>
          <a:prstGeom prst="rect">
            <a:avLst/>
          </a:prstGeom>
          <a:noFill/>
        </p:spPr>
        <p:txBody>
          <a:bodyPr wrap="square" rtlCol="0">
            <a:spAutoFit/>
          </a:bodyPr>
          <a:lstStyle/>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The first foods to be rationed were butter, bacon and sugar. </a:t>
            </a:r>
            <a:br>
              <a:rPr lang="en-US" dirty="0">
                <a:latin typeface="Arial Rounded MT Bold" panose="020F0704030504030204" pitchFamily="34" charset="0"/>
                <a:ea typeface="Calibri" panose="020F0502020204030204" pitchFamily="34" charset="0"/>
                <a:cs typeface="Arial" panose="020B0604020202020204" pitchFamily="34" charset="0"/>
              </a:rPr>
            </a:br>
            <a:r>
              <a:rPr lang="en-US" sz="1800" dirty="0">
                <a:effectLst/>
                <a:latin typeface="Arial Rounded MT Bold" panose="020F0704030504030204" pitchFamily="34" charset="0"/>
                <a:ea typeface="Calibri" panose="020F0502020204030204" pitchFamily="34" charset="0"/>
                <a:cs typeface="Arial" panose="020B0604020202020204" pitchFamily="34" charset="0"/>
              </a:rPr>
              <a:t>These were followed by lots of other items:</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7C3CC1C4-3D06-4E49-92A3-589F06A79C08}"/>
              </a:ext>
            </a:extLst>
          </p:cNvPr>
          <p:cNvSpPr txBox="1"/>
          <p:nvPr/>
        </p:nvSpPr>
        <p:spPr>
          <a:xfrm>
            <a:off x="4663441" y="703765"/>
            <a:ext cx="2978177" cy="2758832"/>
          </a:xfrm>
          <a:prstGeom prst="rect">
            <a:avLst/>
          </a:prstGeom>
          <a:noFill/>
        </p:spPr>
        <p:txBody>
          <a:bodyPr wrap="square" numCol="2" rtlCol="0">
            <a:spAutoFit/>
          </a:bodyPr>
          <a:lstStyle/>
          <a:p>
            <a:pPr>
              <a:lnSpc>
                <a:spcPct val="107000"/>
              </a:lnSpc>
              <a:spcAft>
                <a:spcPts val="800"/>
              </a:spcAft>
            </a:pPr>
            <a:r>
              <a:rPr lang="en-US" sz="1800" dirty="0">
                <a:solidFill>
                  <a:schemeClr val="accent6">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Ham</a:t>
            </a:r>
            <a:endParaRPr lang="en-GB" sz="1800"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solidFill>
                  <a:schemeClr val="accent6">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Clothes</a:t>
            </a:r>
            <a:endParaRPr lang="en-GB" sz="1800"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solidFill>
                  <a:schemeClr val="accent6">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Rice</a:t>
            </a:r>
            <a:endParaRPr lang="en-GB" sz="1800"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solidFill>
                  <a:schemeClr val="accent6">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Jam</a:t>
            </a:r>
          </a:p>
          <a:p>
            <a:pPr>
              <a:lnSpc>
                <a:spcPct val="107000"/>
              </a:lnSpc>
              <a:spcAft>
                <a:spcPts val="800"/>
              </a:spcAft>
            </a:pPr>
            <a:r>
              <a:rPr lang="en-US" dirty="0">
                <a:solidFill>
                  <a:schemeClr val="accent6">
                    <a:lumMod val="75000"/>
                  </a:schemeClr>
                </a:solidFill>
                <a:latin typeface="Arial Rounded MT Bold" panose="020F0704030504030204" pitchFamily="34" charset="0"/>
                <a:ea typeface="Calibri" panose="020F0502020204030204" pitchFamily="34" charset="0"/>
                <a:cs typeface="Arial" panose="020B0604020202020204" pitchFamily="34" charset="0"/>
              </a:rPr>
              <a:t>Peas</a:t>
            </a:r>
          </a:p>
          <a:p>
            <a:pPr>
              <a:lnSpc>
                <a:spcPct val="107000"/>
              </a:lnSpc>
              <a:spcAft>
                <a:spcPts val="800"/>
              </a:spcAft>
            </a:pPr>
            <a:r>
              <a:rPr lang="en-US" sz="1800" dirty="0">
                <a:solidFill>
                  <a:schemeClr val="accent6">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Margarine</a:t>
            </a:r>
          </a:p>
          <a:p>
            <a:pPr>
              <a:lnSpc>
                <a:spcPct val="107000"/>
              </a:lnSpc>
              <a:spcAft>
                <a:spcPts val="800"/>
              </a:spcAft>
            </a:pPr>
            <a:r>
              <a:rPr lang="en-US" dirty="0">
                <a:solidFill>
                  <a:schemeClr val="accent6">
                    <a:lumMod val="75000"/>
                  </a:schemeClr>
                </a:solidFill>
                <a:latin typeface="Arial Rounded MT Bold" panose="020F0704030504030204" pitchFamily="34" charset="0"/>
                <a:ea typeface="Calibri" panose="020F0502020204030204" pitchFamily="34" charset="0"/>
                <a:cs typeface="Arial" panose="020B0604020202020204" pitchFamily="34" charset="0"/>
              </a:rPr>
              <a:t>Meat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1B01738-8599-4CDD-9898-9FC95E7F7C7B}"/>
              </a:ext>
            </a:extLst>
          </p:cNvPr>
          <p:cNvSpPr txBox="1"/>
          <p:nvPr/>
        </p:nvSpPr>
        <p:spPr>
          <a:xfrm>
            <a:off x="4663441" y="3462597"/>
            <a:ext cx="2723535" cy="3157788"/>
          </a:xfrm>
          <a:prstGeom prst="rect">
            <a:avLst/>
          </a:prstGeom>
          <a:noFill/>
        </p:spPr>
        <p:txBody>
          <a:bodyPr wrap="square" rtlCol="0">
            <a:spAutoFit/>
          </a:bodyPr>
          <a:lstStyle/>
          <a:p>
            <a:pPr>
              <a:lnSpc>
                <a:spcPct val="107000"/>
              </a:lnSpc>
              <a:spcAft>
                <a:spcPts val="800"/>
              </a:spcAft>
            </a:pPr>
            <a:r>
              <a:rPr lang="en-US" sz="1800" dirty="0">
                <a:solidFill>
                  <a:schemeClr val="accent6">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Breakfast cereals</a:t>
            </a:r>
          </a:p>
          <a:p>
            <a:pPr>
              <a:lnSpc>
                <a:spcPct val="107000"/>
              </a:lnSpc>
              <a:spcAft>
                <a:spcPts val="800"/>
              </a:spcAft>
            </a:pPr>
            <a:r>
              <a:rPr lang="en-US" sz="1800" dirty="0">
                <a:solidFill>
                  <a:schemeClr val="accent6">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Canned food</a:t>
            </a:r>
            <a:endParaRPr lang="en-GB" sz="1800"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solidFill>
                  <a:schemeClr val="accent6">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Chocolate </a:t>
            </a:r>
          </a:p>
          <a:p>
            <a:pPr>
              <a:lnSpc>
                <a:spcPct val="107000"/>
              </a:lnSpc>
              <a:spcAft>
                <a:spcPts val="800"/>
              </a:spcAft>
            </a:pPr>
            <a:r>
              <a:rPr lang="en-US" sz="1800" dirty="0">
                <a:solidFill>
                  <a:schemeClr val="accent6">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Tea </a:t>
            </a:r>
          </a:p>
          <a:p>
            <a:pPr>
              <a:lnSpc>
                <a:spcPct val="107000"/>
              </a:lnSpc>
              <a:spcAft>
                <a:spcPts val="800"/>
              </a:spcAft>
            </a:pPr>
            <a:r>
              <a:rPr lang="en-GB" sz="1800" dirty="0">
                <a:solidFill>
                  <a:schemeClr val="accent6">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Soap</a:t>
            </a:r>
            <a:endParaRPr lang="en-GB" sz="1800"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solidFill>
                  <a:schemeClr val="accent6">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Cheese</a:t>
            </a:r>
          </a:p>
          <a:p>
            <a:pPr>
              <a:lnSpc>
                <a:spcPct val="107000"/>
              </a:lnSpc>
              <a:spcAft>
                <a:spcPts val="800"/>
              </a:spcAft>
            </a:pPr>
            <a:r>
              <a:rPr lang="en-US" dirty="0">
                <a:solidFill>
                  <a:schemeClr val="accent6">
                    <a:lumMod val="75000"/>
                  </a:schemeClr>
                </a:solidFill>
                <a:latin typeface="Arial Rounded MT Bold" panose="020F0704030504030204" pitchFamily="34" charset="0"/>
                <a:ea typeface="Calibri" panose="020F0502020204030204" pitchFamily="34" charset="0"/>
                <a:cs typeface="Arial" panose="020B0604020202020204" pitchFamily="34" charset="0"/>
              </a:rPr>
              <a:t>Sweets</a:t>
            </a:r>
            <a:endParaRPr lang="en-GB" sz="1800"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dirty="0">
              <a:solidFill>
                <a:schemeClr val="accent6">
                  <a:lumMod val="75000"/>
                </a:schemeClr>
              </a:solidFill>
              <a:effectLst/>
              <a:latin typeface="Arial Rounded MT Bold" panose="020F0704030504030204" pitchFamily="34" charset="0"/>
              <a:ea typeface="Calibri" panose="020F0502020204030204" pitchFamily="34" charset="0"/>
              <a:cs typeface="Arial" panose="020B0604020202020204" pitchFamily="34" charset="0"/>
            </a:endParaRPr>
          </a:p>
        </p:txBody>
      </p:sp>
      <p:pic>
        <p:nvPicPr>
          <p:cNvPr id="7" name="Picture 6" descr="Text, letter&#10;&#10;Description automatically generated">
            <a:extLst>
              <a:ext uri="{FF2B5EF4-FFF2-40B4-BE49-F238E27FC236}">
                <a16:creationId xmlns:a16="http://schemas.microsoft.com/office/drawing/2014/main" id="{958591D4-9230-45AF-B470-890BBE521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4312" y="175342"/>
            <a:ext cx="4920695" cy="6290771"/>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text, indoor, several, porcelain&#10;&#10;Description automatically generated">
            <a:extLst>
              <a:ext uri="{FF2B5EF4-FFF2-40B4-BE49-F238E27FC236}">
                <a16:creationId xmlns:a16="http://schemas.microsoft.com/office/drawing/2014/main" id="{532D8714-96BB-4448-8C66-98B3F9BC8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657" y="2661880"/>
            <a:ext cx="3350142" cy="2259703"/>
          </a:xfrm>
          <a:prstGeom prst="rect">
            <a:avLst/>
          </a:prstGeom>
        </p:spPr>
      </p:pic>
    </p:spTree>
    <p:extLst>
      <p:ext uri="{BB962C8B-B14F-4D97-AF65-F5344CB8AC3E}">
        <p14:creationId xmlns:p14="http://schemas.microsoft.com/office/powerpoint/2010/main" val="3482223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D3A3C8E-CD38-4E2C-BA3B-7B3B9F417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4" name="TextBox 3">
            <a:extLst>
              <a:ext uri="{FF2B5EF4-FFF2-40B4-BE49-F238E27FC236}">
                <a16:creationId xmlns:a16="http://schemas.microsoft.com/office/drawing/2014/main" id="{CF55FA39-B980-4F0E-9B66-C17D526495B2}"/>
              </a:ext>
            </a:extLst>
          </p:cNvPr>
          <p:cNvSpPr txBox="1"/>
          <p:nvPr/>
        </p:nvSpPr>
        <p:spPr>
          <a:xfrm>
            <a:off x="962005" y="1210215"/>
            <a:ext cx="3714499" cy="4134850"/>
          </a:xfrm>
          <a:prstGeom prst="rect">
            <a:avLst/>
          </a:prstGeom>
          <a:noFill/>
        </p:spPr>
        <p:txBody>
          <a:bodyPr wrap="square">
            <a:spAutoFit/>
          </a:bodyPr>
          <a:lstStyle/>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People were issued coupons to keep control of what they bought in the shops. </a:t>
            </a: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Rationing continued after the war ended until 1954 – so it went on for 14 years in total!</a:t>
            </a: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Shops often had empty shelves and women had to queue for long periods of time to get their rations. This was difficult for those with young children or those who had jobs. (Why do you think that was?)</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A group of people standing outside a store&#10;&#10;Description automatically generated with low confidence">
            <a:extLst>
              <a:ext uri="{FF2B5EF4-FFF2-40B4-BE49-F238E27FC236}">
                <a16:creationId xmlns:a16="http://schemas.microsoft.com/office/drawing/2014/main" id="{60EF285B-E6B3-469C-86AA-3FA4D20A2E1C}"/>
              </a:ext>
            </a:extLst>
          </p:cNvPr>
          <p:cNvPicPr>
            <a:picLocks noChangeAspect="1"/>
          </p:cNvPicPr>
          <p:nvPr/>
        </p:nvPicPr>
        <p:blipFill rotWithShape="1">
          <a:blip r:embed="rId3">
            <a:extLst>
              <a:ext uri="{28A0092B-C50C-407E-A947-70E740481C1C}">
                <a14:useLocalDpi xmlns:a14="http://schemas.microsoft.com/office/drawing/2010/main" val="0"/>
              </a:ext>
            </a:extLst>
          </a:blip>
          <a:srcRect b="15579"/>
          <a:stretch/>
        </p:blipFill>
        <p:spPr>
          <a:xfrm>
            <a:off x="4828902" y="1205584"/>
            <a:ext cx="7219406" cy="4134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8022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D3A3C8E-CD38-4E2C-BA3B-7B3B9F417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4" name="TextBox 3">
            <a:extLst>
              <a:ext uri="{FF2B5EF4-FFF2-40B4-BE49-F238E27FC236}">
                <a16:creationId xmlns:a16="http://schemas.microsoft.com/office/drawing/2014/main" id="{BF6BE9A3-FB7B-47BF-A6C2-57E6F51E5C5A}"/>
              </a:ext>
            </a:extLst>
          </p:cNvPr>
          <p:cNvSpPr txBox="1"/>
          <p:nvPr/>
        </p:nvSpPr>
        <p:spPr>
          <a:xfrm>
            <a:off x="1007104" y="843574"/>
            <a:ext cx="5088896" cy="2846805"/>
          </a:xfrm>
          <a:prstGeom prst="rect">
            <a:avLst/>
          </a:prstGeom>
          <a:noFill/>
        </p:spPr>
        <p:txBody>
          <a:bodyPr wrap="square">
            <a:spAutoFit/>
          </a:bodyPr>
          <a:lstStyle/>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To make sure there was enough to eat, the government encouraged people to grow as much of their own food as possible. As well as creating allotments for fruit and vegetables, some people kept rabbits, chickens and ducks for eggs and meat.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Watch this short video to find out more: </a:t>
            </a:r>
            <a:r>
              <a:rPr lang="en-US" sz="1800" u="sng" dirty="0">
                <a:solidFill>
                  <a:srgbClr val="0563C1"/>
                </a:solidFill>
                <a:effectLst/>
                <a:latin typeface="Arial Rounded MT Bold" panose="020F0704030504030204" pitchFamily="34" charset="0"/>
                <a:ea typeface="Calibri" panose="020F0502020204030204" pitchFamily="34" charset="0"/>
                <a:cs typeface="Arial" panose="020B0604020202020204" pitchFamily="34" charset="0"/>
                <a:hlinkClick r:id="rId3"/>
              </a:rPr>
              <a:t>bbc.co.uk/teach/class-clips-video/history-ks2-rationing-in-the-uk/zbgby9q</a:t>
            </a:r>
            <a:r>
              <a:rPr lang="en-US" sz="1800" dirty="0">
                <a:effectLst/>
                <a:latin typeface="Arial Rounded MT Bold" panose="020F070403050403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Calendar&#10;&#10;Description automatically generated">
            <a:extLst>
              <a:ext uri="{FF2B5EF4-FFF2-40B4-BE49-F238E27FC236}">
                <a16:creationId xmlns:a16="http://schemas.microsoft.com/office/drawing/2014/main" id="{F1E4371E-B2D6-4DB8-9156-1F1EFCDB30C8}"/>
              </a:ext>
            </a:extLst>
          </p:cNvPr>
          <p:cNvPicPr>
            <a:picLocks noChangeAspect="1"/>
          </p:cNvPicPr>
          <p:nvPr/>
        </p:nvPicPr>
        <p:blipFill rotWithShape="1">
          <a:blip r:embed="rId4">
            <a:extLst>
              <a:ext uri="{28A0092B-C50C-407E-A947-70E740481C1C}">
                <a14:useLocalDpi xmlns:a14="http://schemas.microsoft.com/office/drawing/2010/main" val="0"/>
              </a:ext>
            </a:extLst>
          </a:blip>
          <a:srcRect l="3244" t="1990" r="11949" b="4736"/>
          <a:stretch/>
        </p:blipFill>
        <p:spPr>
          <a:xfrm>
            <a:off x="7576457" y="0"/>
            <a:ext cx="4615543" cy="6858000"/>
          </a:xfrm>
          <a:prstGeom prst="rect">
            <a:avLst/>
          </a:prstGeom>
        </p:spPr>
      </p:pic>
      <p:pic>
        <p:nvPicPr>
          <p:cNvPr id="8" name="Picture 7">
            <a:extLst>
              <a:ext uri="{FF2B5EF4-FFF2-40B4-BE49-F238E27FC236}">
                <a16:creationId xmlns:a16="http://schemas.microsoft.com/office/drawing/2014/main" id="{85502207-2A31-4997-BFFC-28B8B5A9F01A}"/>
              </a:ext>
            </a:extLst>
          </p:cNvPr>
          <p:cNvPicPr>
            <a:picLocks noChangeAspect="1"/>
          </p:cNvPicPr>
          <p:nvPr/>
        </p:nvPicPr>
        <p:blipFill rotWithShape="1">
          <a:blip r:embed="rId5"/>
          <a:srcRect l="26075" t="24200" r="27174" b="6538"/>
          <a:stretch/>
        </p:blipFill>
        <p:spPr>
          <a:xfrm>
            <a:off x="4156341" y="3940271"/>
            <a:ext cx="2845349" cy="189411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68394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D3A3C8E-CD38-4E2C-BA3B-7B3B9F417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4" name="TextBox 3">
            <a:extLst>
              <a:ext uri="{FF2B5EF4-FFF2-40B4-BE49-F238E27FC236}">
                <a16:creationId xmlns:a16="http://schemas.microsoft.com/office/drawing/2014/main" id="{752CB1C6-B039-4C2F-B92E-4CAE8A69D6FA}"/>
              </a:ext>
            </a:extLst>
          </p:cNvPr>
          <p:cNvSpPr txBox="1"/>
          <p:nvPr/>
        </p:nvSpPr>
        <p:spPr>
          <a:xfrm>
            <a:off x="973394" y="770766"/>
            <a:ext cx="5122606" cy="5035353"/>
          </a:xfrm>
          <a:prstGeom prst="rect">
            <a:avLst/>
          </a:prstGeom>
          <a:noFill/>
        </p:spPr>
        <p:txBody>
          <a:bodyPr wrap="square">
            <a:spAutoFit/>
          </a:bodyPr>
          <a:lstStyle/>
          <a:p>
            <a:pPr>
              <a:lnSpc>
                <a:spcPct val="107000"/>
              </a:lnSpc>
              <a:spcAft>
                <a:spcPts val="800"/>
              </a:spcAft>
            </a:pPr>
            <a:r>
              <a:rPr lang="en-US" sz="2000" b="1"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ACTIVITY ONE: Get cooking!</a:t>
            </a:r>
            <a:endParaRPr lang="en-US" sz="2000" b="1" dirty="0">
              <a:latin typeface="Arial Rounded MT Bold" panose="020F07040305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People had to become very inventive with their cooking, substituting ingredients that were not available. </a:t>
            </a: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For example, sugar was heavily rationed, so people used grated carrots to sweeten cakes and biscuits. </a:t>
            </a: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Bananas were not available so recipes for ‘mock banana’ were invented, using mashed up parsnips and a little bit of sugar. Yummy!</a:t>
            </a: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Shops even sold carrots on sticks for children to eat instead of lollipops!   </a:t>
            </a:r>
          </a:p>
          <a:p>
            <a:pPr>
              <a:lnSpc>
                <a:spcPct val="107000"/>
              </a:lnSpc>
              <a:spcAft>
                <a:spcPts val="800"/>
              </a:spcAft>
            </a:pPr>
            <a:r>
              <a:rPr lang="en-US" dirty="0">
                <a:latin typeface="Arial Rounded MT Bold" panose="020F0704030504030204" pitchFamily="34" charset="0"/>
                <a:ea typeface="Calibri" panose="020F0502020204030204" pitchFamily="34" charset="0"/>
                <a:cs typeface="Arial" panose="020B0604020202020204" pitchFamily="34" charset="0"/>
              </a:rPr>
              <a:t>For this activity, have a go at making two wartime recipes – one savoury and one sweet – from the following slides….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Calendar&#10;&#10;Description automatically generated">
            <a:extLst>
              <a:ext uri="{FF2B5EF4-FFF2-40B4-BE49-F238E27FC236}">
                <a16:creationId xmlns:a16="http://schemas.microsoft.com/office/drawing/2014/main" id="{946F48EB-A7D0-4758-BDDB-35CFE77706CB}"/>
              </a:ext>
            </a:extLst>
          </p:cNvPr>
          <p:cNvPicPr>
            <a:picLocks noChangeAspect="1"/>
          </p:cNvPicPr>
          <p:nvPr/>
        </p:nvPicPr>
        <p:blipFill rotWithShape="1">
          <a:blip r:embed="rId4">
            <a:extLst>
              <a:ext uri="{28A0092B-C50C-407E-A947-70E740481C1C}">
                <a14:useLocalDpi xmlns:a14="http://schemas.microsoft.com/office/drawing/2010/main" val="0"/>
              </a:ext>
            </a:extLst>
          </a:blip>
          <a:srcRect l="3244" t="37220" r="64113" b="44865"/>
          <a:stretch/>
        </p:blipFill>
        <p:spPr>
          <a:xfrm rot="6628778">
            <a:off x="6677087" y="1574073"/>
            <a:ext cx="4937760" cy="3709851"/>
          </a:xfrm>
          <a:prstGeom prst="rect">
            <a:avLst/>
          </a:prstGeom>
        </p:spPr>
      </p:pic>
    </p:spTree>
    <p:extLst>
      <p:ext uri="{BB962C8B-B14F-4D97-AF65-F5344CB8AC3E}">
        <p14:creationId xmlns:p14="http://schemas.microsoft.com/office/powerpoint/2010/main" val="395650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D3A3C8E-CD38-4E2C-BA3B-7B3B9F417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4" name="TextBox 3">
            <a:extLst>
              <a:ext uri="{FF2B5EF4-FFF2-40B4-BE49-F238E27FC236}">
                <a16:creationId xmlns:a16="http://schemas.microsoft.com/office/drawing/2014/main" id="{B88ABE57-06A3-4972-BD83-5E61B98D486C}"/>
              </a:ext>
            </a:extLst>
          </p:cNvPr>
          <p:cNvSpPr txBox="1"/>
          <p:nvPr/>
        </p:nvSpPr>
        <p:spPr>
          <a:xfrm>
            <a:off x="962578" y="470684"/>
            <a:ext cx="5490473" cy="5372433"/>
          </a:xfrm>
          <a:prstGeom prst="rect">
            <a:avLst/>
          </a:prstGeom>
          <a:noFill/>
        </p:spPr>
        <p:txBody>
          <a:bodyPr wrap="square">
            <a:spAutoFit/>
          </a:bodyPr>
          <a:lstStyle/>
          <a:p>
            <a:pPr>
              <a:lnSpc>
                <a:spcPct val="107000"/>
              </a:lnSpc>
              <a:spcAft>
                <a:spcPts val="800"/>
              </a:spcAft>
            </a:pPr>
            <a:r>
              <a:rPr lang="en-US" sz="1600" dirty="0">
                <a:effectLst/>
                <a:latin typeface="Arial Rounded MT Bold" panose="020F0704030504030204" pitchFamily="34" charset="0"/>
                <a:ea typeface="Calibri" panose="020F0502020204030204" pitchFamily="34" charset="0"/>
                <a:cs typeface="Arial" panose="020B0604020202020204" pitchFamily="34" charset="0"/>
              </a:rPr>
              <a:t>Potatoes were sometimes used to make pastries and cakes due to a shortage of flour. Have a go at cooking these </a:t>
            </a:r>
            <a:r>
              <a:rPr lang="en-US" sz="1600" b="1"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savoury potato scones </a:t>
            </a:r>
            <a:r>
              <a:rPr lang="en-US" sz="1600" dirty="0">
                <a:effectLst/>
                <a:latin typeface="Arial Rounded MT Bold" panose="020F0704030504030204" pitchFamily="34" charset="0"/>
                <a:ea typeface="Calibri" panose="020F0502020204030204" pitchFamily="34" charset="0"/>
                <a:cs typeface="Arial" panose="020B0604020202020204" pitchFamily="34" charset="0"/>
              </a:rPr>
              <a:t>from a </a:t>
            </a:r>
            <a:r>
              <a:rPr lang="en-US" sz="1600" dirty="0">
                <a:latin typeface="Arial Rounded MT Bold" panose="020F0704030504030204" pitchFamily="34" charset="0"/>
                <a:ea typeface="Calibri" panose="020F0502020204030204" pitchFamily="34" charset="0"/>
                <a:cs typeface="Arial" panose="020B0604020202020204" pitchFamily="34" charset="0"/>
              </a:rPr>
              <a:t>WW2</a:t>
            </a:r>
            <a:r>
              <a:rPr lang="en-US" sz="1600" dirty="0">
                <a:effectLst/>
                <a:latin typeface="Arial Rounded MT Bold" panose="020F0704030504030204" pitchFamily="34" charset="0"/>
                <a:ea typeface="Calibri" panose="020F0502020204030204" pitchFamily="34" charset="0"/>
                <a:cs typeface="Arial" panose="020B0604020202020204" pitchFamily="34" charset="0"/>
              </a:rPr>
              <a:t> recipe:</a:t>
            </a:r>
            <a:r>
              <a:rPr lang="en-GB" sz="1600" dirty="0">
                <a:effectLst/>
                <a:latin typeface="Arial Rounded MT Bold" panose="020F0704030504030204" pitchFamily="34" charset="0"/>
                <a:ea typeface="Calibri" panose="020F0502020204030204" pitchFamily="34" charset="0"/>
                <a:cs typeface="Arial" panose="020B0604020202020204" pitchFamily="34" charset="0"/>
              </a:rPr>
              <a:t>  </a:t>
            </a:r>
            <a:endParaRPr lang="en-US" sz="1600" dirty="0">
              <a:effectLst/>
              <a:latin typeface="Arial Rounded MT Bold" panose="020F07040305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400" b="1" dirty="0">
                <a:effectLst/>
                <a:latin typeface="Arial Rounded MT Bold" panose="020F0704030504030204" pitchFamily="34" charset="0"/>
                <a:ea typeface="Calibri" panose="020F0502020204030204" pitchFamily="34" charset="0"/>
                <a:cs typeface="Arial" panose="020B0604020202020204" pitchFamily="34" charset="0"/>
              </a:rPr>
              <a:t>Ingredients</a:t>
            </a:r>
            <a:endParaRPr lang="en-GB" sz="1400" b="1" dirty="0">
              <a:effectLst/>
              <a:latin typeface="Arial Rounded MT Bold" panose="020F0704030504030204" pitchFamily="34" charset="0"/>
              <a:ea typeface="Calibri" panose="020F050202020403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400" dirty="0">
                <a:effectLst/>
                <a:latin typeface="Arial Rounded MT Bold" panose="020F0704030504030204" pitchFamily="34" charset="0"/>
                <a:ea typeface="Calibri" panose="020F0502020204030204" pitchFamily="34" charset="0"/>
                <a:cs typeface="Arial" panose="020B0604020202020204" pitchFamily="34" charset="0"/>
              </a:rPr>
              <a:t>150g flour</a:t>
            </a:r>
            <a:endParaRPr lang="en-GB" sz="1400" dirty="0">
              <a:effectLst/>
              <a:latin typeface="Arial Rounded MT Bold" panose="020F0704030504030204" pitchFamily="34" charset="0"/>
              <a:ea typeface="Calibri" panose="020F050202020403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400" dirty="0">
                <a:effectLst/>
                <a:latin typeface="Arial Rounded MT Bold" panose="020F0704030504030204" pitchFamily="34" charset="0"/>
                <a:ea typeface="Calibri" panose="020F0502020204030204" pitchFamily="34" charset="0"/>
                <a:cs typeface="Arial" panose="020B0604020202020204" pitchFamily="34" charset="0"/>
              </a:rPr>
              <a:t>50g mashed potato</a:t>
            </a:r>
            <a:endParaRPr lang="en-GB" sz="1400" dirty="0">
              <a:effectLst/>
              <a:latin typeface="Arial Rounded MT Bold" panose="020F0704030504030204" pitchFamily="34" charset="0"/>
              <a:ea typeface="Calibri" panose="020F050202020403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400" dirty="0">
                <a:effectLst/>
                <a:latin typeface="Arial Rounded MT Bold" panose="020F0704030504030204" pitchFamily="34" charset="0"/>
                <a:ea typeface="Calibri" panose="020F0502020204030204" pitchFamily="34" charset="0"/>
                <a:cs typeface="Arial" panose="020B0604020202020204" pitchFamily="34" charset="0"/>
              </a:rPr>
              <a:t>1 teaspoon baking powder</a:t>
            </a:r>
            <a:endParaRPr lang="en-GB" sz="1400" dirty="0">
              <a:effectLst/>
              <a:latin typeface="Arial Rounded MT Bold" panose="020F0704030504030204" pitchFamily="34" charset="0"/>
              <a:ea typeface="Calibri" panose="020F050202020403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400" dirty="0">
                <a:effectLst/>
                <a:latin typeface="Arial Rounded MT Bold" panose="020F0704030504030204" pitchFamily="34" charset="0"/>
                <a:ea typeface="Calibri" panose="020F0502020204030204" pitchFamily="34" charset="0"/>
                <a:cs typeface="Arial" panose="020B0604020202020204" pitchFamily="34" charset="0"/>
              </a:rPr>
              <a:t>½ teaspoon salt</a:t>
            </a:r>
            <a:endParaRPr lang="en-GB" sz="1400" dirty="0">
              <a:effectLst/>
              <a:latin typeface="Arial Rounded MT Bold" panose="020F0704030504030204" pitchFamily="34" charset="0"/>
              <a:ea typeface="Calibri" panose="020F050202020403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400" dirty="0">
                <a:effectLst/>
                <a:latin typeface="Arial Rounded MT Bold" panose="020F0704030504030204" pitchFamily="34" charset="0"/>
                <a:ea typeface="Calibri" panose="020F0502020204030204" pitchFamily="34" charset="0"/>
                <a:cs typeface="Arial" panose="020B0604020202020204" pitchFamily="34" charset="0"/>
              </a:rPr>
              <a:t>25g butter </a:t>
            </a:r>
            <a:endParaRPr lang="en-GB" sz="1400" dirty="0">
              <a:effectLst/>
              <a:latin typeface="Arial Rounded MT Bold" panose="020F0704030504030204" pitchFamily="34" charset="0"/>
              <a:ea typeface="Calibri" panose="020F050202020403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400" dirty="0">
                <a:effectLst/>
                <a:latin typeface="Arial Rounded MT Bold" panose="020F0704030504030204" pitchFamily="34" charset="0"/>
                <a:ea typeface="Calibri" panose="020F0502020204030204" pitchFamily="34" charset="0"/>
                <a:cs typeface="Arial" panose="020B0604020202020204" pitchFamily="34" charset="0"/>
              </a:rPr>
              <a:t>4 tablespoons milk</a:t>
            </a:r>
            <a:endParaRPr lang="en-GB" sz="1400" dirty="0">
              <a:effectLst/>
              <a:latin typeface="Arial Rounded MT Bold" panose="020F07040305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400" b="1" dirty="0">
                <a:effectLst/>
                <a:latin typeface="Arial Rounded MT Bold" panose="020F0704030504030204" pitchFamily="34" charset="0"/>
                <a:ea typeface="Calibri" panose="020F0502020204030204" pitchFamily="34" charset="0"/>
                <a:cs typeface="Arial" panose="020B0604020202020204" pitchFamily="34" charset="0"/>
              </a:rPr>
              <a:t>Method</a:t>
            </a:r>
            <a:endParaRPr lang="en-GB" sz="1400" b="1" dirty="0">
              <a:effectLst/>
              <a:latin typeface="Arial Rounded MT Bold" panose="020F0704030504030204" pitchFamily="34" charset="0"/>
              <a:ea typeface="Calibri" panose="020F0502020204030204" pitchFamily="34" charset="0"/>
              <a:cs typeface="Arial" panose="020B0604020202020204" pitchFamily="34" charset="0"/>
            </a:endParaRPr>
          </a:p>
          <a:p>
            <a:pPr marL="342900" lvl="0" indent="-342900">
              <a:spcAft>
                <a:spcPts val="600"/>
              </a:spcAft>
              <a:buFont typeface="+mj-lt"/>
              <a:buAutoNum type="arabicParenR"/>
            </a:pPr>
            <a:r>
              <a:rPr lang="en-US" sz="1400" dirty="0">
                <a:effectLst/>
                <a:latin typeface="Arial Rounded MT Bold" panose="020F0704030504030204" pitchFamily="34" charset="0"/>
                <a:ea typeface="Times New Roman" panose="02020603050405020304" pitchFamily="18" charset="0"/>
              </a:rPr>
              <a:t>Mix flour and salt</a:t>
            </a:r>
            <a:endParaRPr lang="en-GB" sz="1400" dirty="0">
              <a:effectLst/>
              <a:latin typeface="Arial Rounded MT Bold" panose="020F0704030504030204" pitchFamily="34" charset="0"/>
              <a:ea typeface="Times New Roman" panose="02020603050405020304" pitchFamily="18" charset="0"/>
            </a:endParaRPr>
          </a:p>
          <a:p>
            <a:pPr marL="342900" lvl="0" indent="-342900">
              <a:spcAft>
                <a:spcPts val="600"/>
              </a:spcAft>
              <a:buFont typeface="+mj-lt"/>
              <a:buAutoNum type="arabicParenR"/>
            </a:pPr>
            <a:r>
              <a:rPr lang="en-US" sz="1400" dirty="0">
                <a:effectLst/>
                <a:latin typeface="Arial Rounded MT Bold" panose="020F0704030504030204" pitchFamily="34" charset="0"/>
                <a:ea typeface="Times New Roman" panose="02020603050405020304" pitchFamily="18" charset="0"/>
              </a:rPr>
              <a:t>Add potato and baking powder</a:t>
            </a:r>
            <a:endParaRPr lang="en-GB" sz="1400" dirty="0">
              <a:effectLst/>
              <a:latin typeface="Arial Rounded MT Bold" panose="020F0704030504030204" pitchFamily="34" charset="0"/>
              <a:ea typeface="Times New Roman" panose="02020603050405020304" pitchFamily="18" charset="0"/>
            </a:endParaRPr>
          </a:p>
          <a:p>
            <a:pPr marL="342900" lvl="0" indent="-342900">
              <a:spcAft>
                <a:spcPts val="600"/>
              </a:spcAft>
              <a:buFont typeface="+mj-lt"/>
              <a:buAutoNum type="arabicParenR"/>
            </a:pPr>
            <a:r>
              <a:rPr lang="en-US" sz="1400" dirty="0">
                <a:effectLst/>
                <a:latin typeface="Arial Rounded MT Bold" panose="020F0704030504030204" pitchFamily="34" charset="0"/>
                <a:ea typeface="Times New Roman" panose="02020603050405020304" pitchFamily="18" charset="0"/>
              </a:rPr>
              <a:t>Rub in butter</a:t>
            </a:r>
            <a:endParaRPr lang="en-GB" sz="1400" dirty="0">
              <a:effectLst/>
              <a:latin typeface="Arial Rounded MT Bold" panose="020F0704030504030204" pitchFamily="34" charset="0"/>
              <a:ea typeface="Times New Roman" panose="02020603050405020304" pitchFamily="18" charset="0"/>
            </a:endParaRPr>
          </a:p>
          <a:p>
            <a:pPr marL="342900" lvl="0" indent="-342900">
              <a:spcAft>
                <a:spcPts val="600"/>
              </a:spcAft>
              <a:buFont typeface="+mj-lt"/>
              <a:buAutoNum type="arabicParenR"/>
            </a:pPr>
            <a:r>
              <a:rPr lang="en-US" sz="1400" dirty="0">
                <a:effectLst/>
                <a:latin typeface="Arial Rounded MT Bold" panose="020F0704030504030204" pitchFamily="34" charset="0"/>
                <a:ea typeface="Times New Roman" panose="02020603050405020304" pitchFamily="18" charset="0"/>
              </a:rPr>
              <a:t>Add milk to make a soft dough</a:t>
            </a:r>
            <a:endParaRPr lang="en-GB" sz="1400" dirty="0">
              <a:effectLst/>
              <a:latin typeface="Arial Rounded MT Bold" panose="020F0704030504030204" pitchFamily="34" charset="0"/>
              <a:ea typeface="Times New Roman" panose="02020603050405020304" pitchFamily="18" charset="0"/>
            </a:endParaRPr>
          </a:p>
          <a:p>
            <a:pPr marL="342900" lvl="0" indent="-342900">
              <a:spcAft>
                <a:spcPts val="600"/>
              </a:spcAft>
              <a:buFont typeface="+mj-lt"/>
              <a:buAutoNum type="arabicParenR"/>
            </a:pPr>
            <a:r>
              <a:rPr lang="en-US" sz="1400" dirty="0">
                <a:effectLst/>
                <a:latin typeface="Arial Rounded MT Bold" panose="020F0704030504030204" pitchFamily="34" charset="0"/>
                <a:ea typeface="Times New Roman" panose="02020603050405020304" pitchFamily="18" charset="0"/>
              </a:rPr>
              <a:t>Roll out to 2cm thickness and cut into rounds</a:t>
            </a:r>
            <a:endParaRPr lang="en-GB" sz="1400" dirty="0">
              <a:effectLst/>
              <a:latin typeface="Arial Rounded MT Bold" panose="020F0704030504030204" pitchFamily="34" charset="0"/>
              <a:ea typeface="Times New Roman" panose="02020603050405020304" pitchFamily="18" charset="0"/>
            </a:endParaRPr>
          </a:p>
          <a:p>
            <a:pPr marL="342900" lvl="0" indent="-342900">
              <a:spcAft>
                <a:spcPts val="600"/>
              </a:spcAft>
              <a:buFont typeface="+mj-lt"/>
              <a:buAutoNum type="arabicParenR"/>
            </a:pPr>
            <a:r>
              <a:rPr lang="en-US" sz="1400" dirty="0">
                <a:effectLst/>
                <a:latin typeface="Arial Rounded MT Bold" panose="020F0704030504030204" pitchFamily="34" charset="0"/>
                <a:ea typeface="Times New Roman" panose="02020603050405020304" pitchFamily="18" charset="0"/>
              </a:rPr>
              <a:t>Bake for 15 minutes in a hot oven (about 200</a:t>
            </a:r>
            <a:r>
              <a:rPr lang="en-US" sz="1400" baseline="58000" dirty="0">
                <a:effectLst/>
                <a:latin typeface="Arial Rounded MT Bold" panose="020F0704030504030204" pitchFamily="34" charset="0"/>
                <a:ea typeface="Times New Roman" panose="02020603050405020304" pitchFamily="18" charset="0"/>
              </a:rPr>
              <a:t>o</a:t>
            </a:r>
            <a:r>
              <a:rPr lang="en-US" sz="1400" dirty="0">
                <a:effectLst/>
                <a:latin typeface="Arial Rounded MT Bold" panose="020F0704030504030204" pitchFamily="34" charset="0"/>
                <a:ea typeface="Times New Roman" panose="02020603050405020304" pitchFamily="18" charset="0"/>
              </a:rPr>
              <a:t>C)</a:t>
            </a:r>
            <a:endParaRPr lang="en-GB" sz="1400" dirty="0">
              <a:effectLst/>
              <a:latin typeface="Arial Rounded MT Bold" panose="020F0704030504030204" pitchFamily="34" charset="0"/>
              <a:ea typeface="Times New Roman" panose="02020603050405020304" pitchFamily="18" charset="0"/>
            </a:endParaRPr>
          </a:p>
          <a:p>
            <a:pPr>
              <a:lnSpc>
                <a:spcPct val="107000"/>
              </a:lnSpc>
              <a:spcAft>
                <a:spcPts val="800"/>
              </a:spcAft>
            </a:pPr>
            <a:r>
              <a:rPr lang="en-US" sz="1400" dirty="0">
                <a:effectLst/>
                <a:latin typeface="Arial Rounded MT Bold" panose="020F0704030504030204" pitchFamily="34" charset="0"/>
                <a:ea typeface="Calibri" panose="020F0502020204030204" pitchFamily="34" charset="0"/>
                <a:cs typeface="Arial" panose="020B0604020202020204" pitchFamily="34" charset="0"/>
              </a:rPr>
              <a:t>        </a:t>
            </a:r>
            <a:r>
              <a:rPr lang="en-US" sz="1400" b="1" dirty="0">
                <a:effectLst/>
                <a:latin typeface="Arial Rounded MT Bold" panose="020F0704030504030204" pitchFamily="34" charset="0"/>
                <a:ea typeface="Times New Roman" panose="02020603050405020304" pitchFamily="18" charset="0"/>
              </a:rPr>
              <a:t>Ask an adult to help with the hot oven</a:t>
            </a:r>
            <a:endParaRPr lang="en-GB" sz="1400" dirty="0">
              <a:effectLst/>
              <a:latin typeface="Arial Rounded MT Bold" panose="020F0704030504030204" pitchFamily="34" charset="0"/>
              <a:ea typeface="Calibri" panose="020F0502020204030204" pitchFamily="34" charset="0"/>
              <a:cs typeface="Arial" panose="020B0604020202020204" pitchFamily="34" charset="0"/>
            </a:endParaRPr>
          </a:p>
        </p:txBody>
      </p:sp>
      <p:pic>
        <p:nvPicPr>
          <p:cNvPr id="6" name="Picture 5" descr="A picture containing indoor, kitchen, person, old&#10;&#10;Description automatically generated">
            <a:extLst>
              <a:ext uri="{FF2B5EF4-FFF2-40B4-BE49-F238E27FC236}">
                <a16:creationId xmlns:a16="http://schemas.microsoft.com/office/drawing/2014/main" id="{CF0E719D-4843-45BE-8888-E9172712B544}"/>
              </a:ext>
            </a:extLst>
          </p:cNvPr>
          <p:cNvPicPr>
            <a:picLocks noChangeAspect="1"/>
          </p:cNvPicPr>
          <p:nvPr/>
        </p:nvPicPr>
        <p:blipFill rotWithShape="1">
          <a:blip r:embed="rId3">
            <a:extLst>
              <a:ext uri="{28A0092B-C50C-407E-A947-70E740481C1C}">
                <a14:useLocalDpi xmlns:a14="http://schemas.microsoft.com/office/drawing/2010/main" val="0"/>
              </a:ext>
            </a:extLst>
          </a:blip>
          <a:srcRect r="29173"/>
          <a:stretch/>
        </p:blipFill>
        <p:spPr>
          <a:xfrm>
            <a:off x="6858000" y="642306"/>
            <a:ext cx="4624252" cy="4378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7FEF55F7-05EC-479E-8A59-4D907F9B2145}"/>
              </a:ext>
            </a:extLst>
          </p:cNvPr>
          <p:cNvSpPr txBox="1"/>
          <p:nvPr/>
        </p:nvSpPr>
        <p:spPr>
          <a:xfrm>
            <a:off x="6740270" y="5245232"/>
            <a:ext cx="5120806" cy="1125244"/>
          </a:xfrm>
          <a:prstGeom prst="rect">
            <a:avLst/>
          </a:prstGeom>
          <a:noFill/>
        </p:spPr>
        <p:txBody>
          <a:bodyPr wrap="square">
            <a:spAutoFit/>
          </a:bodyPr>
          <a:lstStyle/>
          <a:p>
            <a:pPr>
              <a:lnSpc>
                <a:spcPct val="107000"/>
              </a:lnSpc>
              <a:spcAft>
                <a:spcPts val="800"/>
              </a:spcAft>
            </a:pPr>
            <a:r>
              <a:rPr lang="en-US" sz="1600" dirty="0">
                <a:effectLst/>
                <a:latin typeface="Arial Rounded MT Bold" panose="020F0704030504030204" pitchFamily="34" charset="0"/>
                <a:ea typeface="Calibri" panose="020F0502020204030204" pitchFamily="34" charset="0"/>
                <a:cs typeface="Arial" panose="020B0604020202020204" pitchFamily="34" charset="0"/>
              </a:rPr>
              <a:t>What did your scones taste like?</a:t>
            </a:r>
            <a:r>
              <a:rPr lang="en-GB" sz="1600" dirty="0">
                <a:latin typeface="Arial Rounded MT Bold" panose="020F0704030504030204" pitchFamily="34" charset="0"/>
                <a:ea typeface="Calibri" panose="020F0502020204030204" pitchFamily="34" charset="0"/>
                <a:cs typeface="Arial" panose="020B0604020202020204" pitchFamily="34" charset="0"/>
              </a:rPr>
              <a:t> </a:t>
            </a:r>
            <a:r>
              <a:rPr lang="en-US" sz="1600" dirty="0">
                <a:effectLst/>
                <a:latin typeface="Arial Rounded MT Bold" panose="020F0704030504030204" pitchFamily="34" charset="0"/>
                <a:ea typeface="Calibri" panose="020F0502020204030204" pitchFamily="34" charset="0"/>
                <a:cs typeface="Arial" panose="020B0604020202020204" pitchFamily="34" charset="0"/>
              </a:rPr>
              <a:t>Were they easy to bake?</a:t>
            </a:r>
            <a:r>
              <a:rPr lang="en-GB" sz="1600" dirty="0">
                <a:latin typeface="Arial Rounded MT Bold" panose="020F0704030504030204" pitchFamily="34" charset="0"/>
                <a:ea typeface="Calibri" panose="020F0502020204030204" pitchFamily="34" charset="0"/>
                <a:cs typeface="Arial" panose="020B0604020202020204" pitchFamily="34" charset="0"/>
              </a:rPr>
              <a:t> </a:t>
            </a:r>
            <a:r>
              <a:rPr lang="en-US" sz="1600" dirty="0">
                <a:effectLst/>
                <a:latin typeface="Arial Rounded MT Bold" panose="020F0704030504030204" pitchFamily="34" charset="0"/>
                <a:ea typeface="Calibri" panose="020F0502020204030204" pitchFamily="34" charset="0"/>
                <a:cs typeface="Arial" panose="020B0604020202020204" pitchFamily="34" charset="0"/>
              </a:rPr>
              <a:t>What kind of toppings could you spread on them? Try to choose things that would have been available during the war.</a:t>
            </a:r>
            <a:endParaRPr lang="en-GB" sz="1600" dirty="0">
              <a:effectLst/>
              <a:latin typeface="Arial Rounded MT Bold" panose="020F07040305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6646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D3A3C8E-CD38-4E2C-BA3B-7B3B9F417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4" name="TextBox 3">
            <a:extLst>
              <a:ext uri="{FF2B5EF4-FFF2-40B4-BE49-F238E27FC236}">
                <a16:creationId xmlns:a16="http://schemas.microsoft.com/office/drawing/2014/main" id="{1DACF14E-1067-4B71-8DAB-8A766FE4D92F}"/>
              </a:ext>
            </a:extLst>
          </p:cNvPr>
          <p:cNvSpPr txBox="1"/>
          <p:nvPr/>
        </p:nvSpPr>
        <p:spPr>
          <a:xfrm>
            <a:off x="951099" y="505493"/>
            <a:ext cx="5515016" cy="5666744"/>
          </a:xfrm>
          <a:prstGeom prst="rect">
            <a:avLst/>
          </a:prstGeom>
          <a:noFill/>
        </p:spPr>
        <p:txBody>
          <a:bodyPr wrap="square">
            <a:spAutoFit/>
          </a:bodyPr>
          <a:lstStyle/>
          <a:p>
            <a:pPr>
              <a:lnSpc>
                <a:spcPct val="107000"/>
              </a:lnSpc>
              <a:spcAft>
                <a:spcPts val="800"/>
              </a:spcAft>
            </a:pPr>
            <a:r>
              <a:rPr lang="en-US" sz="1600" dirty="0">
                <a:effectLst/>
                <a:latin typeface="Arial Rounded MT Bold" panose="020F0704030504030204" pitchFamily="34" charset="0"/>
                <a:ea typeface="Calibri" panose="020F0502020204030204" pitchFamily="34" charset="0"/>
                <a:cs typeface="Arial" panose="020B0604020202020204" pitchFamily="34" charset="0"/>
              </a:rPr>
              <a:t>Now try baking these </a:t>
            </a:r>
            <a:r>
              <a:rPr lang="en-GB" sz="1600" b="1" dirty="0">
                <a:solidFill>
                  <a:schemeClr val="accent2">
                    <a:lumMod val="75000"/>
                  </a:schemeClr>
                </a:solidFill>
                <a:latin typeface="Arial Rounded MT Bold" panose="020F0704030504030204" pitchFamily="34" charset="0"/>
                <a:ea typeface="Calibri" panose="020F0502020204030204" pitchFamily="34" charset="0"/>
                <a:cs typeface="Arial" panose="020B0604020202020204" pitchFamily="34" charset="0"/>
              </a:rPr>
              <a:t>carrot biscuits</a:t>
            </a:r>
            <a:r>
              <a:rPr lang="en-US" sz="1600" dirty="0">
                <a:effectLst/>
                <a:latin typeface="Arial Rounded MT Bold" panose="020F0704030504030204" pitchFamily="34" charset="0"/>
                <a:ea typeface="Calibri" panose="020F0502020204030204" pitchFamily="34" charset="0"/>
                <a:cs typeface="Arial" panose="020B0604020202020204" pitchFamily="34" charset="0"/>
              </a:rPr>
              <a:t>, sweetened with grated carrots!</a:t>
            </a:r>
          </a:p>
          <a:p>
            <a:pPr>
              <a:lnSpc>
                <a:spcPct val="107000"/>
              </a:lnSpc>
              <a:spcAft>
                <a:spcPts val="800"/>
              </a:spcAft>
            </a:pPr>
            <a:r>
              <a:rPr lang="en-GB" sz="1400" b="1" dirty="0">
                <a:latin typeface="Arial Rounded MT Bold" panose="020F0704030504030204" pitchFamily="34" charset="0"/>
                <a:ea typeface="Calibri" panose="020F0502020204030204" pitchFamily="34" charset="0"/>
                <a:cs typeface="Arial" panose="020B0604020202020204" pitchFamily="34" charset="0"/>
              </a:rPr>
              <a:t>Ingredients (makes 12)</a:t>
            </a:r>
            <a:endParaRPr lang="en-GB" sz="1400" dirty="0">
              <a:effectLst/>
              <a:latin typeface="Arial Rounded MT Bold" panose="020F0704030504030204" pitchFamily="34" charset="0"/>
              <a:ea typeface="Calibri" panose="020F0502020204030204" pitchFamily="34" charset="0"/>
              <a:cs typeface="Arial" panose="020B0604020202020204" pitchFamily="34" charset="0"/>
            </a:endParaRPr>
          </a:p>
          <a:p>
            <a:pPr marL="342900" lvl="0" indent="-342900">
              <a:spcAft>
                <a:spcPts val="600"/>
              </a:spcAft>
              <a:buSzPts val="1000"/>
              <a:buFont typeface="Symbol" panose="05050102010706020507" pitchFamily="18" charset="2"/>
              <a:buChar char=""/>
              <a:tabLst>
                <a:tab pos="457200" algn="l"/>
              </a:tabLst>
            </a:pPr>
            <a:r>
              <a:rPr lang="en-GB" sz="1400" dirty="0">
                <a:effectLst/>
                <a:latin typeface="Arial Rounded MT Bold" panose="020F0704030504030204" pitchFamily="34" charset="0"/>
                <a:ea typeface="Calibri" panose="020F0502020204030204" pitchFamily="34" charset="0"/>
                <a:cs typeface="Arial" panose="020B0604020202020204" pitchFamily="34" charset="0"/>
              </a:rPr>
              <a:t>1 tablespoon margarine </a:t>
            </a:r>
          </a:p>
          <a:p>
            <a:pPr marL="342900" lvl="0" indent="-342900">
              <a:spcAft>
                <a:spcPts val="600"/>
              </a:spcAft>
              <a:buSzPts val="1000"/>
              <a:buFont typeface="Symbol" panose="05050102010706020507" pitchFamily="18" charset="2"/>
              <a:buChar char=""/>
              <a:tabLst>
                <a:tab pos="457200" algn="l"/>
              </a:tabLst>
            </a:pPr>
            <a:r>
              <a:rPr lang="en-GB" sz="1400" dirty="0">
                <a:effectLst/>
                <a:latin typeface="Arial Rounded MT Bold" panose="020F0704030504030204" pitchFamily="34" charset="0"/>
                <a:ea typeface="Calibri" panose="020F0502020204030204" pitchFamily="34" charset="0"/>
                <a:cs typeface="Arial" panose="020B0604020202020204" pitchFamily="34" charset="0"/>
              </a:rPr>
              <a:t>2 tablespoon sugar</a:t>
            </a:r>
          </a:p>
          <a:p>
            <a:pPr marL="342900" lvl="0" indent="-342900">
              <a:spcAft>
                <a:spcPts val="600"/>
              </a:spcAft>
              <a:buSzPts val="1000"/>
              <a:buFont typeface="Symbol" panose="05050102010706020507" pitchFamily="18" charset="2"/>
              <a:buChar char=""/>
              <a:tabLst>
                <a:tab pos="457200" algn="l"/>
              </a:tabLst>
            </a:pPr>
            <a:r>
              <a:rPr lang="en-GB" sz="1400" dirty="0">
                <a:effectLst/>
                <a:latin typeface="Arial Rounded MT Bold" panose="020F0704030504030204" pitchFamily="34" charset="0"/>
                <a:ea typeface="Calibri" panose="020F0502020204030204" pitchFamily="34" charset="0"/>
                <a:cs typeface="Arial" panose="020B0604020202020204" pitchFamily="34" charset="0"/>
              </a:rPr>
              <a:t>1 teaspoon vanilla essence</a:t>
            </a:r>
          </a:p>
          <a:p>
            <a:pPr marL="342900" lvl="0" indent="-342900">
              <a:spcAft>
                <a:spcPts val="600"/>
              </a:spcAft>
              <a:buSzPts val="1000"/>
              <a:buFont typeface="Symbol" panose="05050102010706020507" pitchFamily="18" charset="2"/>
              <a:buChar char=""/>
              <a:tabLst>
                <a:tab pos="457200" algn="l"/>
              </a:tabLst>
            </a:pPr>
            <a:r>
              <a:rPr lang="en-GB" sz="1400" dirty="0">
                <a:effectLst/>
                <a:latin typeface="Arial Rounded MT Bold" panose="020F0704030504030204" pitchFamily="34" charset="0"/>
                <a:ea typeface="Calibri" panose="020F0502020204030204" pitchFamily="34" charset="0"/>
                <a:cs typeface="Arial" panose="020B0604020202020204" pitchFamily="34" charset="0"/>
              </a:rPr>
              <a:t>6 tablespoons self-raising flour</a:t>
            </a:r>
          </a:p>
          <a:p>
            <a:pPr marL="342900" lvl="0" indent="-342900">
              <a:spcAft>
                <a:spcPts val="600"/>
              </a:spcAft>
              <a:buSzPts val="1000"/>
              <a:buFont typeface="Symbol" panose="05050102010706020507" pitchFamily="18" charset="2"/>
              <a:buChar char=""/>
              <a:tabLst>
                <a:tab pos="457200" algn="l"/>
              </a:tabLst>
            </a:pPr>
            <a:r>
              <a:rPr lang="en-GB" sz="1400" dirty="0">
                <a:effectLst/>
                <a:latin typeface="Arial Rounded MT Bold" panose="020F0704030504030204" pitchFamily="34" charset="0"/>
                <a:ea typeface="Calibri" panose="020F0502020204030204" pitchFamily="34" charset="0"/>
                <a:cs typeface="Arial" panose="020B0604020202020204" pitchFamily="34" charset="0"/>
              </a:rPr>
              <a:t>4 tablespoons grated raw carrot</a:t>
            </a:r>
          </a:p>
          <a:p>
            <a:pPr marL="342900" lvl="0" indent="-342900">
              <a:spcAft>
                <a:spcPts val="600"/>
              </a:spcAft>
              <a:buSzPts val="1000"/>
              <a:buFont typeface="Symbol" panose="05050102010706020507" pitchFamily="18" charset="2"/>
              <a:buChar char=""/>
              <a:tabLst>
                <a:tab pos="457200" algn="l"/>
              </a:tabLst>
            </a:pPr>
            <a:r>
              <a:rPr lang="en-GB" sz="1400" dirty="0">
                <a:effectLst/>
                <a:latin typeface="Arial Rounded MT Bold" panose="020F0704030504030204" pitchFamily="34" charset="0"/>
                <a:ea typeface="Calibri" panose="020F0502020204030204" pitchFamily="34" charset="0"/>
                <a:cs typeface="Arial" panose="020B0604020202020204" pitchFamily="34" charset="0"/>
              </a:rPr>
              <a:t>1 tablespoon water</a:t>
            </a:r>
          </a:p>
          <a:p>
            <a:pPr>
              <a:lnSpc>
                <a:spcPct val="107000"/>
              </a:lnSpc>
              <a:spcAft>
                <a:spcPts val="800"/>
              </a:spcAft>
            </a:pPr>
            <a:r>
              <a:rPr lang="en-GB" sz="1400" b="1" dirty="0">
                <a:effectLst/>
                <a:latin typeface="Arial Rounded MT Bold" panose="020F0704030504030204" pitchFamily="34" charset="0"/>
                <a:ea typeface="Calibri" panose="020F0502020204030204" pitchFamily="34" charset="0"/>
                <a:cs typeface="Arial" panose="020B0604020202020204" pitchFamily="34" charset="0"/>
              </a:rPr>
              <a:t>Method</a:t>
            </a:r>
            <a:endParaRPr lang="en-GB" sz="1400" dirty="0">
              <a:effectLst/>
              <a:latin typeface="Arial Rounded MT Bold" panose="020F0704030504030204" pitchFamily="34" charset="0"/>
              <a:ea typeface="Calibri" panose="020F0502020204030204" pitchFamily="34" charset="0"/>
              <a:cs typeface="Arial" panose="020B0604020202020204" pitchFamily="34" charset="0"/>
            </a:endParaRPr>
          </a:p>
          <a:p>
            <a:pPr marL="342900" indent="-342900">
              <a:lnSpc>
                <a:spcPct val="107000"/>
              </a:lnSpc>
              <a:spcAft>
                <a:spcPts val="600"/>
              </a:spcAft>
              <a:buFont typeface="+mj-lt"/>
              <a:buAutoNum type="arabicParenR"/>
              <a:tabLst>
                <a:tab pos="457200" algn="l"/>
              </a:tabLst>
            </a:pPr>
            <a:r>
              <a:rPr lang="en-GB" sz="1400" dirty="0">
                <a:latin typeface="Arial Rounded MT Bold" panose="020F0704030504030204" pitchFamily="34" charset="0"/>
              </a:rPr>
              <a:t>Cream the margarine and sugar together with the vanilla essence</a:t>
            </a:r>
          </a:p>
          <a:p>
            <a:pPr marL="342900" indent="-342900">
              <a:lnSpc>
                <a:spcPct val="107000"/>
              </a:lnSpc>
              <a:spcAft>
                <a:spcPts val="600"/>
              </a:spcAft>
              <a:buFont typeface="+mj-lt"/>
              <a:buAutoNum type="arabicParenR"/>
              <a:tabLst>
                <a:tab pos="457200" algn="l"/>
              </a:tabLst>
            </a:pPr>
            <a:r>
              <a:rPr lang="en-GB" sz="1400" dirty="0">
                <a:latin typeface="Arial Rounded MT Bold" panose="020F0704030504030204" pitchFamily="34" charset="0"/>
              </a:rPr>
              <a:t>Mix in the grated carrot</a:t>
            </a:r>
          </a:p>
          <a:p>
            <a:pPr marL="342900" indent="-342900">
              <a:lnSpc>
                <a:spcPct val="107000"/>
              </a:lnSpc>
              <a:spcAft>
                <a:spcPts val="600"/>
              </a:spcAft>
              <a:buFont typeface="+mj-lt"/>
              <a:buAutoNum type="arabicParenR"/>
              <a:tabLst>
                <a:tab pos="457200" algn="l"/>
              </a:tabLst>
            </a:pPr>
            <a:r>
              <a:rPr lang="en-GB" sz="1400" dirty="0">
                <a:latin typeface="Arial Rounded MT Bold" panose="020F0704030504030204" pitchFamily="34" charset="0"/>
              </a:rPr>
              <a:t>Fold in the flour adding water as it gets dry</a:t>
            </a:r>
          </a:p>
          <a:p>
            <a:pPr marL="342900" indent="-342900">
              <a:lnSpc>
                <a:spcPct val="107000"/>
              </a:lnSpc>
              <a:spcAft>
                <a:spcPts val="600"/>
              </a:spcAft>
              <a:buFont typeface="+mj-lt"/>
              <a:buAutoNum type="arabicParenR"/>
              <a:tabLst>
                <a:tab pos="457200" algn="l"/>
              </a:tabLst>
            </a:pPr>
            <a:r>
              <a:rPr lang="en-GB" sz="1400" dirty="0">
                <a:latin typeface="Arial Rounded MT Bold" panose="020F0704030504030204" pitchFamily="34" charset="0"/>
              </a:rPr>
              <a:t>Drop spoonfuls onto a greased baking tray and press down a little</a:t>
            </a:r>
          </a:p>
          <a:p>
            <a:pPr marL="342900" indent="-342900">
              <a:lnSpc>
                <a:spcPct val="107000"/>
              </a:lnSpc>
              <a:spcAft>
                <a:spcPts val="600"/>
              </a:spcAft>
              <a:buFont typeface="+mj-lt"/>
              <a:buAutoNum type="arabicParenR"/>
              <a:tabLst>
                <a:tab pos="457200" algn="l"/>
              </a:tabLst>
            </a:pPr>
            <a:r>
              <a:rPr lang="en-GB" sz="1400" dirty="0">
                <a:latin typeface="Arial Rounded MT Bold" panose="020F0704030504030204" pitchFamily="34" charset="0"/>
              </a:rPr>
              <a:t>Pre-heat oven to 200</a:t>
            </a:r>
            <a:r>
              <a:rPr lang="en-US" sz="1400" baseline="62000" dirty="0">
                <a:latin typeface="Arial Rounded MT Bold" panose="020F0704030504030204" pitchFamily="34" charset="0"/>
              </a:rPr>
              <a:t>o</a:t>
            </a:r>
            <a:r>
              <a:rPr lang="en-GB" sz="1400" dirty="0">
                <a:latin typeface="Arial Rounded MT Bold" panose="020F0704030504030204" pitchFamily="34" charset="0"/>
              </a:rPr>
              <a:t>C</a:t>
            </a:r>
          </a:p>
          <a:p>
            <a:pPr marL="342900" indent="-342900">
              <a:lnSpc>
                <a:spcPct val="107000"/>
              </a:lnSpc>
              <a:spcAft>
                <a:spcPts val="600"/>
              </a:spcAft>
              <a:buFont typeface="+mj-lt"/>
              <a:buAutoNum type="arabicParenR"/>
              <a:tabLst>
                <a:tab pos="457200" algn="l"/>
              </a:tabLst>
            </a:pPr>
            <a:r>
              <a:rPr lang="en-GB" sz="1400" dirty="0">
                <a:latin typeface="Arial Rounded MT Bold" panose="020F0704030504030204" pitchFamily="34" charset="0"/>
              </a:rPr>
              <a:t>Place in oven for 10 - 15 minutes </a:t>
            </a:r>
          </a:p>
          <a:p>
            <a:pPr lvl="0">
              <a:lnSpc>
                <a:spcPct val="107000"/>
              </a:lnSpc>
              <a:spcAft>
                <a:spcPts val="800"/>
              </a:spcAft>
              <a:tabLst>
                <a:tab pos="457200" algn="l"/>
              </a:tabLst>
            </a:pPr>
            <a:r>
              <a:rPr lang="en-US" sz="1400" b="1" dirty="0">
                <a:effectLst/>
                <a:latin typeface="Arial Rounded MT Bold" panose="020F0704030504030204" pitchFamily="34" charset="0"/>
                <a:ea typeface="Times New Roman" panose="02020603050405020304" pitchFamily="18" charset="0"/>
              </a:rPr>
              <a:t>        Ask an adult to help with the hot oven</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A group of women in a kitchen&#10;&#10;Description automatically generated with medium confidence">
            <a:extLst>
              <a:ext uri="{FF2B5EF4-FFF2-40B4-BE49-F238E27FC236}">
                <a16:creationId xmlns:a16="http://schemas.microsoft.com/office/drawing/2014/main" id="{EF670B1B-8221-44F3-9D4D-D66F43C0937B}"/>
              </a:ext>
            </a:extLst>
          </p:cNvPr>
          <p:cNvPicPr>
            <a:picLocks noChangeAspect="1"/>
          </p:cNvPicPr>
          <p:nvPr/>
        </p:nvPicPr>
        <p:blipFill rotWithShape="1">
          <a:blip r:embed="rId3">
            <a:extLst>
              <a:ext uri="{28A0092B-C50C-407E-A947-70E740481C1C}">
                <a14:useLocalDpi xmlns:a14="http://schemas.microsoft.com/office/drawing/2010/main" val="0"/>
              </a:ext>
            </a:extLst>
          </a:blip>
          <a:srcRect l="6087"/>
          <a:stretch/>
        </p:blipFill>
        <p:spPr>
          <a:xfrm>
            <a:off x="6878517" y="600491"/>
            <a:ext cx="4948014" cy="3832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F982AA57-3AC5-4910-87A8-E258042E1396}"/>
              </a:ext>
            </a:extLst>
          </p:cNvPr>
          <p:cNvSpPr txBox="1"/>
          <p:nvPr/>
        </p:nvSpPr>
        <p:spPr>
          <a:xfrm>
            <a:off x="6743700" y="4792666"/>
            <a:ext cx="4948014" cy="1227837"/>
          </a:xfrm>
          <a:prstGeom prst="rect">
            <a:avLst/>
          </a:prstGeom>
          <a:noFill/>
        </p:spPr>
        <p:txBody>
          <a:bodyPr wrap="square">
            <a:spAutoFit/>
          </a:bodyPr>
          <a:lstStyle/>
          <a:p>
            <a:pPr>
              <a:lnSpc>
                <a:spcPct val="107000"/>
              </a:lnSpc>
              <a:spcAft>
                <a:spcPts val="800"/>
              </a:spcAft>
            </a:pPr>
            <a:r>
              <a:rPr lang="en-US" sz="1600" dirty="0">
                <a:effectLst/>
                <a:latin typeface="Arial Rounded MT Bold" panose="020F0704030504030204" pitchFamily="34" charset="0"/>
                <a:ea typeface="Calibri" panose="020F0502020204030204" pitchFamily="34" charset="0"/>
                <a:cs typeface="Arial" panose="020B0604020202020204" pitchFamily="34" charset="0"/>
              </a:rPr>
              <a:t>What did your biscuits taste like? How did they compare to biscuits you buy in the shops?</a:t>
            </a:r>
            <a:endParaRPr lang="en-GB" sz="1600" dirty="0">
              <a:effectLst/>
              <a:latin typeface="Arial Rounded MT Bold" panose="020F07040305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dirty="0">
                <a:effectLst/>
                <a:latin typeface="Arial Rounded MT Bold" panose="020F0704030504030204" pitchFamily="34" charset="0"/>
                <a:ea typeface="Calibri" panose="020F0502020204030204" pitchFamily="34" charset="0"/>
                <a:cs typeface="Arial" panose="020B0604020202020204" pitchFamily="34" charset="0"/>
              </a:rPr>
              <a:t>Notice how your home-made biscuits have no packaging, so there is less waste?</a:t>
            </a:r>
            <a:endParaRPr lang="en-GB" sz="1600" dirty="0">
              <a:effectLst/>
              <a:latin typeface="Arial Rounded MT Bold" panose="020F07040305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8557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D3A3C8E-CD38-4E2C-BA3B-7B3B9F417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4" name="TextBox 3">
            <a:extLst>
              <a:ext uri="{FF2B5EF4-FFF2-40B4-BE49-F238E27FC236}">
                <a16:creationId xmlns:a16="http://schemas.microsoft.com/office/drawing/2014/main" id="{327E75FB-A214-49E9-893D-E5E991C0AA12}"/>
              </a:ext>
            </a:extLst>
          </p:cNvPr>
          <p:cNvSpPr txBox="1"/>
          <p:nvPr/>
        </p:nvSpPr>
        <p:spPr>
          <a:xfrm>
            <a:off x="966359" y="785172"/>
            <a:ext cx="5129641" cy="5198795"/>
          </a:xfrm>
          <a:prstGeom prst="rect">
            <a:avLst/>
          </a:prstGeom>
          <a:noFill/>
        </p:spPr>
        <p:txBody>
          <a:bodyPr wrap="square">
            <a:spAutoFit/>
          </a:bodyPr>
          <a:lstStyle/>
          <a:p>
            <a:pPr>
              <a:lnSpc>
                <a:spcPct val="107000"/>
              </a:lnSpc>
              <a:spcAft>
                <a:spcPts val="800"/>
              </a:spcAft>
            </a:pPr>
            <a:r>
              <a:rPr lang="en-US" sz="2000" b="1"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Food leftovers</a:t>
            </a:r>
            <a:endParaRPr lang="en-US" sz="1800" b="1"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dirty="0">
                <a:effectLst/>
                <a:latin typeface="Arial Rounded MT Bold" panose="020F0704030504030204" pitchFamily="34" charset="0"/>
                <a:ea typeface="Calibri" panose="020F0502020204030204" pitchFamily="34" charset="0"/>
                <a:cs typeface="Arial" panose="020B0604020202020204" pitchFamily="34" charset="0"/>
              </a:rPr>
              <a:t>Food leftovers such as vegetable peelings were collected during the war and used to feed pigs and chickens. </a:t>
            </a:r>
          </a:p>
          <a:p>
            <a:pPr>
              <a:lnSpc>
                <a:spcPct val="107000"/>
              </a:lnSpc>
              <a:spcAft>
                <a:spcPts val="800"/>
              </a:spcAft>
            </a:pPr>
            <a:r>
              <a:rPr lang="en-US" sz="1600" dirty="0">
                <a:effectLst/>
                <a:latin typeface="Arial Rounded MT Bold" panose="020F0704030504030204" pitchFamily="34" charset="0"/>
                <a:ea typeface="Calibri" panose="020F0502020204030204" pitchFamily="34" charset="0"/>
                <a:cs typeface="Arial" panose="020B0604020202020204" pitchFamily="34" charset="0"/>
              </a:rPr>
              <a:t>If you have any leftovers at home, what do you do with them? Do you make compost at home? </a:t>
            </a:r>
          </a:p>
          <a:p>
            <a:pPr>
              <a:lnSpc>
                <a:spcPct val="107000"/>
              </a:lnSpc>
              <a:spcAft>
                <a:spcPts val="800"/>
              </a:spcAft>
            </a:pPr>
            <a:r>
              <a:rPr lang="en-US" sz="1600" dirty="0">
                <a:effectLst/>
                <a:latin typeface="Arial Rounded MT Bold" panose="020F0704030504030204" pitchFamily="34" charset="0"/>
                <a:ea typeface="Calibri" panose="020F0502020204030204" pitchFamily="34" charset="0"/>
                <a:cs typeface="Arial" panose="020B0604020202020204" pitchFamily="34" charset="0"/>
              </a:rPr>
              <a:t>Does your local council provide a food waste collection service? Find out if they do and </a:t>
            </a:r>
            <a:br>
              <a:rPr lang="en-US" sz="1600" dirty="0">
                <a:effectLst/>
                <a:latin typeface="Arial Rounded MT Bold" panose="020F0704030504030204" pitchFamily="34" charset="0"/>
                <a:ea typeface="Calibri" panose="020F0502020204030204" pitchFamily="34" charset="0"/>
                <a:cs typeface="Arial" panose="020B0604020202020204" pitchFamily="34" charset="0"/>
              </a:rPr>
            </a:br>
            <a:r>
              <a:rPr lang="en-US" sz="1600" dirty="0">
                <a:effectLst/>
                <a:latin typeface="Arial Rounded MT Bold" panose="020F0704030504030204" pitchFamily="34" charset="0"/>
                <a:ea typeface="Calibri" panose="020F0502020204030204" pitchFamily="34" charset="0"/>
                <a:cs typeface="Arial" panose="020B0604020202020204" pitchFamily="34" charset="0"/>
              </a:rPr>
              <a:t>watch this short film to explore what </a:t>
            </a:r>
            <a:br>
              <a:rPr lang="en-US" sz="1600" dirty="0">
                <a:effectLst/>
                <a:latin typeface="Arial Rounded MT Bold" panose="020F0704030504030204" pitchFamily="34" charset="0"/>
                <a:ea typeface="Calibri" panose="020F0502020204030204" pitchFamily="34" charset="0"/>
                <a:cs typeface="Arial" panose="020B0604020202020204" pitchFamily="34" charset="0"/>
              </a:rPr>
            </a:br>
            <a:r>
              <a:rPr lang="en-US" sz="1600" dirty="0">
                <a:effectLst/>
                <a:latin typeface="Arial Rounded MT Bold" panose="020F0704030504030204" pitchFamily="34" charset="0"/>
                <a:ea typeface="Calibri" panose="020F0502020204030204" pitchFamily="34" charset="0"/>
                <a:cs typeface="Arial" panose="020B0604020202020204" pitchFamily="34" charset="0"/>
              </a:rPr>
              <a:t>happens to your food waste:  </a:t>
            </a:r>
          </a:p>
          <a:p>
            <a:pPr>
              <a:lnSpc>
                <a:spcPct val="107000"/>
              </a:lnSpc>
              <a:spcAft>
                <a:spcPts val="800"/>
              </a:spcAft>
            </a:pPr>
            <a:r>
              <a:rPr lang="nl-NL" sz="1600" dirty="0">
                <a:latin typeface="Arial Rounded MT Bold" panose="020F0704030504030204" pitchFamily="34" charset="0"/>
                <a:hlinkClick r:id="rId3"/>
              </a:rPr>
              <a:t>Food Waste - Zone (recycledevon.org)</a:t>
            </a:r>
            <a:r>
              <a:rPr lang="en-US" sz="1600" dirty="0">
                <a:effectLst/>
                <a:latin typeface="Arial Rounded MT Bold" panose="020F0704030504030204" pitchFamily="34" charset="0"/>
                <a:ea typeface="Calibri" panose="020F0502020204030204" pitchFamily="34" charset="0"/>
                <a:cs typeface="Arial" panose="020B0604020202020204" pitchFamily="34" charset="0"/>
              </a:rPr>
              <a:t> </a:t>
            </a:r>
          </a:p>
          <a:p>
            <a:pPr>
              <a:lnSpc>
                <a:spcPct val="107000"/>
              </a:lnSpc>
              <a:spcAft>
                <a:spcPts val="800"/>
              </a:spcAft>
            </a:pPr>
            <a:endParaRPr lang="en-US" sz="1600" dirty="0">
              <a:effectLst/>
              <a:latin typeface="Arial Rounded MT Bold" panose="020F07040305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dirty="0">
                <a:effectLst/>
                <a:latin typeface="Arial Rounded MT Bold" panose="020F0704030504030204" pitchFamily="34" charset="0"/>
                <a:ea typeface="Calibri" panose="020F0502020204030204" pitchFamily="34" charset="0"/>
                <a:cs typeface="Arial" panose="020B0604020202020204" pitchFamily="34" charset="0"/>
              </a:rPr>
              <a:t>You can find out lots more about rationing, </a:t>
            </a:r>
            <a:br>
              <a:rPr lang="en-US" sz="1600" dirty="0">
                <a:effectLst/>
                <a:latin typeface="Arial Rounded MT Bold" panose="020F0704030504030204" pitchFamily="34" charset="0"/>
                <a:ea typeface="Calibri" panose="020F0502020204030204" pitchFamily="34" charset="0"/>
                <a:cs typeface="Arial" panose="020B0604020202020204" pitchFamily="34" charset="0"/>
              </a:rPr>
            </a:br>
            <a:r>
              <a:rPr lang="en-US" sz="1600" dirty="0">
                <a:effectLst/>
                <a:latin typeface="Arial Rounded MT Bold" panose="020F0704030504030204" pitchFamily="34" charset="0"/>
                <a:ea typeface="Calibri" panose="020F0502020204030204" pitchFamily="34" charset="0"/>
                <a:cs typeface="Arial" panose="020B0604020202020204" pitchFamily="34" charset="0"/>
              </a:rPr>
              <a:t>and read personal stories from people who </a:t>
            </a:r>
            <a:br>
              <a:rPr lang="en-US" sz="1600" dirty="0">
                <a:effectLst/>
                <a:latin typeface="Arial Rounded MT Bold" panose="020F0704030504030204" pitchFamily="34" charset="0"/>
                <a:ea typeface="Calibri" panose="020F0502020204030204" pitchFamily="34" charset="0"/>
                <a:cs typeface="Arial" panose="020B0604020202020204" pitchFamily="34" charset="0"/>
              </a:rPr>
            </a:br>
            <a:r>
              <a:rPr lang="en-US" sz="1600" dirty="0">
                <a:effectLst/>
                <a:latin typeface="Arial Rounded MT Bold" panose="020F0704030504030204" pitchFamily="34" charset="0"/>
                <a:ea typeface="Calibri" panose="020F0502020204030204" pitchFamily="34" charset="0"/>
                <a:cs typeface="Arial" panose="020B0604020202020204" pitchFamily="34" charset="0"/>
              </a:rPr>
              <a:t>lived through it, here: </a:t>
            </a:r>
            <a:br>
              <a:rPr lang="en-US" sz="1600" dirty="0">
                <a:effectLst/>
                <a:latin typeface="Arial Rounded MT Bold" panose="020F0704030504030204" pitchFamily="34" charset="0"/>
                <a:ea typeface="Calibri" panose="020F0502020204030204" pitchFamily="34" charset="0"/>
                <a:cs typeface="Arial" panose="020B0604020202020204" pitchFamily="34" charset="0"/>
              </a:rPr>
            </a:br>
            <a:r>
              <a:rPr lang="en-US" sz="1600" u="sng" dirty="0">
                <a:solidFill>
                  <a:srgbClr val="0563C1"/>
                </a:solidFill>
                <a:effectLst/>
                <a:latin typeface="Arial Rounded MT Bold" panose="020F0704030504030204" pitchFamily="34" charset="0"/>
                <a:ea typeface="Calibri" panose="020F0502020204030204" pitchFamily="34" charset="0"/>
                <a:cs typeface="Arial" panose="020B0604020202020204" pitchFamily="34" charset="0"/>
                <a:hlinkClick r:id="rId4"/>
              </a:rPr>
              <a:t>1900s.org.uk/1940s50s-rationing.htm</a:t>
            </a:r>
            <a:r>
              <a:rPr lang="en-US" sz="1600" dirty="0">
                <a:effectLst/>
                <a:latin typeface="Arial Rounded MT Bold" panose="020F0704030504030204" pitchFamily="34" charset="0"/>
                <a:ea typeface="Calibri" panose="020F0502020204030204" pitchFamily="34" charset="0"/>
                <a:cs typeface="Arial" panose="020B0604020202020204" pitchFamily="34" charset="0"/>
              </a:rPr>
              <a:t>  </a:t>
            </a:r>
            <a:r>
              <a:rPr lang="en-US" sz="1600" dirty="0">
                <a:latin typeface="Arial Rounded MT Bold" panose="020F0704030504030204" pitchFamily="34" charset="0"/>
                <a:ea typeface="Calibri" panose="020F0502020204030204" pitchFamily="34" charset="0"/>
                <a:cs typeface="Arial" panose="020B0604020202020204" pitchFamily="34" charset="0"/>
              </a:rPr>
              <a:t>and here: </a:t>
            </a:r>
            <a:br>
              <a:rPr lang="en-US" sz="1600" dirty="0">
                <a:latin typeface="Arial Rounded MT Bold" panose="020F0704030504030204" pitchFamily="34" charset="0"/>
                <a:ea typeface="Calibri" panose="020F0502020204030204" pitchFamily="34" charset="0"/>
                <a:cs typeface="Arial" panose="020B0604020202020204" pitchFamily="34" charset="0"/>
              </a:rPr>
            </a:br>
            <a:r>
              <a:rPr lang="en-GB" sz="1600" u="sng" dirty="0">
                <a:solidFill>
                  <a:srgbClr val="0563C1"/>
                </a:solidFill>
                <a:effectLst/>
                <a:latin typeface="Arial Rounded MT Bold" panose="020F0704030504030204" pitchFamily="34" charset="0"/>
                <a:ea typeface="Calibri" panose="020F0502020204030204" pitchFamily="34" charset="0"/>
                <a:cs typeface="Arial" panose="020B0604020202020204" pitchFamily="34" charset="0"/>
                <a:hlinkClick r:id="rId5"/>
              </a:rPr>
              <a:t>BBC - WW2 People's War - Devon Category</a:t>
            </a:r>
            <a:endParaRPr lang="en-GB" sz="1600" dirty="0">
              <a:effectLst/>
              <a:latin typeface="Arial Rounded MT Bold" panose="020F0704030504030204" pitchFamily="34" charset="0"/>
              <a:ea typeface="Calibri" panose="020F0502020204030204" pitchFamily="34" charset="0"/>
              <a:cs typeface="Arial" panose="020B0604020202020204" pitchFamily="34" charset="0"/>
            </a:endParaRPr>
          </a:p>
        </p:txBody>
      </p:sp>
      <p:pic>
        <p:nvPicPr>
          <p:cNvPr id="5" name="Picture 4" descr="A picture containing text, outdoor&#10;&#10;Description automatically generated">
            <a:extLst>
              <a:ext uri="{FF2B5EF4-FFF2-40B4-BE49-F238E27FC236}">
                <a16:creationId xmlns:a16="http://schemas.microsoft.com/office/drawing/2014/main" id="{4ADE3331-63D2-456E-99DD-03F81F347E87}"/>
              </a:ext>
            </a:extLst>
          </p:cNvPr>
          <p:cNvPicPr>
            <a:picLocks noChangeAspect="1"/>
          </p:cNvPicPr>
          <p:nvPr/>
        </p:nvPicPr>
        <p:blipFill rotWithShape="1">
          <a:blip r:embed="rId6">
            <a:extLst>
              <a:ext uri="{28A0092B-C50C-407E-A947-70E740481C1C}">
                <a14:useLocalDpi xmlns:a14="http://schemas.microsoft.com/office/drawing/2010/main" val="0"/>
              </a:ext>
            </a:extLst>
          </a:blip>
          <a:srcRect t="2896"/>
          <a:stretch/>
        </p:blipFill>
        <p:spPr>
          <a:xfrm>
            <a:off x="6831875" y="0"/>
            <a:ext cx="5360126" cy="684805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BBAF9079-0255-46F5-AE63-AA5CBB3C7B44}"/>
              </a:ext>
            </a:extLst>
          </p:cNvPr>
          <p:cNvPicPr>
            <a:picLocks noChangeAspect="1"/>
          </p:cNvPicPr>
          <p:nvPr/>
        </p:nvPicPr>
        <p:blipFill rotWithShape="1">
          <a:blip r:embed="rId7"/>
          <a:srcRect l="12662" t="4301" r="12500" b="11282"/>
          <a:stretch/>
        </p:blipFill>
        <p:spPr>
          <a:xfrm>
            <a:off x="5586549" y="3333273"/>
            <a:ext cx="2146663" cy="136203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96841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D3A3C8E-CD38-4E2C-BA3B-7B3B9F417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4" name="TextBox 3">
            <a:extLst>
              <a:ext uri="{FF2B5EF4-FFF2-40B4-BE49-F238E27FC236}">
                <a16:creationId xmlns:a16="http://schemas.microsoft.com/office/drawing/2014/main" id="{7E595094-40C5-4EDE-917B-17C818390B14}"/>
              </a:ext>
            </a:extLst>
          </p:cNvPr>
          <p:cNvSpPr txBox="1"/>
          <p:nvPr/>
        </p:nvSpPr>
        <p:spPr>
          <a:xfrm>
            <a:off x="935329" y="819552"/>
            <a:ext cx="5265446" cy="5262082"/>
          </a:xfrm>
          <a:prstGeom prst="rect">
            <a:avLst/>
          </a:prstGeom>
          <a:noFill/>
        </p:spPr>
        <p:txBody>
          <a:bodyPr wrap="square">
            <a:spAutoFit/>
          </a:bodyPr>
          <a:lstStyle/>
          <a:p>
            <a:pPr>
              <a:lnSpc>
                <a:spcPct val="107000"/>
              </a:lnSpc>
              <a:spcAft>
                <a:spcPts val="800"/>
              </a:spcAft>
            </a:pPr>
            <a:r>
              <a:rPr lang="en-US" sz="2000" b="1"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ACTIVITY TWO: Dig for Victory!</a:t>
            </a: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As many foods were rationed throughout the war, the government encouraged people to grow as much of their own food as possible. </a:t>
            </a: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The ‘Dig for Victory’ campaign used posters, leaflets, and short films to teach people how to grow food.</a:t>
            </a:r>
            <a:r>
              <a:rPr lang="en-GB"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Arial Rounded MT Bold" panose="020F0704030504030204" pitchFamily="34" charset="0"/>
                <a:ea typeface="Calibri" panose="020F0502020204030204" pitchFamily="34" charset="0"/>
                <a:cs typeface="Arial" panose="020B0604020202020204" pitchFamily="34" charset="0"/>
              </a:rPr>
              <a:t>Watch this information film produced by the government: </a:t>
            </a:r>
            <a:r>
              <a:rPr lang="en-US" sz="1800" u="sng" dirty="0">
                <a:solidFill>
                  <a:srgbClr val="0563C1"/>
                </a:solidFill>
                <a:effectLst/>
                <a:latin typeface="Arial Rounded MT Bold" panose="020F0704030504030204" pitchFamily="34" charset="0"/>
                <a:ea typeface="Calibri" panose="020F0502020204030204" pitchFamily="34" charset="0"/>
                <a:cs typeface="Arial" panose="020B0604020202020204" pitchFamily="34" charset="0"/>
                <a:hlinkClick r:id="rId4"/>
              </a:rPr>
              <a:t>youtube.com/watch?v=35NpLveVZDg</a:t>
            </a:r>
            <a:r>
              <a:rPr lang="en-US" sz="1800" dirty="0">
                <a:effectLst/>
                <a:latin typeface="Arial Rounded MT Bold" panose="020F0704030504030204" pitchFamily="34" charset="0"/>
                <a:ea typeface="Calibri" panose="020F0502020204030204" pitchFamily="34" charset="0"/>
                <a:cs typeface="Arial" panose="020B0604020202020204" pitchFamily="34" charset="0"/>
              </a:rPr>
              <a:t> </a:t>
            </a: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The campaign was very successful, by the end of the war around 70% of all food was home produced. </a:t>
            </a: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People turned their gardens into allotments, </a:t>
            </a:r>
            <a:br>
              <a:rPr lang="en-US" sz="1800" dirty="0">
                <a:effectLst/>
                <a:latin typeface="Arial Rounded MT Bold" panose="020F0704030504030204" pitchFamily="34" charset="0"/>
                <a:ea typeface="Calibri" panose="020F0502020204030204" pitchFamily="34" charset="0"/>
                <a:cs typeface="Arial" panose="020B0604020202020204" pitchFamily="34" charset="0"/>
              </a:rPr>
            </a:br>
            <a:r>
              <a:rPr lang="en-US" sz="1800" dirty="0">
                <a:effectLst/>
                <a:latin typeface="Arial Rounded MT Bold" panose="020F0704030504030204" pitchFamily="34" charset="0"/>
                <a:ea typeface="Calibri" panose="020F0502020204030204" pitchFamily="34" charset="0"/>
                <a:cs typeface="Arial" panose="020B0604020202020204" pitchFamily="34" charset="0"/>
              </a:rPr>
              <a:t>as well as any other patches of land they </a:t>
            </a:r>
            <a:br>
              <a:rPr lang="en-US" sz="1800" dirty="0">
                <a:effectLst/>
                <a:latin typeface="Arial Rounded MT Bold" panose="020F0704030504030204" pitchFamily="34" charset="0"/>
                <a:ea typeface="Calibri" panose="020F0502020204030204" pitchFamily="34" charset="0"/>
                <a:cs typeface="Arial" panose="020B0604020202020204" pitchFamily="34" charset="0"/>
              </a:rPr>
            </a:br>
            <a:r>
              <a:rPr lang="en-US" sz="1800" dirty="0">
                <a:effectLst/>
                <a:latin typeface="Arial Rounded MT Bold" panose="020F0704030504030204" pitchFamily="34" charset="0"/>
                <a:ea typeface="Calibri" panose="020F0502020204030204" pitchFamily="34" charset="0"/>
                <a:cs typeface="Arial" panose="020B0604020202020204" pitchFamily="34" charset="0"/>
              </a:rPr>
              <a:t>could find; school playing fields, parks, </a:t>
            </a:r>
            <a:br>
              <a:rPr lang="en-US" sz="1800" dirty="0">
                <a:effectLst/>
                <a:latin typeface="Arial Rounded MT Bold" panose="020F0704030504030204" pitchFamily="34" charset="0"/>
                <a:ea typeface="Calibri" panose="020F0502020204030204" pitchFamily="34" charset="0"/>
                <a:cs typeface="Arial" panose="020B0604020202020204" pitchFamily="34" charset="0"/>
              </a:rPr>
            </a:br>
            <a:r>
              <a:rPr lang="en-US" sz="1800" dirty="0">
                <a:effectLst/>
                <a:latin typeface="Arial Rounded MT Bold" panose="020F0704030504030204" pitchFamily="34" charset="0"/>
                <a:ea typeface="Calibri" panose="020F0502020204030204" pitchFamily="34" charset="0"/>
                <a:cs typeface="Arial" panose="020B0604020202020204" pitchFamily="34" charset="0"/>
              </a:rPr>
              <a:t>even tennis courts!</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descr="Calendar&#10;&#10;Description automatically generated">
            <a:extLst>
              <a:ext uri="{FF2B5EF4-FFF2-40B4-BE49-F238E27FC236}">
                <a16:creationId xmlns:a16="http://schemas.microsoft.com/office/drawing/2014/main" id="{29448B01-1CD8-4598-9970-F4A1ED0016DA}"/>
              </a:ext>
            </a:extLst>
          </p:cNvPr>
          <p:cNvPicPr>
            <a:picLocks noChangeAspect="1"/>
          </p:cNvPicPr>
          <p:nvPr/>
        </p:nvPicPr>
        <p:blipFill rotWithShape="1">
          <a:blip r:embed="rId5">
            <a:extLst>
              <a:ext uri="{28A0092B-C50C-407E-A947-70E740481C1C}">
                <a14:useLocalDpi xmlns:a14="http://schemas.microsoft.com/office/drawing/2010/main" val="0"/>
              </a:ext>
            </a:extLst>
          </a:blip>
          <a:srcRect l="20044" t="11879" r="11138" b="4598"/>
          <a:stretch/>
        </p:blipFill>
        <p:spPr>
          <a:xfrm>
            <a:off x="7485017" y="43"/>
            <a:ext cx="4706983" cy="6877840"/>
          </a:xfrm>
          <a:prstGeom prst="rect">
            <a:avLst/>
          </a:prstGeom>
        </p:spPr>
      </p:pic>
      <p:pic>
        <p:nvPicPr>
          <p:cNvPr id="10" name="Picture 9">
            <a:extLst>
              <a:ext uri="{FF2B5EF4-FFF2-40B4-BE49-F238E27FC236}">
                <a16:creationId xmlns:a16="http://schemas.microsoft.com/office/drawing/2014/main" id="{7597F4C2-7F63-4BBD-9AFE-175FDB786593}"/>
              </a:ext>
            </a:extLst>
          </p:cNvPr>
          <p:cNvPicPr>
            <a:picLocks noChangeAspect="1"/>
          </p:cNvPicPr>
          <p:nvPr/>
        </p:nvPicPr>
        <p:blipFill rotWithShape="1">
          <a:blip r:embed="rId6"/>
          <a:srcRect l="11428" t="1793" r="8306"/>
          <a:stretch/>
        </p:blipFill>
        <p:spPr>
          <a:xfrm>
            <a:off x="6200775" y="3725998"/>
            <a:ext cx="1980918" cy="136334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4735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D3A3C8E-CD38-4E2C-BA3B-7B3B9F417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10" name="Title 9">
            <a:extLst>
              <a:ext uri="{FF2B5EF4-FFF2-40B4-BE49-F238E27FC236}">
                <a16:creationId xmlns:a16="http://schemas.microsoft.com/office/drawing/2014/main" id="{94FDCEA2-CB0F-4B4E-A11B-32115FCABD0A}"/>
              </a:ext>
            </a:extLst>
          </p:cNvPr>
          <p:cNvSpPr>
            <a:spLocks noGrp="1"/>
          </p:cNvSpPr>
          <p:nvPr>
            <p:ph type="title"/>
          </p:nvPr>
        </p:nvSpPr>
        <p:spPr>
          <a:xfrm>
            <a:off x="974271" y="703842"/>
            <a:ext cx="10515600" cy="315912"/>
          </a:xfrm>
        </p:spPr>
        <p:txBody>
          <a:bodyPr>
            <a:noAutofit/>
          </a:bodyPr>
          <a:lstStyle/>
          <a:p>
            <a:r>
              <a:rPr lang="en-US" sz="2000" dirty="0">
                <a:solidFill>
                  <a:schemeClr val="accent2">
                    <a:lumMod val="75000"/>
                  </a:schemeClr>
                </a:solidFill>
                <a:latin typeface="Arial Rounded MT Bold" panose="020F0704030504030204" pitchFamily="34" charset="0"/>
              </a:rPr>
              <a:t>National curriculum links</a:t>
            </a:r>
            <a:endParaRPr lang="en-GB" sz="2000" dirty="0">
              <a:solidFill>
                <a:schemeClr val="accent2">
                  <a:lumMod val="75000"/>
                </a:schemeClr>
              </a:solidFill>
              <a:latin typeface="Arial Rounded MT Bold" panose="020F0704030504030204" pitchFamily="34" charset="0"/>
            </a:endParaRPr>
          </a:p>
        </p:txBody>
      </p:sp>
      <p:sp>
        <p:nvSpPr>
          <p:cNvPr id="11" name="Content Placeholder 10">
            <a:extLst>
              <a:ext uri="{FF2B5EF4-FFF2-40B4-BE49-F238E27FC236}">
                <a16:creationId xmlns:a16="http://schemas.microsoft.com/office/drawing/2014/main" id="{15D18F4F-80FF-4EC3-82CA-465E697E3CDE}"/>
              </a:ext>
            </a:extLst>
          </p:cNvPr>
          <p:cNvSpPr>
            <a:spLocks noGrp="1"/>
          </p:cNvSpPr>
          <p:nvPr>
            <p:ph sz="half" idx="1"/>
          </p:nvPr>
        </p:nvSpPr>
        <p:spPr>
          <a:xfrm>
            <a:off x="1013460" y="1050463"/>
            <a:ext cx="5257800" cy="5495925"/>
          </a:xfrm>
        </p:spPr>
        <p:txBody>
          <a:bodyPr>
            <a:normAutofit/>
          </a:bodyPr>
          <a:lstStyle/>
          <a:p>
            <a:pPr marL="0" indent="0">
              <a:lnSpc>
                <a:spcPct val="107000"/>
              </a:lnSpc>
              <a:spcAft>
                <a:spcPts val="800"/>
              </a:spcAft>
              <a:buNone/>
            </a:pPr>
            <a:r>
              <a:rPr lang="en-US" sz="1200" b="1" dirty="0">
                <a:effectLst/>
                <a:latin typeface="Arial Rounded MT Bold" panose="020F0704030504030204" pitchFamily="34" charset="0"/>
                <a:ea typeface="Calibri" panose="020F0502020204030204" pitchFamily="34" charset="0"/>
                <a:cs typeface="Arial" panose="020B0604020202020204" pitchFamily="34" charset="0"/>
              </a:rPr>
              <a:t>Art &amp; Design </a:t>
            </a:r>
            <a:endParaRPr lang="en-GB" sz="1200" b="1" dirty="0">
              <a:effectLst/>
              <a:latin typeface="Arial Rounded MT Bold" panose="020F0704030504030204" pitchFamily="34" charset="0"/>
              <a:ea typeface="Calibri" panose="020F0502020204030204" pitchFamily="34" charset="0"/>
              <a:cs typeface="Arial" panose="020B0604020202020204" pitchFamily="34" charset="0"/>
            </a:endParaRPr>
          </a:p>
          <a:p>
            <a:r>
              <a:rPr lang="en-US" sz="1200" dirty="0">
                <a:effectLst/>
                <a:latin typeface="Arial Rounded MT Bold" panose="020F0704030504030204" pitchFamily="34" charset="0"/>
                <a:ea typeface="Calibri" panose="020F0502020204030204" pitchFamily="34" charset="0"/>
                <a:cs typeface="Arial" panose="020B0604020202020204" pitchFamily="34" charset="0"/>
              </a:rPr>
              <a:t>pupils should be taught to improve their mastery of art and design techniques.</a:t>
            </a:r>
            <a:endParaRPr lang="en-GB" sz="1200" dirty="0">
              <a:effectLst/>
              <a:latin typeface="Arial Rounded MT Bold" panose="020F0704030504030204" pitchFamily="34" charset="0"/>
              <a:ea typeface="Calibri" panose="020F0502020204030204" pitchFamily="34" charset="0"/>
              <a:cs typeface="Arial" panose="020B0604020202020204" pitchFamily="34" charset="0"/>
            </a:endParaRPr>
          </a:p>
          <a:p>
            <a:r>
              <a:rPr lang="en-US" sz="1200" dirty="0">
                <a:effectLst/>
                <a:latin typeface="Arial Rounded MT Bold" panose="020F0704030504030204" pitchFamily="34" charset="0"/>
                <a:ea typeface="Calibri" panose="020F0502020204030204" pitchFamily="34" charset="0"/>
                <a:cs typeface="Arial" panose="020B0604020202020204" pitchFamily="34" charset="0"/>
              </a:rPr>
              <a:t>pupils should be taught to develop their techniques, including their control and their use of materials, with creativity, experimentation, and an increasing awareness of different kinds of art, craft and design.</a:t>
            </a:r>
            <a:endParaRPr lang="en-GB" sz="1200" dirty="0">
              <a:effectLst/>
              <a:latin typeface="Arial Rounded MT Bold" panose="020F07040305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1200" b="1" dirty="0">
                <a:effectLst/>
                <a:latin typeface="Arial Rounded MT Bold" panose="020F0704030504030204" pitchFamily="34" charset="0"/>
                <a:ea typeface="Calibri" panose="020F0502020204030204" pitchFamily="34" charset="0"/>
                <a:cs typeface="Arial" panose="020B0604020202020204" pitchFamily="34" charset="0"/>
              </a:rPr>
              <a:t>Design &amp; technology</a:t>
            </a:r>
            <a:endParaRPr lang="en-GB" sz="1200" b="1" dirty="0">
              <a:effectLst/>
              <a:latin typeface="Arial Rounded MT Bold" panose="020F0704030504030204" pitchFamily="34" charset="0"/>
              <a:ea typeface="Calibri" panose="020F0502020204030204" pitchFamily="34" charset="0"/>
              <a:cs typeface="Arial" panose="020B0604020202020204" pitchFamily="34" charset="0"/>
            </a:endParaRPr>
          </a:p>
          <a:p>
            <a:r>
              <a:rPr lang="en-US" sz="1200" dirty="0">
                <a:effectLst/>
                <a:latin typeface="Arial Rounded MT Bold" panose="020F0704030504030204" pitchFamily="34" charset="0"/>
                <a:ea typeface="Calibri" panose="020F0502020204030204" pitchFamily="34" charset="0"/>
                <a:cs typeface="Arial" panose="020B0604020202020204" pitchFamily="34" charset="0"/>
              </a:rPr>
              <a:t>select from and use a range of tools and equipment to perform practical tasks.</a:t>
            </a:r>
            <a:endParaRPr lang="en-GB" sz="1200" dirty="0">
              <a:effectLst/>
              <a:latin typeface="Arial Rounded MT Bold" panose="020F0704030504030204" pitchFamily="34" charset="0"/>
              <a:ea typeface="Calibri" panose="020F0502020204030204" pitchFamily="34" charset="0"/>
              <a:cs typeface="Arial" panose="020B0604020202020204" pitchFamily="34" charset="0"/>
            </a:endParaRPr>
          </a:p>
          <a:p>
            <a:r>
              <a:rPr lang="en-US" sz="1200" dirty="0">
                <a:effectLst/>
                <a:latin typeface="Arial Rounded MT Bold" panose="020F0704030504030204" pitchFamily="34" charset="0"/>
                <a:ea typeface="Calibri" panose="020F0502020204030204" pitchFamily="34" charset="0"/>
                <a:cs typeface="Arial" panose="020B0604020202020204" pitchFamily="34" charset="0"/>
              </a:rPr>
              <a:t>select from and use a wide range of materials and components, including construction materials, textiles and ingredients, according to their characteristics.</a:t>
            </a:r>
            <a:endParaRPr lang="en-GB" sz="1200" dirty="0">
              <a:effectLst/>
              <a:latin typeface="Arial Rounded MT Bold" panose="020F07040305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1200" b="1" dirty="0">
                <a:effectLst/>
                <a:latin typeface="Arial Rounded MT Bold" panose="020F0704030504030204" pitchFamily="34" charset="0"/>
                <a:ea typeface="Calibri" panose="020F0502020204030204" pitchFamily="34" charset="0"/>
                <a:cs typeface="Arial" panose="020B0604020202020204" pitchFamily="34" charset="0"/>
              </a:rPr>
              <a:t>Cooking &amp; Nutrition</a:t>
            </a:r>
            <a:endParaRPr lang="en-GB" sz="1200" b="1" dirty="0">
              <a:effectLst/>
              <a:latin typeface="Arial Rounded MT Bold" panose="020F0704030504030204" pitchFamily="34" charset="0"/>
              <a:ea typeface="Calibri" panose="020F0502020204030204" pitchFamily="34" charset="0"/>
              <a:cs typeface="Arial" panose="020B0604020202020204" pitchFamily="34" charset="0"/>
            </a:endParaRPr>
          </a:p>
          <a:p>
            <a:r>
              <a:rPr lang="en-US" sz="1200" dirty="0">
                <a:effectLst/>
                <a:latin typeface="Arial Rounded MT Bold" panose="020F0704030504030204" pitchFamily="34" charset="0"/>
                <a:ea typeface="Calibri" panose="020F0502020204030204" pitchFamily="34" charset="0"/>
                <a:cs typeface="Arial" panose="020B0604020202020204" pitchFamily="34" charset="0"/>
              </a:rPr>
              <a:t>prepare and cook a variety of predominantly savoury dishes using a range of cooking techniques.</a:t>
            </a:r>
            <a:endParaRPr lang="en-GB" sz="1200" dirty="0">
              <a:effectLst/>
              <a:latin typeface="Arial Rounded MT Bold" panose="020F0704030504030204" pitchFamily="34" charset="0"/>
              <a:ea typeface="Calibri" panose="020F0502020204030204" pitchFamily="34" charset="0"/>
              <a:cs typeface="Arial" panose="020B0604020202020204" pitchFamily="34" charset="0"/>
            </a:endParaRPr>
          </a:p>
          <a:p>
            <a:r>
              <a:rPr lang="en-US" sz="1200" dirty="0">
                <a:effectLst/>
                <a:latin typeface="Arial Rounded MT Bold" panose="020F0704030504030204" pitchFamily="34" charset="0"/>
                <a:ea typeface="Calibri" panose="020F0502020204030204" pitchFamily="34" charset="0"/>
                <a:cs typeface="Arial" panose="020B0604020202020204" pitchFamily="34" charset="0"/>
              </a:rPr>
              <a:t>understand seasonality and know where and how a variety of ingredients are grown, reared, caught and processed.</a:t>
            </a:r>
            <a:endParaRPr lang="en-GB" sz="1200" dirty="0">
              <a:effectLst/>
              <a:latin typeface="Arial Rounded MT Bold" panose="020F0704030504030204" pitchFamily="34" charset="0"/>
              <a:ea typeface="Calibri" panose="020F0502020204030204" pitchFamily="34" charset="0"/>
              <a:cs typeface="Arial" panose="020B0604020202020204" pitchFamily="34" charset="0"/>
            </a:endParaRPr>
          </a:p>
          <a:p>
            <a:pPr marL="0" indent="0">
              <a:buNone/>
            </a:pPr>
            <a:endParaRPr lang="en-GB" dirty="0"/>
          </a:p>
        </p:txBody>
      </p:sp>
      <p:sp>
        <p:nvSpPr>
          <p:cNvPr id="12" name="Content Placeholder 11">
            <a:extLst>
              <a:ext uri="{FF2B5EF4-FFF2-40B4-BE49-F238E27FC236}">
                <a16:creationId xmlns:a16="http://schemas.microsoft.com/office/drawing/2014/main" id="{2C6E2647-25DC-464D-A6EE-8BF84FD73A5B}"/>
              </a:ext>
            </a:extLst>
          </p:cNvPr>
          <p:cNvSpPr>
            <a:spLocks noGrp="1"/>
          </p:cNvSpPr>
          <p:nvPr>
            <p:ph sz="half" idx="2"/>
          </p:nvPr>
        </p:nvSpPr>
        <p:spPr>
          <a:xfrm>
            <a:off x="6485708" y="1050463"/>
            <a:ext cx="5181600" cy="5941703"/>
          </a:xfrm>
        </p:spPr>
        <p:txBody>
          <a:bodyPr>
            <a:noAutofit/>
          </a:bodyPr>
          <a:lstStyle/>
          <a:p>
            <a:pPr marL="0" indent="0">
              <a:lnSpc>
                <a:spcPct val="107000"/>
              </a:lnSpc>
              <a:spcAft>
                <a:spcPts val="800"/>
              </a:spcAft>
              <a:buNone/>
            </a:pPr>
            <a:r>
              <a:rPr lang="en-US" sz="1200" b="1" dirty="0">
                <a:effectLst/>
                <a:latin typeface="Arial Rounded MT Bold" panose="020F0704030504030204" pitchFamily="34" charset="0"/>
                <a:ea typeface="Calibri" panose="020F0502020204030204" pitchFamily="34" charset="0"/>
                <a:cs typeface="Arial" panose="020B0604020202020204" pitchFamily="34" charset="0"/>
              </a:rPr>
              <a:t>Geography</a:t>
            </a:r>
            <a:endParaRPr lang="en-GB" sz="1200" b="1" dirty="0">
              <a:effectLst/>
              <a:latin typeface="Arial Rounded MT Bold" panose="020F0704030504030204" pitchFamily="34" charset="0"/>
              <a:ea typeface="Calibri" panose="020F0502020204030204" pitchFamily="34" charset="0"/>
              <a:cs typeface="Arial" panose="020B0604020202020204" pitchFamily="34" charset="0"/>
            </a:endParaRPr>
          </a:p>
          <a:p>
            <a:r>
              <a:rPr lang="en-US" sz="1200" dirty="0">
                <a:effectLst/>
                <a:latin typeface="Arial Rounded MT Bold" panose="020F0704030504030204" pitchFamily="34" charset="0"/>
                <a:ea typeface="Calibri" panose="020F0502020204030204" pitchFamily="34" charset="0"/>
                <a:cs typeface="Arial" panose="020B0604020202020204" pitchFamily="34" charset="0"/>
              </a:rPr>
              <a:t>name and locate the world’s seven continents and five oceans.</a:t>
            </a:r>
            <a:endParaRPr lang="en-GB" sz="1200" dirty="0">
              <a:effectLst/>
              <a:latin typeface="Arial Rounded MT Bold" panose="020F0704030504030204" pitchFamily="34" charset="0"/>
              <a:ea typeface="Calibri" panose="020F0502020204030204" pitchFamily="34" charset="0"/>
              <a:cs typeface="Arial" panose="020B0604020202020204" pitchFamily="34" charset="0"/>
            </a:endParaRPr>
          </a:p>
          <a:p>
            <a:r>
              <a:rPr lang="en-US" sz="1200" dirty="0">
                <a:effectLst/>
                <a:latin typeface="Arial Rounded MT Bold" panose="020F0704030504030204" pitchFamily="34" charset="0"/>
                <a:ea typeface="Calibri" panose="020F0502020204030204" pitchFamily="34" charset="0"/>
                <a:cs typeface="Arial" panose="020B0604020202020204" pitchFamily="34" charset="0"/>
              </a:rPr>
              <a:t>locate the world’s countries using maps.</a:t>
            </a:r>
          </a:p>
          <a:p>
            <a:pPr marL="0" lvl="0" indent="0">
              <a:buNone/>
            </a:pPr>
            <a:r>
              <a:rPr lang="en-US" sz="1200" b="1" dirty="0">
                <a:effectLst/>
                <a:latin typeface="Arial Rounded MT Bold" panose="020F0704030504030204" pitchFamily="34" charset="0"/>
                <a:ea typeface="Calibri" panose="020F0502020204030204" pitchFamily="34" charset="0"/>
                <a:cs typeface="Arial" panose="020B0604020202020204" pitchFamily="34" charset="0"/>
              </a:rPr>
              <a:t>History</a:t>
            </a:r>
            <a:endParaRPr lang="en-GB" sz="1200" b="1" dirty="0">
              <a:effectLst/>
              <a:latin typeface="Arial Rounded MT Bold" panose="020F0704030504030204" pitchFamily="34" charset="0"/>
              <a:ea typeface="Calibri" panose="020F0502020204030204" pitchFamily="34" charset="0"/>
              <a:cs typeface="Arial" panose="020B0604020202020204" pitchFamily="34" charset="0"/>
            </a:endParaRPr>
          </a:p>
          <a:p>
            <a:r>
              <a:rPr lang="en-US" sz="1200" dirty="0">
                <a:effectLst/>
                <a:latin typeface="Arial Rounded MT Bold" panose="020F0704030504030204" pitchFamily="34" charset="0"/>
                <a:ea typeface="Calibri" panose="020F0502020204030204" pitchFamily="34" charset="0"/>
                <a:cs typeface="Arial" panose="020B0604020202020204" pitchFamily="34" charset="0"/>
              </a:rPr>
              <a:t>changes within living memory.</a:t>
            </a:r>
            <a:endParaRPr lang="en-GB" sz="1200" dirty="0">
              <a:effectLst/>
              <a:latin typeface="Arial Rounded MT Bold" panose="020F0704030504030204" pitchFamily="34" charset="0"/>
              <a:ea typeface="Calibri" panose="020F0502020204030204" pitchFamily="34" charset="0"/>
              <a:cs typeface="Arial" panose="020B0604020202020204" pitchFamily="34" charset="0"/>
            </a:endParaRPr>
          </a:p>
          <a:p>
            <a:r>
              <a:rPr lang="en-US" sz="1200" dirty="0">
                <a:effectLst/>
                <a:latin typeface="Arial Rounded MT Bold" panose="020F0704030504030204" pitchFamily="34" charset="0"/>
                <a:ea typeface="Calibri" panose="020F0502020204030204" pitchFamily="34" charset="0"/>
                <a:cs typeface="Arial" panose="020B0604020202020204" pitchFamily="34" charset="0"/>
              </a:rPr>
              <a:t>a study of an aspect or theme in British history that extends pupils’ chronological knowledge beyond 1066.</a:t>
            </a:r>
            <a:endParaRPr lang="en-GB" sz="1200" dirty="0">
              <a:effectLst/>
              <a:latin typeface="Arial Rounded MT Bold" panose="020F07040305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1200" b="1" dirty="0">
                <a:effectLst/>
                <a:latin typeface="Arial Rounded MT Bold" panose="020F0704030504030204" pitchFamily="34" charset="0"/>
                <a:ea typeface="Calibri" panose="020F0502020204030204" pitchFamily="34" charset="0"/>
                <a:cs typeface="Arial" panose="020B0604020202020204" pitchFamily="34" charset="0"/>
              </a:rPr>
              <a:t>English</a:t>
            </a:r>
            <a:endParaRPr lang="en-GB" sz="1200" b="1" dirty="0">
              <a:effectLst/>
              <a:latin typeface="Arial Rounded MT Bold" panose="020F0704030504030204" pitchFamily="34" charset="0"/>
              <a:ea typeface="Calibri" panose="020F0502020204030204" pitchFamily="34" charset="0"/>
              <a:cs typeface="Arial" panose="020B0604020202020204" pitchFamily="34" charset="0"/>
            </a:endParaRPr>
          </a:p>
          <a:p>
            <a:r>
              <a:rPr lang="en-US" sz="1200" dirty="0">
                <a:effectLst/>
                <a:latin typeface="Arial Rounded MT Bold" panose="020F0704030504030204" pitchFamily="34" charset="0"/>
                <a:ea typeface="Calibri" panose="020F0502020204030204" pitchFamily="34" charset="0"/>
                <a:cs typeface="Arial" panose="020B0604020202020204" pitchFamily="34" charset="0"/>
              </a:rPr>
              <a:t>retrieve and record and present information from non-fiction.</a:t>
            </a:r>
            <a:endParaRPr lang="en-GB" sz="1200" dirty="0">
              <a:effectLst/>
              <a:latin typeface="Arial Rounded MT Bold" panose="020F0704030504030204" pitchFamily="34" charset="0"/>
              <a:ea typeface="Calibri" panose="020F0502020204030204" pitchFamily="34" charset="0"/>
              <a:cs typeface="Arial" panose="020B0604020202020204" pitchFamily="34" charset="0"/>
            </a:endParaRPr>
          </a:p>
          <a:p>
            <a:r>
              <a:rPr lang="en-US" sz="1200" dirty="0">
                <a:effectLst/>
                <a:latin typeface="Arial Rounded MT Bold" panose="020F0704030504030204" pitchFamily="34" charset="0"/>
                <a:ea typeface="Calibri" panose="020F0502020204030204" pitchFamily="34" charset="0"/>
                <a:cs typeface="Arial" panose="020B0604020202020204" pitchFamily="34" charset="0"/>
              </a:rPr>
              <a:t>plan their writing by; </a:t>
            </a:r>
            <a:endParaRPr lang="en-GB" sz="1200" dirty="0">
              <a:effectLst/>
              <a:latin typeface="Arial Rounded MT Bold" panose="020F0704030504030204" pitchFamily="34" charset="0"/>
              <a:ea typeface="Calibri" panose="020F0502020204030204" pitchFamily="34" charset="0"/>
              <a:cs typeface="Arial" panose="020B0604020202020204" pitchFamily="34" charset="0"/>
            </a:endParaRPr>
          </a:p>
          <a:p>
            <a:pPr marL="0" lvl="0" indent="0">
              <a:buNone/>
            </a:pPr>
            <a:r>
              <a:rPr lang="en-US" sz="1200" dirty="0">
                <a:effectLst/>
                <a:latin typeface="Arial Rounded MT Bold" panose="020F0704030504030204" pitchFamily="34" charset="0"/>
                <a:ea typeface="Calibri" panose="020F0502020204030204" pitchFamily="34" charset="0"/>
                <a:cs typeface="Arial" panose="020B0604020202020204" pitchFamily="34" charset="0"/>
              </a:rPr>
              <a:t>	discussing writing similar to that which they are 	planning to write in order to understand and learn from 	its structure, vocabulary and grammar.</a:t>
            </a:r>
            <a:endParaRPr lang="en-GB" sz="1200" dirty="0">
              <a:effectLst/>
              <a:latin typeface="Arial Rounded MT Bold" panose="020F0704030504030204" pitchFamily="34" charset="0"/>
              <a:ea typeface="Calibri" panose="020F0502020204030204" pitchFamily="34" charset="0"/>
              <a:cs typeface="Arial" panose="020B0604020202020204" pitchFamily="34" charset="0"/>
            </a:endParaRPr>
          </a:p>
          <a:p>
            <a:r>
              <a:rPr lang="en-US" sz="1200" dirty="0">
                <a:effectLst/>
                <a:latin typeface="Arial Rounded MT Bold" panose="020F0704030504030204" pitchFamily="34" charset="0"/>
                <a:ea typeface="Calibri" panose="020F0502020204030204" pitchFamily="34" charset="0"/>
                <a:cs typeface="Arial" panose="020B0604020202020204" pitchFamily="34" charset="0"/>
              </a:rPr>
              <a:t>draft and write by;</a:t>
            </a:r>
            <a:endParaRPr lang="en-GB" sz="1200" dirty="0">
              <a:effectLst/>
              <a:latin typeface="Arial Rounded MT Bold" panose="020F0704030504030204" pitchFamily="34" charset="0"/>
              <a:ea typeface="Calibri" panose="020F0502020204030204" pitchFamily="34" charset="0"/>
              <a:cs typeface="Arial" panose="020B0604020202020204" pitchFamily="34" charset="0"/>
            </a:endParaRPr>
          </a:p>
          <a:p>
            <a:pPr marL="0" lvl="0" indent="0">
              <a:buNone/>
            </a:pPr>
            <a:r>
              <a:rPr lang="en-US" sz="1200" dirty="0">
                <a:effectLst/>
                <a:latin typeface="Arial Rounded MT Bold" panose="020F0704030504030204" pitchFamily="34" charset="0"/>
                <a:ea typeface="Calibri" panose="020F0502020204030204" pitchFamily="34" charset="0"/>
                <a:cs typeface="Arial" panose="020B0604020202020204" pitchFamily="34" charset="0"/>
              </a:rPr>
              <a:t>	</a:t>
            </a:r>
            <a:r>
              <a:rPr lang="en-US" sz="1200" dirty="0" err="1">
                <a:effectLst/>
                <a:latin typeface="Arial Rounded MT Bold" panose="020F0704030504030204" pitchFamily="34" charset="0"/>
                <a:ea typeface="Calibri" panose="020F0502020204030204" pitchFamily="34" charset="0"/>
                <a:cs typeface="Arial" panose="020B0604020202020204" pitchFamily="34" charset="0"/>
              </a:rPr>
              <a:t>organising</a:t>
            </a:r>
            <a:r>
              <a:rPr lang="en-US" sz="1200" dirty="0">
                <a:effectLst/>
                <a:latin typeface="Arial Rounded MT Bold" panose="020F0704030504030204" pitchFamily="34" charset="0"/>
                <a:ea typeface="Calibri" panose="020F0502020204030204" pitchFamily="34" charset="0"/>
                <a:cs typeface="Arial" panose="020B0604020202020204" pitchFamily="34" charset="0"/>
              </a:rPr>
              <a:t> paragraphs around a theme.</a:t>
            </a:r>
            <a:endParaRPr lang="en-GB" sz="1200" dirty="0">
              <a:effectLst/>
              <a:latin typeface="Arial Rounded MT Bold" panose="020F0704030504030204" pitchFamily="34" charset="0"/>
              <a:ea typeface="Calibri" panose="020F0502020204030204" pitchFamily="34" charset="0"/>
              <a:cs typeface="Arial" panose="020B0604020202020204" pitchFamily="34" charset="0"/>
            </a:endParaRPr>
          </a:p>
          <a:p>
            <a:pPr marL="0" lvl="0" indent="0">
              <a:buNone/>
            </a:pPr>
            <a:r>
              <a:rPr lang="en-US" sz="1200" dirty="0">
                <a:effectLst/>
                <a:latin typeface="Arial Rounded MT Bold" panose="020F0704030504030204" pitchFamily="34" charset="0"/>
                <a:ea typeface="Calibri" panose="020F0502020204030204" pitchFamily="34" charset="0"/>
                <a:cs typeface="Arial" panose="020B0604020202020204" pitchFamily="34" charset="0"/>
              </a:rPr>
              <a:t>	in non-narrative material, using simple organizational 	devices e.g. headings, sub-headings etc.</a:t>
            </a:r>
            <a:endParaRPr lang="en-GB" sz="1200" dirty="0">
              <a:effectLst/>
              <a:latin typeface="Arial Rounded MT Bold" panose="020F0704030504030204" pitchFamily="34" charset="0"/>
              <a:ea typeface="Calibri" panose="020F0502020204030204" pitchFamily="34" charset="0"/>
              <a:cs typeface="Arial" panose="020B0604020202020204" pitchFamily="34" charset="0"/>
            </a:endParaRPr>
          </a:p>
          <a:p>
            <a:r>
              <a:rPr lang="en-US" sz="1200" dirty="0">
                <a:effectLst/>
                <a:latin typeface="Arial Rounded MT Bold" panose="020F0704030504030204" pitchFamily="34" charset="0"/>
                <a:ea typeface="Calibri" panose="020F0502020204030204" pitchFamily="34" charset="0"/>
                <a:cs typeface="Arial" panose="020B0604020202020204" pitchFamily="34" charset="0"/>
              </a:rPr>
              <a:t>evaluate and edit by;</a:t>
            </a:r>
            <a:endParaRPr lang="en-GB" sz="1200" dirty="0">
              <a:effectLst/>
              <a:latin typeface="Arial Rounded MT Bold" panose="020F0704030504030204" pitchFamily="34" charset="0"/>
              <a:ea typeface="Calibri" panose="020F0502020204030204" pitchFamily="34" charset="0"/>
              <a:cs typeface="Arial" panose="020B0604020202020204" pitchFamily="34" charset="0"/>
            </a:endParaRPr>
          </a:p>
          <a:p>
            <a:pPr marL="0" lvl="0" indent="0">
              <a:buNone/>
            </a:pPr>
            <a:r>
              <a:rPr lang="en-US" sz="1200" dirty="0">
                <a:effectLst/>
                <a:latin typeface="Arial Rounded MT Bold" panose="020F0704030504030204" pitchFamily="34" charset="0"/>
                <a:ea typeface="Calibri" panose="020F0502020204030204" pitchFamily="34" charset="0"/>
                <a:cs typeface="Arial" panose="020B0604020202020204" pitchFamily="34" charset="0"/>
              </a:rPr>
              <a:t>	assessing the effectiveness of their own and others’ 	writing and suggesting improvements.</a:t>
            </a:r>
            <a:endParaRPr lang="en-GB" sz="1200" dirty="0">
              <a:effectLst/>
              <a:latin typeface="Arial Rounded MT Bold" panose="020F0704030504030204" pitchFamily="34" charset="0"/>
              <a:ea typeface="Calibri" panose="020F050202020403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169354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fresh, arranged&#10;&#10;Description automatically generated">
            <a:extLst>
              <a:ext uri="{FF2B5EF4-FFF2-40B4-BE49-F238E27FC236}">
                <a16:creationId xmlns:a16="http://schemas.microsoft.com/office/drawing/2014/main" id="{221F8A71-AD67-4CC7-AF42-E8641DE18E4B}"/>
              </a:ext>
            </a:extLst>
          </p:cNvPr>
          <p:cNvPicPr>
            <a:picLocks noChangeAspect="1"/>
          </p:cNvPicPr>
          <p:nvPr/>
        </p:nvPicPr>
        <p:blipFill rotWithShape="1">
          <a:blip r:embed="rId3">
            <a:extLst>
              <a:ext uri="{28A0092B-C50C-407E-A947-70E740481C1C}">
                <a14:useLocalDpi xmlns:a14="http://schemas.microsoft.com/office/drawing/2010/main" val="0"/>
              </a:ext>
            </a:extLst>
          </a:blip>
          <a:srcRect l="18563" t="57491" r="6274" b="4519"/>
          <a:stretch/>
        </p:blipFill>
        <p:spPr>
          <a:xfrm>
            <a:off x="3474428" y="3664687"/>
            <a:ext cx="3017813" cy="1053666"/>
          </a:xfrm>
          <a:prstGeom prst="rect">
            <a:avLst/>
          </a:prstGeom>
        </p:spPr>
      </p:pic>
      <p:pic>
        <p:nvPicPr>
          <p:cNvPr id="2" name="Picture 1" descr="Logo&#10;&#10;Description automatically generated">
            <a:extLst>
              <a:ext uri="{FF2B5EF4-FFF2-40B4-BE49-F238E27FC236}">
                <a16:creationId xmlns:a16="http://schemas.microsoft.com/office/drawing/2014/main" id="{2D3A3C8E-CD38-4E2C-BA3B-7B3B9F4176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4" name="TextBox 3">
            <a:extLst>
              <a:ext uri="{FF2B5EF4-FFF2-40B4-BE49-F238E27FC236}">
                <a16:creationId xmlns:a16="http://schemas.microsoft.com/office/drawing/2014/main" id="{91735B35-8951-4D02-9B8F-B948DC1D36A3}"/>
              </a:ext>
            </a:extLst>
          </p:cNvPr>
          <p:cNvSpPr txBox="1"/>
          <p:nvPr/>
        </p:nvSpPr>
        <p:spPr>
          <a:xfrm>
            <a:off x="982383" y="691707"/>
            <a:ext cx="5261663" cy="5205784"/>
          </a:xfrm>
          <a:prstGeom prst="rect">
            <a:avLst/>
          </a:prstGeom>
          <a:noFill/>
        </p:spPr>
        <p:txBody>
          <a:bodyPr wrap="square">
            <a:spAutoFit/>
          </a:bodyPr>
          <a:lstStyle/>
          <a:p>
            <a:pPr>
              <a:lnSpc>
                <a:spcPct val="107000"/>
              </a:lnSpc>
              <a:spcAft>
                <a:spcPts val="800"/>
              </a:spcAft>
            </a:pPr>
            <a:r>
              <a:rPr lang="en-US" sz="2000" b="1"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Growing</a:t>
            </a:r>
            <a:endParaRPr lang="en-US" sz="1800" b="1"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Have a go at growing your own vegetables. You don’t even need a garden, or a lot of time. Try out these ideas:</a:t>
            </a:r>
            <a:endParaRPr lang="en-GB" sz="1800" dirty="0">
              <a:effectLst/>
              <a:latin typeface="Arial Rounded MT Bold" panose="020F07040305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a:effectLst/>
                <a:latin typeface="Arial Rounded MT Bold" panose="020F0704030504030204" pitchFamily="34" charset="0"/>
                <a:ea typeface="Calibri" panose="020F0502020204030204" pitchFamily="34" charset="0"/>
                <a:cs typeface="Arial" panose="020B0604020202020204" pitchFamily="34" charset="0"/>
              </a:rPr>
              <a:t>Small space/indoors:</a:t>
            </a:r>
            <a:r>
              <a:rPr lang="en-US" sz="1800" dirty="0">
                <a:effectLst/>
                <a:latin typeface="Arial Rounded MT Bold" panose="020F0704030504030204" pitchFamily="34" charset="0"/>
                <a:ea typeface="Calibri" panose="020F0502020204030204" pitchFamily="34" charset="0"/>
                <a:cs typeface="Arial" panose="020B0604020202020204" pitchFamily="34" charset="0"/>
              </a:rPr>
              <a:t> herbs on the windowsill; parsley was popular during </a:t>
            </a:r>
            <a:br>
              <a:rPr lang="en-US" sz="1800" dirty="0">
                <a:effectLst/>
                <a:latin typeface="Arial Rounded MT Bold" panose="020F0704030504030204" pitchFamily="34" charset="0"/>
                <a:ea typeface="Calibri" panose="020F0502020204030204" pitchFamily="34" charset="0"/>
                <a:cs typeface="Arial" panose="020B0604020202020204" pitchFamily="34" charset="0"/>
              </a:rPr>
            </a:br>
            <a:r>
              <a:rPr lang="en-US" sz="1800" dirty="0">
                <a:effectLst/>
                <a:latin typeface="Arial Rounded MT Bold" panose="020F0704030504030204" pitchFamily="34" charset="0"/>
                <a:ea typeface="Calibri" panose="020F0502020204030204" pitchFamily="34" charset="0"/>
                <a:cs typeface="Arial" panose="020B0604020202020204" pitchFamily="34" charset="0"/>
              </a:rPr>
              <a:t>the war because it contains lots of vitamins.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n-US" sz="1800" b="1" dirty="0">
                <a:effectLst/>
                <a:latin typeface="Arial Rounded MT Bold" panose="020F0704030504030204" pitchFamily="34" charset="0"/>
                <a:ea typeface="Calibri" panose="020F0502020204030204" pitchFamily="34" charset="0"/>
                <a:cs typeface="Arial" panose="020B0604020202020204" pitchFamily="34" charset="0"/>
              </a:rPr>
              <a:t>Small amount of time:</a:t>
            </a:r>
            <a:r>
              <a:rPr lang="en-US" sz="1800" dirty="0">
                <a:effectLst/>
                <a:latin typeface="Arial Rounded MT Bold" panose="020F0704030504030204" pitchFamily="34" charset="0"/>
                <a:ea typeface="Calibri" panose="020F0502020204030204" pitchFamily="34" charset="0"/>
                <a:cs typeface="Arial" panose="020B0604020202020204" pitchFamily="34" charset="0"/>
              </a:rPr>
              <a:t> sprout seeds on some damp cotton wool. You could try cress or mustard seeds, which </a:t>
            </a:r>
            <a:br>
              <a:rPr lang="en-US" sz="1800" dirty="0">
                <a:effectLst/>
                <a:latin typeface="Arial Rounded MT Bold" panose="020F0704030504030204" pitchFamily="34" charset="0"/>
                <a:ea typeface="Calibri" panose="020F0502020204030204" pitchFamily="34" charset="0"/>
                <a:cs typeface="Arial" panose="020B0604020202020204" pitchFamily="34" charset="0"/>
              </a:rPr>
            </a:br>
            <a:r>
              <a:rPr lang="en-US" sz="1800" dirty="0">
                <a:effectLst/>
                <a:latin typeface="Arial Rounded MT Bold" panose="020F0704030504030204" pitchFamily="34" charset="0"/>
                <a:ea typeface="Calibri" panose="020F0502020204030204" pitchFamily="34" charset="0"/>
                <a:cs typeface="Arial" panose="020B0604020202020204" pitchFamily="34" charset="0"/>
              </a:rPr>
              <a:t>are full of nutrients.</a:t>
            </a:r>
            <a:endParaRPr lang="en-US" sz="1800" b="1" dirty="0">
              <a:effectLst/>
              <a:latin typeface="Arial Rounded MT Bold" panose="020F0704030504030204" pitchFamily="34" charset="0"/>
              <a:ea typeface="Calibri" panose="020F0502020204030204" pitchFamily="34" charset="0"/>
              <a:cs typeface="Arial" panose="020B0604020202020204" pitchFamily="34" charset="0"/>
            </a:endParaRPr>
          </a:p>
          <a:p>
            <a:pPr>
              <a:spcAft>
                <a:spcPts val="800"/>
              </a:spcAft>
            </a:pPr>
            <a:endParaRPr lang="en-US" sz="1800" b="1" dirty="0">
              <a:effectLst/>
              <a:latin typeface="Arial Rounded MT Bold" panose="020F0704030504030204" pitchFamily="34" charset="0"/>
              <a:ea typeface="Calibri" panose="020F0502020204030204" pitchFamily="34" charset="0"/>
              <a:cs typeface="Arial" panose="020B0604020202020204" pitchFamily="34" charset="0"/>
            </a:endParaRPr>
          </a:p>
          <a:p>
            <a:pPr>
              <a:spcAft>
                <a:spcPts val="800"/>
              </a:spcAft>
            </a:pPr>
            <a:r>
              <a:rPr lang="en-US" sz="1800" b="1" dirty="0">
                <a:effectLst/>
                <a:latin typeface="Arial Rounded MT Bold" panose="020F0704030504030204" pitchFamily="34" charset="0"/>
                <a:ea typeface="Calibri" panose="020F0502020204030204" pitchFamily="34" charset="0"/>
                <a:cs typeface="Arial" panose="020B0604020202020204" pitchFamily="34" charset="0"/>
              </a:rPr>
              <a:t>Lots of space:</a:t>
            </a:r>
            <a:r>
              <a:rPr lang="en-US" sz="1800" dirty="0">
                <a:effectLst/>
                <a:latin typeface="Arial Rounded MT Bold" panose="020F0704030504030204" pitchFamily="34" charset="0"/>
                <a:ea typeface="Calibri" panose="020F0502020204030204" pitchFamily="34" charset="0"/>
                <a:cs typeface="Arial" panose="020B0604020202020204" pitchFamily="34" charset="0"/>
              </a:rPr>
              <a:t> why not try growing potatoes, carrots, beetroot, beans, and cabbages. You could even try and create a whole ‘Victory Garden’. </a:t>
            </a:r>
            <a:endParaRPr lang="en-US" sz="1800" b="1" dirty="0">
              <a:effectLst/>
              <a:latin typeface="Arial Rounded MT Bold" panose="020F0704030504030204" pitchFamily="34" charset="0"/>
              <a:ea typeface="Calibri" panose="020F0502020204030204" pitchFamily="34" charset="0"/>
              <a:cs typeface="Arial" panose="020B0604020202020204" pitchFamily="34" charset="0"/>
            </a:endParaRPr>
          </a:p>
        </p:txBody>
      </p:sp>
      <p:pic>
        <p:nvPicPr>
          <p:cNvPr id="6" name="Picture 5" descr="A picture containing outdoor, tree, sky, grass&#10;&#10;Description automatically generated">
            <a:extLst>
              <a:ext uri="{FF2B5EF4-FFF2-40B4-BE49-F238E27FC236}">
                <a16:creationId xmlns:a16="http://schemas.microsoft.com/office/drawing/2014/main" id="{8F2526DE-3E80-4B68-A6D0-1247FD3F2815}"/>
              </a:ext>
            </a:extLst>
          </p:cNvPr>
          <p:cNvPicPr>
            <a:picLocks noChangeAspect="1"/>
          </p:cNvPicPr>
          <p:nvPr/>
        </p:nvPicPr>
        <p:blipFill rotWithShape="1">
          <a:blip r:embed="rId5">
            <a:extLst>
              <a:ext uri="{28A0092B-C50C-407E-A947-70E740481C1C}">
                <a14:useLocalDpi xmlns:a14="http://schemas.microsoft.com/office/drawing/2010/main" val="0"/>
              </a:ext>
            </a:extLst>
          </a:blip>
          <a:srcRect l="6165" t="36854"/>
          <a:stretch/>
        </p:blipFill>
        <p:spPr>
          <a:xfrm>
            <a:off x="6794695" y="3082835"/>
            <a:ext cx="5377945" cy="3775166"/>
          </a:xfrm>
          <a:prstGeom prst="rect">
            <a:avLst/>
          </a:prstGeom>
        </p:spPr>
      </p:pic>
      <p:sp>
        <p:nvSpPr>
          <p:cNvPr id="7" name="TextBox 6">
            <a:extLst>
              <a:ext uri="{FF2B5EF4-FFF2-40B4-BE49-F238E27FC236}">
                <a16:creationId xmlns:a16="http://schemas.microsoft.com/office/drawing/2014/main" id="{7D8F649F-33AA-4D48-BA29-03736F9295F1}"/>
              </a:ext>
            </a:extLst>
          </p:cNvPr>
          <p:cNvSpPr txBox="1"/>
          <p:nvPr/>
        </p:nvSpPr>
        <p:spPr>
          <a:xfrm>
            <a:off x="6738012" y="1148918"/>
            <a:ext cx="4887931" cy="1754326"/>
          </a:xfrm>
          <a:prstGeom prst="rect">
            <a:avLst/>
          </a:prstGeom>
          <a:noFill/>
        </p:spPr>
        <p:txBody>
          <a:bodyPr wrap="square">
            <a:spAutoFit/>
          </a:bodyPr>
          <a:lstStyle/>
          <a:p>
            <a:pPr>
              <a:spcAft>
                <a:spcPts val="800"/>
              </a:spcAft>
            </a:pPr>
            <a:r>
              <a:rPr lang="en-US" sz="1800" b="1" dirty="0">
                <a:effectLst/>
                <a:latin typeface="Arial Rounded MT Bold" panose="020F0704030504030204" pitchFamily="34" charset="0"/>
                <a:ea typeface="Calibri" panose="020F0502020204030204" pitchFamily="34" charset="0"/>
                <a:cs typeface="Arial" panose="020B0604020202020204" pitchFamily="34" charset="0"/>
              </a:rPr>
              <a:t>Houseplants:</a:t>
            </a:r>
            <a:r>
              <a:rPr lang="en-US" sz="1800" dirty="0">
                <a:effectLst/>
                <a:latin typeface="Arial Rounded MT Bold" panose="020F0704030504030204" pitchFamily="34" charset="0"/>
                <a:ea typeface="Calibri" panose="020F0502020204030204" pitchFamily="34" charset="0"/>
                <a:cs typeface="Arial" panose="020B0604020202020204" pitchFamily="34" charset="0"/>
              </a:rPr>
              <a:t> there was a shortage of houseplants as every </a:t>
            </a:r>
            <a:r>
              <a:rPr lang="en-US" dirty="0">
                <a:latin typeface="Arial Rounded MT Bold" panose="020F0704030504030204" pitchFamily="34" charset="0"/>
                <a:ea typeface="Calibri" panose="020F0502020204030204" pitchFamily="34" charset="0"/>
                <a:cs typeface="Arial" panose="020B0604020202020204" pitchFamily="34" charset="0"/>
              </a:rPr>
              <a:t>bit</a:t>
            </a:r>
            <a:r>
              <a:rPr lang="en-US" sz="1800" dirty="0">
                <a:effectLst/>
                <a:latin typeface="Arial Rounded MT Bold" panose="020F0704030504030204" pitchFamily="34" charset="0"/>
                <a:ea typeface="Calibri" panose="020F0502020204030204" pitchFamily="34" charset="0"/>
                <a:cs typeface="Arial" panose="020B0604020202020204" pitchFamily="34" charset="0"/>
              </a:rPr>
              <a:t> of land was being used to grow food and no plants were being imported. Some householders grew their own by sprouting carrot tops in a dish of water. Why not try this yourself?</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6462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D3A3C8E-CD38-4E2C-BA3B-7B3B9F417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4" name="Content Placeholder 3">
            <a:extLst>
              <a:ext uri="{FF2B5EF4-FFF2-40B4-BE49-F238E27FC236}">
                <a16:creationId xmlns:a16="http://schemas.microsoft.com/office/drawing/2014/main" id="{80883F96-7026-4458-AB7F-D81377A7DABB}"/>
              </a:ext>
            </a:extLst>
          </p:cNvPr>
          <p:cNvSpPr>
            <a:spLocks noGrp="1"/>
          </p:cNvSpPr>
          <p:nvPr>
            <p:ph sz="half" idx="1"/>
          </p:nvPr>
        </p:nvSpPr>
        <p:spPr>
          <a:xfrm>
            <a:off x="979715" y="681037"/>
            <a:ext cx="4963885" cy="6054016"/>
          </a:xfrm>
        </p:spPr>
        <p:txBody>
          <a:bodyPr>
            <a:normAutofit/>
          </a:bodyPr>
          <a:lstStyle/>
          <a:p>
            <a:pPr marL="0" indent="0">
              <a:lnSpc>
                <a:spcPct val="107000"/>
              </a:lnSpc>
              <a:spcAft>
                <a:spcPts val="800"/>
              </a:spcAft>
              <a:buNone/>
            </a:pPr>
            <a:r>
              <a:rPr lang="en-US" sz="2000" b="1"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Compost</a:t>
            </a:r>
          </a:p>
          <a:p>
            <a:pPr marL="0" indent="0">
              <a:lnSpc>
                <a:spcPct val="107000"/>
              </a:lnSpc>
              <a:spcAft>
                <a:spcPts val="800"/>
              </a:spcAft>
              <a:buNone/>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Plants need compost to grow strong and healthy. During the war there were no </a:t>
            </a:r>
            <a:r>
              <a:rPr lang="en-US" sz="1800" dirty="0" err="1">
                <a:effectLst/>
                <a:latin typeface="Arial Rounded MT Bold" panose="020F0704030504030204" pitchFamily="34" charset="0"/>
                <a:ea typeface="Calibri" panose="020F0502020204030204" pitchFamily="34" charset="0"/>
                <a:cs typeface="Arial" panose="020B0604020202020204" pitchFamily="34" charset="0"/>
              </a:rPr>
              <a:t>fertilisers</a:t>
            </a:r>
            <a:r>
              <a:rPr lang="en-US" sz="1800" dirty="0">
                <a:effectLst/>
                <a:latin typeface="Arial Rounded MT Bold" panose="020F0704030504030204" pitchFamily="34" charset="0"/>
                <a:ea typeface="Calibri" panose="020F0502020204030204" pitchFamily="34" charset="0"/>
                <a:cs typeface="Arial" panose="020B0604020202020204" pitchFamily="34" charset="0"/>
              </a:rPr>
              <a:t> available to buy; people had to make their own compost from vegetable scraps, dead leaves, horse manure and even urine!</a:t>
            </a:r>
            <a:r>
              <a:rPr lang="en-GB" sz="1800" dirty="0">
                <a:effectLst/>
                <a:latin typeface="Arial Rounded MT Bold" panose="020F07040305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marL="0" indent="0">
              <a:lnSpc>
                <a:spcPct val="107000"/>
              </a:lnSpc>
              <a:spcAft>
                <a:spcPts val="800"/>
              </a:spcAft>
              <a:buNone/>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Making compost in your own garden is simple and a great way to reuse fruit and vegetable waste. Why not give it a try? </a:t>
            </a:r>
          </a:p>
          <a:p>
            <a:pPr marL="0" indent="0">
              <a:lnSpc>
                <a:spcPct val="107000"/>
              </a:lnSpc>
              <a:spcAft>
                <a:spcPts val="800"/>
              </a:spcAft>
              <a:buNone/>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You can find lots of information and </a:t>
            </a:r>
            <a:br>
              <a:rPr lang="en-US" sz="1800" dirty="0">
                <a:effectLst/>
                <a:latin typeface="Arial Rounded MT Bold" panose="020F0704030504030204" pitchFamily="34" charset="0"/>
                <a:ea typeface="Calibri" panose="020F0502020204030204" pitchFamily="34" charset="0"/>
                <a:cs typeface="Arial" panose="020B0604020202020204" pitchFamily="34" charset="0"/>
              </a:rPr>
            </a:br>
            <a:r>
              <a:rPr lang="en-US" sz="1800" dirty="0">
                <a:effectLst/>
                <a:latin typeface="Arial Rounded MT Bold" panose="020F0704030504030204" pitchFamily="34" charset="0"/>
                <a:ea typeface="Calibri" panose="020F0502020204030204" pitchFamily="34" charset="0"/>
                <a:cs typeface="Arial" panose="020B0604020202020204" pitchFamily="34" charset="0"/>
              </a:rPr>
              <a:t>helpful hints here: </a:t>
            </a:r>
            <a:br>
              <a:rPr lang="en-US" sz="1800" dirty="0">
                <a:effectLst/>
                <a:latin typeface="Arial Rounded MT Bold" panose="020F0704030504030204" pitchFamily="34" charset="0"/>
                <a:ea typeface="Calibri" panose="020F0502020204030204" pitchFamily="34" charset="0"/>
                <a:cs typeface="Arial" panose="020B0604020202020204" pitchFamily="34" charset="0"/>
              </a:rPr>
            </a:br>
            <a:r>
              <a:rPr lang="en-US" sz="1800" dirty="0">
                <a:effectLst/>
                <a:latin typeface="Arial Rounded MT Bold" panose="020F0704030504030204" pitchFamily="34" charset="0"/>
                <a:ea typeface="Calibri" panose="020F0502020204030204" pitchFamily="34" charset="0"/>
                <a:cs typeface="Arial" panose="020B0604020202020204" pitchFamily="34" charset="0"/>
                <a:hlinkClick r:id="rId4"/>
              </a:rPr>
              <a:t>zone.recycledevon.org/food-and-compost/</a:t>
            </a:r>
            <a:endParaRPr lang="en-US" sz="1800" dirty="0">
              <a:effectLst/>
              <a:latin typeface="Arial Rounded MT Bold" panose="020F0704030504030204" pitchFamily="34" charset="0"/>
              <a:ea typeface="Calibri" panose="020F0502020204030204" pitchFamily="34" charset="0"/>
              <a:cs typeface="Arial" panose="020B0604020202020204" pitchFamily="34" charset="0"/>
            </a:endParaRPr>
          </a:p>
          <a:p>
            <a:pPr marL="0" indent="0">
              <a:buNone/>
            </a:pPr>
            <a:endParaRPr lang="en-GB" dirty="0"/>
          </a:p>
        </p:txBody>
      </p:sp>
      <p:pic>
        <p:nvPicPr>
          <p:cNvPr id="7" name="Content Placeholder 6" descr="A picture containing person, outdoor, standing, vegetable&#10;&#10;Description automatically generated">
            <a:extLst>
              <a:ext uri="{FF2B5EF4-FFF2-40B4-BE49-F238E27FC236}">
                <a16:creationId xmlns:a16="http://schemas.microsoft.com/office/drawing/2014/main" id="{A02F863C-2014-449E-B4DF-E136D7801DD9}"/>
              </a:ext>
            </a:extLst>
          </p:cNvPr>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1977" t="1988" r="8043" b="1784"/>
          <a:stretch/>
        </p:blipFill>
        <p:spPr>
          <a:xfrm>
            <a:off x="6135189" y="-65512"/>
            <a:ext cx="6056811" cy="6923512"/>
          </a:xfrm>
        </p:spPr>
      </p:pic>
      <p:sp>
        <p:nvSpPr>
          <p:cNvPr id="8" name="AutoShape 2">
            <a:extLst>
              <a:ext uri="{FF2B5EF4-FFF2-40B4-BE49-F238E27FC236}">
                <a16:creationId xmlns:a16="http://schemas.microsoft.com/office/drawing/2014/main" id="{0E8D8B1F-5EE1-4B89-A731-9BEEEBAE6E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a:extLst>
              <a:ext uri="{FF2B5EF4-FFF2-40B4-BE49-F238E27FC236}">
                <a16:creationId xmlns:a16="http://schemas.microsoft.com/office/drawing/2014/main" id="{809E1C84-A780-4075-815A-BC7AAAD8829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47617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D3A3C8E-CD38-4E2C-BA3B-7B3B9F417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3" name="Title 2">
            <a:extLst>
              <a:ext uri="{FF2B5EF4-FFF2-40B4-BE49-F238E27FC236}">
                <a16:creationId xmlns:a16="http://schemas.microsoft.com/office/drawing/2014/main" id="{3EF11D54-5E69-4571-B3E8-5251D3A03AC2}"/>
              </a:ext>
            </a:extLst>
          </p:cNvPr>
          <p:cNvSpPr>
            <a:spLocks noGrp="1"/>
          </p:cNvSpPr>
          <p:nvPr>
            <p:ph type="title"/>
          </p:nvPr>
        </p:nvSpPr>
        <p:spPr>
          <a:xfrm>
            <a:off x="980050" y="678211"/>
            <a:ext cx="10515600" cy="480449"/>
          </a:xfrm>
        </p:spPr>
        <p:txBody>
          <a:bodyPr>
            <a:noAutofit/>
          </a:bodyPr>
          <a:lstStyle/>
          <a:p>
            <a:r>
              <a:rPr lang="en-US" sz="2000" dirty="0">
                <a:solidFill>
                  <a:schemeClr val="accent2">
                    <a:lumMod val="75000"/>
                  </a:schemeClr>
                </a:solidFill>
                <a:latin typeface="Arial Rounded MT Bold" panose="020F0704030504030204" pitchFamily="34" charset="0"/>
              </a:rPr>
              <a:t>And finally…</a:t>
            </a:r>
            <a:endParaRPr lang="en-GB" sz="2000" dirty="0">
              <a:solidFill>
                <a:schemeClr val="accent2">
                  <a:lumMod val="75000"/>
                </a:schemeClr>
              </a:solidFill>
              <a:latin typeface="Arial Rounded MT Bold" panose="020F0704030504030204" pitchFamily="34" charset="0"/>
            </a:endParaRPr>
          </a:p>
        </p:txBody>
      </p:sp>
      <p:sp>
        <p:nvSpPr>
          <p:cNvPr id="4" name="Content Placeholder 3">
            <a:extLst>
              <a:ext uri="{FF2B5EF4-FFF2-40B4-BE49-F238E27FC236}">
                <a16:creationId xmlns:a16="http://schemas.microsoft.com/office/drawing/2014/main" id="{CE6FB288-D787-4106-A4AA-63AE279D2224}"/>
              </a:ext>
            </a:extLst>
          </p:cNvPr>
          <p:cNvSpPr>
            <a:spLocks noGrp="1"/>
          </p:cNvSpPr>
          <p:nvPr>
            <p:ph sz="half" idx="1"/>
          </p:nvPr>
        </p:nvSpPr>
        <p:spPr>
          <a:xfrm>
            <a:off x="980050" y="1206096"/>
            <a:ext cx="5348746" cy="5203569"/>
          </a:xfrm>
        </p:spPr>
        <p:txBody>
          <a:bodyPr/>
          <a:lstStyle/>
          <a:p>
            <a:pPr marL="0" indent="0">
              <a:lnSpc>
                <a:spcPct val="100000"/>
              </a:lnSpc>
              <a:spcAft>
                <a:spcPts val="800"/>
              </a:spcAft>
              <a:buNone/>
            </a:pPr>
            <a:r>
              <a:rPr lang="en-US" sz="1600" dirty="0">
                <a:effectLst/>
                <a:latin typeface="Arial Rounded MT Bold" panose="020F0704030504030204" pitchFamily="34" charset="0"/>
                <a:ea typeface="Calibri" panose="020F0502020204030204" pitchFamily="34" charset="0"/>
                <a:cs typeface="Arial" panose="020B0604020202020204" pitchFamily="34" charset="0"/>
              </a:rPr>
              <a:t>Try to use the 3Rs at home to make less food waste: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0000"/>
              </a:lnSpc>
              <a:spcAft>
                <a:spcPts val="800"/>
              </a:spcAft>
              <a:buNone/>
            </a:pPr>
            <a:r>
              <a:rPr lang="en-US" sz="1600" b="1"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REDUCE</a:t>
            </a:r>
            <a:r>
              <a:rPr lang="en-US" sz="1600"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 –</a:t>
            </a:r>
            <a:r>
              <a:rPr lang="en-US" sz="1600" dirty="0">
                <a:effectLst/>
                <a:latin typeface="Arial Rounded MT Bold" panose="020F0704030504030204" pitchFamily="34" charset="0"/>
                <a:ea typeface="Calibri" panose="020F0502020204030204" pitchFamily="34" charset="0"/>
                <a:cs typeface="Arial" panose="020B0604020202020204" pitchFamily="34" charset="0"/>
              </a:rPr>
              <a:t> planning meals weekly can help your family create a lot less food waste. Why not sit down together and plan out a week of meals? You can find lots of ideas using an internet search engine. </a:t>
            </a:r>
          </a:p>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spcAft>
                <a:spcPts val="800"/>
              </a:spcAft>
              <a:buNone/>
            </a:pPr>
            <a:endParaRPr lang="en-GB" dirty="0"/>
          </a:p>
        </p:txBody>
      </p:sp>
      <p:graphicFrame>
        <p:nvGraphicFramePr>
          <p:cNvPr id="6" name="Table 6">
            <a:extLst>
              <a:ext uri="{FF2B5EF4-FFF2-40B4-BE49-F238E27FC236}">
                <a16:creationId xmlns:a16="http://schemas.microsoft.com/office/drawing/2014/main" id="{B10F7E53-B339-4ABE-A29F-75FB5DCE21E0}"/>
              </a:ext>
            </a:extLst>
          </p:cNvPr>
          <p:cNvGraphicFramePr>
            <a:graphicFrameLocks noGrp="1"/>
          </p:cNvGraphicFramePr>
          <p:nvPr>
            <p:ph sz="half" idx="2"/>
            <p:extLst>
              <p:ext uri="{D42A27DB-BD31-4B8C-83A1-F6EECF244321}">
                <p14:modId xmlns:p14="http://schemas.microsoft.com/office/powerpoint/2010/main" val="4246913941"/>
              </p:ext>
            </p:extLst>
          </p:nvPr>
        </p:nvGraphicFramePr>
        <p:xfrm>
          <a:off x="1084004" y="2960036"/>
          <a:ext cx="5011996" cy="2926080"/>
        </p:xfrm>
        <a:graphic>
          <a:graphicData uri="http://schemas.openxmlformats.org/drawingml/2006/table">
            <a:tbl>
              <a:tblPr firstRow="1" bandRow="1">
                <a:tableStyleId>{72833802-FEF1-4C79-8D5D-14CF1EAF98D9}</a:tableStyleId>
              </a:tblPr>
              <a:tblGrid>
                <a:gridCol w="1472923">
                  <a:extLst>
                    <a:ext uri="{9D8B030D-6E8A-4147-A177-3AD203B41FA5}">
                      <a16:colId xmlns:a16="http://schemas.microsoft.com/office/drawing/2014/main" val="962287824"/>
                    </a:ext>
                  </a:extLst>
                </a:gridCol>
                <a:gridCol w="1282017">
                  <a:extLst>
                    <a:ext uri="{9D8B030D-6E8A-4147-A177-3AD203B41FA5}">
                      <a16:colId xmlns:a16="http://schemas.microsoft.com/office/drawing/2014/main" val="4053837060"/>
                    </a:ext>
                  </a:extLst>
                </a:gridCol>
                <a:gridCol w="1004057">
                  <a:extLst>
                    <a:ext uri="{9D8B030D-6E8A-4147-A177-3AD203B41FA5}">
                      <a16:colId xmlns:a16="http://schemas.microsoft.com/office/drawing/2014/main" val="2902051319"/>
                    </a:ext>
                  </a:extLst>
                </a:gridCol>
                <a:gridCol w="1252999">
                  <a:extLst>
                    <a:ext uri="{9D8B030D-6E8A-4147-A177-3AD203B41FA5}">
                      <a16:colId xmlns:a16="http://schemas.microsoft.com/office/drawing/2014/main" val="2324793135"/>
                    </a:ext>
                  </a:extLst>
                </a:gridCol>
              </a:tblGrid>
              <a:tr h="31385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1600" b="0" dirty="0">
                          <a:latin typeface="Arial Rounded MT Bold" panose="020F0704030504030204" pitchFamily="34" charset="0"/>
                        </a:rPr>
                        <a:t>Breakfast</a:t>
                      </a:r>
                      <a:endParaRPr lang="en-GB" sz="1600" b="0"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1600" b="0" dirty="0">
                          <a:latin typeface="Arial Rounded MT Bold" panose="020F0704030504030204" pitchFamily="34" charset="0"/>
                        </a:rPr>
                        <a:t>Lunch</a:t>
                      </a:r>
                      <a:endParaRPr lang="en-GB" sz="1600" b="0"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1600" b="0" dirty="0">
                          <a:latin typeface="Arial Rounded MT Bold" panose="020F0704030504030204" pitchFamily="34" charset="0"/>
                        </a:rPr>
                        <a:t>Dinner</a:t>
                      </a:r>
                      <a:endParaRPr lang="en-GB" sz="1600" b="0"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62397571"/>
                  </a:ext>
                </a:extLst>
              </a:tr>
              <a:tr h="313853">
                <a:tc>
                  <a:txBody>
                    <a:bodyPr/>
                    <a:lstStyle/>
                    <a:p>
                      <a:r>
                        <a:rPr lang="en-US" sz="1600" dirty="0">
                          <a:solidFill>
                            <a:schemeClr val="accent2">
                              <a:lumMod val="50000"/>
                            </a:schemeClr>
                          </a:solidFill>
                          <a:latin typeface="Arial Rounded MT Bold" panose="020F0704030504030204" pitchFamily="34" charset="0"/>
                        </a:rPr>
                        <a:t>Monday </a:t>
                      </a:r>
                      <a:endParaRPr lang="en-GB" sz="1600" dirty="0">
                        <a:solidFill>
                          <a:schemeClr val="accent2">
                            <a:lumMod val="50000"/>
                          </a:schemeClr>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2020664"/>
                  </a:ext>
                </a:extLst>
              </a:tr>
              <a:tr h="313853">
                <a:tc>
                  <a:txBody>
                    <a:bodyPr/>
                    <a:lstStyle/>
                    <a:p>
                      <a:r>
                        <a:rPr lang="en-US" sz="1600" dirty="0">
                          <a:solidFill>
                            <a:schemeClr val="accent2">
                              <a:lumMod val="50000"/>
                            </a:schemeClr>
                          </a:solidFill>
                          <a:latin typeface="Arial Rounded MT Bold" panose="020F0704030504030204" pitchFamily="34" charset="0"/>
                        </a:rPr>
                        <a:t>Tuesday</a:t>
                      </a:r>
                      <a:endParaRPr lang="en-GB" sz="1600" dirty="0">
                        <a:solidFill>
                          <a:schemeClr val="accent2">
                            <a:lumMod val="50000"/>
                          </a:schemeClr>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0640257"/>
                  </a:ext>
                </a:extLst>
              </a:tr>
              <a:tr h="313853">
                <a:tc>
                  <a:txBody>
                    <a:bodyPr/>
                    <a:lstStyle/>
                    <a:p>
                      <a:r>
                        <a:rPr lang="en-US" sz="1600" dirty="0">
                          <a:solidFill>
                            <a:schemeClr val="accent2">
                              <a:lumMod val="50000"/>
                            </a:schemeClr>
                          </a:solidFill>
                          <a:latin typeface="Arial Rounded MT Bold" panose="020F0704030504030204" pitchFamily="34" charset="0"/>
                        </a:rPr>
                        <a:t>Wednesday </a:t>
                      </a:r>
                      <a:endParaRPr lang="en-GB" sz="1600" dirty="0">
                        <a:solidFill>
                          <a:schemeClr val="accent2">
                            <a:lumMod val="50000"/>
                          </a:schemeClr>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907772"/>
                  </a:ext>
                </a:extLst>
              </a:tr>
              <a:tr h="313853">
                <a:tc>
                  <a:txBody>
                    <a:bodyPr/>
                    <a:lstStyle/>
                    <a:p>
                      <a:r>
                        <a:rPr lang="en-US" sz="1600" dirty="0">
                          <a:solidFill>
                            <a:schemeClr val="accent2">
                              <a:lumMod val="50000"/>
                            </a:schemeClr>
                          </a:solidFill>
                          <a:latin typeface="Arial Rounded MT Bold" panose="020F0704030504030204" pitchFamily="34" charset="0"/>
                        </a:rPr>
                        <a:t>Thursday </a:t>
                      </a:r>
                      <a:endParaRPr lang="en-GB" sz="1600" dirty="0">
                        <a:solidFill>
                          <a:schemeClr val="accent2">
                            <a:lumMod val="50000"/>
                          </a:schemeClr>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6828620"/>
                  </a:ext>
                </a:extLst>
              </a:tr>
              <a:tr h="313853">
                <a:tc>
                  <a:txBody>
                    <a:bodyPr/>
                    <a:lstStyle/>
                    <a:p>
                      <a:r>
                        <a:rPr lang="en-US" sz="1600" dirty="0">
                          <a:solidFill>
                            <a:schemeClr val="accent2">
                              <a:lumMod val="50000"/>
                            </a:schemeClr>
                          </a:solidFill>
                          <a:latin typeface="Arial Rounded MT Bold" panose="020F0704030504030204" pitchFamily="34" charset="0"/>
                        </a:rPr>
                        <a:t>Friday </a:t>
                      </a:r>
                      <a:endParaRPr lang="en-GB" sz="1600" dirty="0">
                        <a:solidFill>
                          <a:schemeClr val="accent2">
                            <a:lumMod val="50000"/>
                          </a:schemeClr>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53445"/>
                  </a:ext>
                </a:extLst>
              </a:tr>
              <a:tr h="313853">
                <a:tc>
                  <a:txBody>
                    <a:bodyPr/>
                    <a:lstStyle/>
                    <a:p>
                      <a:r>
                        <a:rPr lang="en-US" sz="1600" dirty="0">
                          <a:solidFill>
                            <a:schemeClr val="accent2">
                              <a:lumMod val="50000"/>
                            </a:schemeClr>
                          </a:solidFill>
                          <a:latin typeface="Arial Rounded MT Bold" panose="020F0704030504030204" pitchFamily="34" charset="0"/>
                        </a:rPr>
                        <a:t>Saturday </a:t>
                      </a:r>
                      <a:endParaRPr lang="en-GB" sz="1600" dirty="0">
                        <a:solidFill>
                          <a:schemeClr val="accent2">
                            <a:lumMod val="50000"/>
                          </a:schemeClr>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3409"/>
                  </a:ext>
                </a:extLst>
              </a:tr>
              <a:tr h="313853">
                <a:tc>
                  <a:txBody>
                    <a:bodyPr/>
                    <a:lstStyle/>
                    <a:p>
                      <a:r>
                        <a:rPr lang="en-US" sz="1600" dirty="0">
                          <a:solidFill>
                            <a:schemeClr val="accent2">
                              <a:lumMod val="50000"/>
                            </a:schemeClr>
                          </a:solidFill>
                          <a:latin typeface="Arial Rounded MT Bold" panose="020F0704030504030204" pitchFamily="34" charset="0"/>
                        </a:rPr>
                        <a:t>Sunday </a:t>
                      </a:r>
                      <a:endParaRPr lang="en-GB" sz="1600" dirty="0">
                        <a:solidFill>
                          <a:schemeClr val="accent2">
                            <a:lumMod val="50000"/>
                          </a:schemeClr>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5675762"/>
                  </a:ext>
                </a:extLst>
              </a:tr>
            </a:tbl>
          </a:graphicData>
        </a:graphic>
      </p:graphicFrame>
      <p:sp>
        <p:nvSpPr>
          <p:cNvPr id="7" name="TextBox 6">
            <a:extLst>
              <a:ext uri="{FF2B5EF4-FFF2-40B4-BE49-F238E27FC236}">
                <a16:creationId xmlns:a16="http://schemas.microsoft.com/office/drawing/2014/main" id="{6A39E980-F942-4734-8EEA-0953036F4297}"/>
              </a:ext>
            </a:extLst>
          </p:cNvPr>
          <p:cNvSpPr txBox="1"/>
          <p:nvPr/>
        </p:nvSpPr>
        <p:spPr>
          <a:xfrm>
            <a:off x="6734201" y="1158660"/>
            <a:ext cx="4992225" cy="5258684"/>
          </a:xfrm>
          <a:prstGeom prst="rect">
            <a:avLst/>
          </a:prstGeom>
          <a:noFill/>
        </p:spPr>
        <p:txBody>
          <a:bodyPr wrap="square" rtlCol="0">
            <a:spAutoFit/>
          </a:bodyPr>
          <a:lstStyle/>
          <a:p>
            <a:pPr>
              <a:lnSpc>
                <a:spcPct val="107000"/>
              </a:lnSpc>
              <a:spcAft>
                <a:spcPts val="800"/>
              </a:spcAft>
            </a:pPr>
            <a:r>
              <a:rPr lang="en-US" sz="1600" b="1"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REUSE</a:t>
            </a:r>
            <a:r>
              <a:rPr lang="en-US" sz="1600"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 –</a:t>
            </a:r>
            <a:r>
              <a:rPr lang="en-US" sz="1600" dirty="0">
                <a:effectLst/>
                <a:latin typeface="Arial Rounded MT Bold" panose="020F0704030504030204" pitchFamily="34" charset="0"/>
                <a:ea typeface="Calibri" panose="020F0502020204030204" pitchFamily="34" charset="0"/>
                <a:cs typeface="Arial" panose="020B0604020202020204" pitchFamily="34" charset="0"/>
              </a:rPr>
              <a:t> use up leftover food to make other meals. Yesterday’s dinner could be today’s lunch! Turn brown bananas into a delicious cake or banana bread. Can you find more recipes that use up leftover food? Get creative and search here for more ideas: </a:t>
            </a:r>
            <a:r>
              <a:rPr lang="en-US" sz="1600" u="sng" dirty="0">
                <a:solidFill>
                  <a:srgbClr val="0563C1"/>
                </a:solidFill>
                <a:effectLst/>
                <a:latin typeface="Arial Rounded MT Bold" panose="020F0704030504030204" pitchFamily="34" charset="0"/>
                <a:ea typeface="Calibri" panose="020F0502020204030204" pitchFamily="34" charset="0"/>
                <a:cs typeface="Arial" panose="020B0604020202020204" pitchFamily="34" charset="0"/>
                <a:hlinkClick r:id="rId4"/>
              </a:rPr>
              <a:t>lovefoodhatewaste.com/recipes</a:t>
            </a:r>
            <a:r>
              <a:rPr lang="en-US" sz="1600" dirty="0">
                <a:effectLst/>
                <a:latin typeface="Arial Rounded MT Bold" panose="020F0704030504030204" pitchFamily="34" charset="0"/>
                <a:ea typeface="Calibri" panose="020F0502020204030204" pitchFamily="34" charset="0"/>
                <a:cs typeface="Arial" panose="020B0604020202020204" pitchFamily="34" charset="0"/>
              </a:rPr>
              <a:t> or here: </a:t>
            </a:r>
            <a:br>
              <a:rPr lang="en-US" sz="1600" dirty="0">
                <a:effectLst/>
                <a:latin typeface="Arial Rounded MT Bold" panose="020F0704030504030204" pitchFamily="34" charset="0"/>
                <a:ea typeface="Calibri" panose="020F0502020204030204" pitchFamily="34" charset="0"/>
                <a:cs typeface="Arial" panose="020B0604020202020204" pitchFamily="34" charset="0"/>
              </a:rPr>
            </a:br>
            <a:r>
              <a:rPr lang="en-GB" sz="1600" u="sng" dirty="0">
                <a:solidFill>
                  <a:srgbClr val="0000FF"/>
                </a:solidFill>
                <a:effectLst/>
                <a:latin typeface="Arial Rounded MT Bold" panose="020F0704030504030204" pitchFamily="34" charset="0"/>
                <a:ea typeface="Calibri" panose="020F0502020204030204" pitchFamily="34" charset="0"/>
                <a:cs typeface="Arial" panose="020B0604020202020204" pitchFamily="34" charset="0"/>
                <a:hlinkClick r:id="rId5"/>
              </a:rPr>
              <a:t>Have Your Food and Eat It - Recycle Devon</a:t>
            </a:r>
            <a:r>
              <a:rPr lang="en-GB" sz="1600" u="sng" dirty="0">
                <a:solidFill>
                  <a:srgbClr val="0000FF"/>
                </a:solidFill>
                <a:effectLst/>
                <a:latin typeface="Arial Rounded MT Bold" panose="020F0704030504030204" pitchFamily="34" charset="0"/>
                <a:ea typeface="Calibri" panose="020F0502020204030204" pitchFamily="34" charset="0"/>
                <a:cs typeface="Arial" panose="020B0604020202020204" pitchFamily="34" charset="0"/>
              </a:rPr>
              <a:t> </a:t>
            </a:r>
            <a:endParaRPr lang="en-GB" sz="1600" dirty="0">
              <a:effectLst/>
              <a:latin typeface="Arial Rounded MT Bold" panose="020F07040305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600" dirty="0">
              <a:effectLst/>
              <a:latin typeface="Arial Rounded MT Bold" panose="020F07040305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b="1"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RECYCLE</a:t>
            </a:r>
            <a:r>
              <a:rPr lang="en-US" sz="1600"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 –</a:t>
            </a:r>
            <a:r>
              <a:rPr lang="en-US" sz="1600" dirty="0">
                <a:effectLst/>
                <a:latin typeface="Arial Rounded MT Bold" panose="020F0704030504030204" pitchFamily="34" charset="0"/>
                <a:ea typeface="Calibri" panose="020F0502020204030204" pitchFamily="34" charset="0"/>
                <a:cs typeface="Arial" panose="020B0604020202020204" pitchFamily="34" charset="0"/>
              </a:rPr>
              <a:t> if you have vegetable peelings why not compost them in the garden at home? Any leftover food / plate scrapings might be collected by your local council in a food waste collection scheme. Check here to see what you can do in your area:</a:t>
            </a:r>
            <a:endParaRPr lang="en-GB" sz="1600" dirty="0">
              <a:effectLst/>
              <a:latin typeface="Arial Rounded MT Bold" panose="020F07040305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u="sng" dirty="0">
                <a:solidFill>
                  <a:srgbClr val="0000FF"/>
                </a:solidFill>
                <a:effectLst/>
                <a:latin typeface="Arial Rounded MT Bold" panose="020F0704030504030204" pitchFamily="34" charset="0"/>
                <a:ea typeface="Calibri" panose="020F0502020204030204" pitchFamily="34" charset="0"/>
                <a:cs typeface="Arial" panose="020B0604020202020204" pitchFamily="34" charset="0"/>
                <a:hlinkClick r:id="rId6"/>
              </a:rPr>
              <a:t>Food and Compost - Zone (recycledevon.org)</a:t>
            </a:r>
            <a:r>
              <a:rPr lang="en-GB" sz="1600" u="sng" dirty="0">
                <a:solidFill>
                  <a:srgbClr val="0000FF"/>
                </a:solidFill>
                <a:effectLst/>
                <a:latin typeface="Arial Rounded MT Bold" panose="020F0704030504030204" pitchFamily="34" charset="0"/>
                <a:ea typeface="Calibri" panose="020F0502020204030204" pitchFamily="34" charset="0"/>
                <a:cs typeface="Arial" panose="020B0604020202020204" pitchFamily="34" charset="0"/>
              </a:rPr>
              <a:t>  </a:t>
            </a:r>
            <a:br>
              <a:rPr lang="en-GB" sz="1600" dirty="0">
                <a:latin typeface="Arial Rounded MT Bold" panose="020F0704030504030204" pitchFamily="34" charset="0"/>
                <a:ea typeface="Calibri" panose="020F0502020204030204" pitchFamily="34" charset="0"/>
                <a:cs typeface="Arial" panose="020B0604020202020204" pitchFamily="34" charset="0"/>
              </a:rPr>
            </a:br>
            <a:r>
              <a:rPr lang="en-GB" sz="1600" u="sng" dirty="0">
                <a:solidFill>
                  <a:srgbClr val="0000FF"/>
                </a:solidFill>
                <a:effectLst/>
                <a:latin typeface="Arial Rounded MT Bold" panose="020F0704030504030204" pitchFamily="34" charset="0"/>
                <a:ea typeface="Calibri" panose="020F0502020204030204" pitchFamily="34" charset="0"/>
                <a:cs typeface="Arial" panose="020B0604020202020204" pitchFamily="34" charset="0"/>
                <a:hlinkClick r:id="rId7"/>
              </a:rPr>
              <a:t>Food Waste - Zone (recycledevon.org)</a:t>
            </a:r>
            <a:endParaRPr lang="en-GB" sz="1600" dirty="0">
              <a:effectLst/>
              <a:latin typeface="Arial Rounded MT Bold" panose="020F07040305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12835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1213AA-81E0-418C-909A-4E1435830E59}"/>
              </a:ext>
            </a:extLst>
          </p:cNvPr>
          <p:cNvPicPr>
            <a:picLocks noChangeAspect="1"/>
          </p:cNvPicPr>
          <p:nvPr/>
        </p:nvPicPr>
        <p:blipFill>
          <a:blip r:embed="rId2"/>
          <a:stretch>
            <a:fillRect/>
          </a:stretch>
        </p:blipFill>
        <p:spPr>
          <a:xfrm>
            <a:off x="0" y="13295"/>
            <a:ext cx="12192000" cy="6449568"/>
          </a:xfrm>
          <a:prstGeom prst="rect">
            <a:avLst/>
          </a:prstGeom>
        </p:spPr>
      </p:pic>
      <p:pic>
        <p:nvPicPr>
          <p:cNvPr id="5" name="Picture 4" descr="Logo&#10;&#10;Description automatically generated">
            <a:extLst>
              <a:ext uri="{FF2B5EF4-FFF2-40B4-BE49-F238E27FC236}">
                <a16:creationId xmlns:a16="http://schemas.microsoft.com/office/drawing/2014/main" id="{0892D599-F605-4AA2-843A-D0F2B9ED5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6" name="TextBox 5">
            <a:extLst>
              <a:ext uri="{FF2B5EF4-FFF2-40B4-BE49-F238E27FC236}">
                <a16:creationId xmlns:a16="http://schemas.microsoft.com/office/drawing/2014/main" id="{F7D1E70E-802D-4458-A85E-B5C9ECCC7040}"/>
              </a:ext>
            </a:extLst>
          </p:cNvPr>
          <p:cNvSpPr txBox="1"/>
          <p:nvPr/>
        </p:nvSpPr>
        <p:spPr>
          <a:xfrm>
            <a:off x="984766" y="2635177"/>
            <a:ext cx="5111234" cy="3416320"/>
          </a:xfrm>
          <a:prstGeom prst="rect">
            <a:avLst/>
          </a:prstGeom>
          <a:noFill/>
        </p:spPr>
        <p:txBody>
          <a:bodyPr wrap="square">
            <a:spAutoFit/>
          </a:bodyPr>
          <a:lstStyle/>
          <a:p>
            <a:r>
              <a:rPr lang="en-GB" b="1" dirty="0">
                <a:latin typeface="Arial Rounded MT Bold" panose="020F0704030504030204" pitchFamily="34" charset="0"/>
              </a:rPr>
              <a:t>Thank you for using the Make-Do and Mend teaching pack, we hope you found it useful.</a:t>
            </a:r>
          </a:p>
          <a:p>
            <a:endParaRPr lang="en-GB" dirty="0">
              <a:latin typeface="Arial Rounded MT Bold" panose="020F0704030504030204" pitchFamily="34" charset="0"/>
            </a:endParaRPr>
          </a:p>
          <a:p>
            <a:r>
              <a:rPr lang="en-GB" dirty="0">
                <a:latin typeface="Arial Rounded MT Bold" panose="020F0704030504030204" pitchFamily="34" charset="0"/>
              </a:rPr>
              <a:t>There are PowerPoints available for part 2 and 3 of the pack here </a:t>
            </a:r>
            <a:r>
              <a:rPr lang="en-GB" dirty="0">
                <a:latin typeface="Arial Rounded MT Bold" panose="020F0704030504030204" pitchFamily="34" charset="0"/>
                <a:hlinkClick r:id="rId4"/>
              </a:rPr>
              <a:t>https://zone.recycledevon.org/world-war-2-pack/</a:t>
            </a:r>
            <a:r>
              <a:rPr lang="en-GB" dirty="0">
                <a:latin typeface="Arial Rounded MT Bold" panose="020F0704030504030204" pitchFamily="34" charset="0"/>
              </a:rPr>
              <a:t> </a:t>
            </a:r>
          </a:p>
          <a:p>
            <a:endParaRPr lang="en-GB" dirty="0">
              <a:latin typeface="Arial Rounded MT Bold" panose="020F0704030504030204" pitchFamily="34" charset="0"/>
            </a:endParaRPr>
          </a:p>
          <a:p>
            <a:r>
              <a:rPr lang="en-GB" dirty="0">
                <a:latin typeface="Arial Rounded MT Bold" panose="020F0704030504030204" pitchFamily="34" charset="0"/>
              </a:rPr>
              <a:t>You can find lots of free resources about waste, recycling, composting and more on our website:    </a:t>
            </a:r>
          </a:p>
          <a:p>
            <a:r>
              <a:rPr lang="en-GB" dirty="0">
                <a:latin typeface="Arial Rounded MT Bold" panose="020F0704030504030204" pitchFamily="34" charset="0"/>
                <a:hlinkClick r:id="rId5"/>
              </a:rPr>
              <a:t>zone.recycledevon.org/</a:t>
            </a:r>
            <a:r>
              <a:rPr lang="en-GB" dirty="0">
                <a:latin typeface="Arial Rounded MT Bold" panose="020F0704030504030204" pitchFamily="34" charset="0"/>
              </a:rPr>
              <a:t> </a:t>
            </a:r>
          </a:p>
        </p:txBody>
      </p:sp>
    </p:spTree>
    <p:extLst>
      <p:ext uri="{BB962C8B-B14F-4D97-AF65-F5344CB8AC3E}">
        <p14:creationId xmlns:p14="http://schemas.microsoft.com/office/powerpoint/2010/main" val="4015832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1DC2E7-9822-4257-AE0F-C363CF8C9AB4}"/>
              </a:ext>
            </a:extLst>
          </p:cNvPr>
          <p:cNvPicPr>
            <a:picLocks noChangeAspect="1"/>
          </p:cNvPicPr>
          <p:nvPr/>
        </p:nvPicPr>
        <p:blipFill>
          <a:blip r:embed="rId2"/>
          <a:stretch>
            <a:fillRect/>
          </a:stretch>
        </p:blipFill>
        <p:spPr>
          <a:xfrm>
            <a:off x="0" y="-1524"/>
            <a:ext cx="12192000" cy="6449568"/>
          </a:xfrm>
          <a:prstGeom prst="rect">
            <a:avLst/>
          </a:prstGeom>
        </p:spPr>
      </p:pic>
      <p:pic>
        <p:nvPicPr>
          <p:cNvPr id="5" name="Picture 4" descr="Logo&#10;&#10;Description automatically generated">
            <a:extLst>
              <a:ext uri="{FF2B5EF4-FFF2-40B4-BE49-F238E27FC236}">
                <a16:creationId xmlns:a16="http://schemas.microsoft.com/office/drawing/2014/main" id="{0892D599-F605-4AA2-843A-D0F2B9ED5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2" name="TextBox 1">
            <a:extLst>
              <a:ext uri="{FF2B5EF4-FFF2-40B4-BE49-F238E27FC236}">
                <a16:creationId xmlns:a16="http://schemas.microsoft.com/office/drawing/2014/main" id="{3E69FE30-3EE4-41B8-AE05-B5FB36E0245C}"/>
              </a:ext>
            </a:extLst>
          </p:cNvPr>
          <p:cNvSpPr txBox="1"/>
          <p:nvPr/>
        </p:nvSpPr>
        <p:spPr>
          <a:xfrm>
            <a:off x="950879" y="2619735"/>
            <a:ext cx="5145121" cy="2339102"/>
          </a:xfrm>
          <a:prstGeom prst="rect">
            <a:avLst/>
          </a:prstGeom>
          <a:noFill/>
        </p:spPr>
        <p:txBody>
          <a:bodyPr wrap="square" rtlCol="0">
            <a:spAutoFit/>
          </a:bodyPr>
          <a:lstStyle/>
          <a:p>
            <a:r>
              <a:rPr lang="en-US" sz="2000" b="1" dirty="0">
                <a:solidFill>
                  <a:schemeClr val="accent2">
                    <a:lumMod val="75000"/>
                  </a:schemeClr>
                </a:solidFill>
                <a:latin typeface="Arial Rounded MT Bold" panose="020F0704030504030204" pitchFamily="34" charset="0"/>
              </a:rPr>
              <a:t>Credits and acknowledgements</a:t>
            </a:r>
          </a:p>
          <a:p>
            <a:endParaRPr lang="en-US" dirty="0">
              <a:latin typeface="Arial Rounded MT Bold" panose="020F0704030504030204" pitchFamily="34" charset="0"/>
            </a:endParaRPr>
          </a:p>
          <a:p>
            <a:r>
              <a:rPr lang="en-US" dirty="0">
                <a:latin typeface="Arial Rounded MT Bold" panose="020F0704030504030204" pitchFamily="34" charset="0"/>
              </a:rPr>
              <a:t>Wartime images:</a:t>
            </a:r>
          </a:p>
          <a:p>
            <a:r>
              <a:rPr lang="en-US" dirty="0">
                <a:latin typeface="Arial Rounded MT Bold" panose="020F0704030504030204" pitchFamily="34" charset="0"/>
              </a:rPr>
              <a:t>Imperial war museum</a:t>
            </a:r>
          </a:p>
          <a:p>
            <a:r>
              <a:rPr lang="en-US" dirty="0">
                <a:latin typeface="Arial Rounded MT Bold" panose="020F0704030504030204" pitchFamily="34" charset="0"/>
              </a:rPr>
              <a:t>Image of Junior Salvage Stewards badge:</a:t>
            </a:r>
          </a:p>
          <a:p>
            <a:r>
              <a:rPr lang="en-GB" u="sng" dirty="0">
                <a:latin typeface="Arial Rounded MT Bold" panose="020F0704030504030204" pitchFamily="34" charset="0"/>
                <a:ea typeface="Calibri" panose="020F0502020204030204" pitchFamily="34" charset="0"/>
                <a:hlinkClick r:id="rId4"/>
              </a:rPr>
              <a:t>sallybosleysbadgeshop.com</a:t>
            </a:r>
            <a:endParaRPr lang="en-US" dirty="0">
              <a:latin typeface="Arial Rounded MT Bold" panose="020F0704030504030204" pitchFamily="34" charset="0"/>
            </a:endParaRPr>
          </a:p>
          <a:p>
            <a:r>
              <a:rPr lang="en-US" dirty="0">
                <a:latin typeface="Arial Rounded MT Bold" panose="020F0704030504030204" pitchFamily="34" charset="0"/>
              </a:rPr>
              <a:t>Image of Salvage Stewards badges:</a:t>
            </a:r>
          </a:p>
          <a:p>
            <a:r>
              <a:rPr lang="en-GB" u="sng" dirty="0">
                <a:effectLst/>
                <a:latin typeface="Arial Rounded MT Bold" panose="020F0704030504030204" pitchFamily="34" charset="0"/>
                <a:ea typeface="Calibri" panose="020F0502020204030204" pitchFamily="34" charset="0"/>
                <a:hlinkClick r:id="rId5"/>
              </a:rPr>
              <a:t>ww2civildefence.co.uk</a:t>
            </a:r>
            <a:r>
              <a:rPr lang="en-US" u="sng" dirty="0">
                <a:effectLst/>
                <a:latin typeface="Arial Rounded MT Bold" panose="020F0704030504030204" pitchFamily="34" charset="0"/>
                <a:ea typeface="Calibri" panose="020F0502020204030204" pitchFamily="34" charset="0"/>
                <a:hlinkClick r:id="rId5"/>
              </a:rPr>
              <a:t> </a:t>
            </a:r>
            <a:endParaRPr lang="en-GB" dirty="0">
              <a:latin typeface="Arial Rounded MT Bold" panose="020F0704030504030204" pitchFamily="34" charset="0"/>
            </a:endParaRPr>
          </a:p>
        </p:txBody>
      </p:sp>
      <p:sp>
        <p:nvSpPr>
          <p:cNvPr id="6" name="TextBox 5">
            <a:extLst>
              <a:ext uri="{FF2B5EF4-FFF2-40B4-BE49-F238E27FC236}">
                <a16:creationId xmlns:a16="http://schemas.microsoft.com/office/drawing/2014/main" id="{ABF4891E-A2DF-4422-AD09-F8EBEE54E547}"/>
              </a:ext>
            </a:extLst>
          </p:cNvPr>
          <p:cNvSpPr txBox="1"/>
          <p:nvPr/>
        </p:nvSpPr>
        <p:spPr>
          <a:xfrm>
            <a:off x="950879" y="5535658"/>
            <a:ext cx="11053916" cy="523220"/>
          </a:xfrm>
          <a:prstGeom prst="rect">
            <a:avLst/>
          </a:prstGeom>
          <a:noFill/>
        </p:spPr>
        <p:txBody>
          <a:bodyPr wrap="square">
            <a:spAutoFit/>
          </a:bodyPr>
          <a:lstStyle/>
          <a:p>
            <a:r>
              <a:rPr lang="en-US" sz="1400" b="0" i="0" dirty="0">
                <a:effectLst/>
                <a:latin typeface="Arial Rounded MT Bold" panose="020F0704030504030204" pitchFamily="34" charset="0"/>
              </a:rPr>
              <a:t>Copyright Devon County Council, April 2021</a:t>
            </a:r>
          </a:p>
          <a:p>
            <a:r>
              <a:rPr lang="en-US" sz="1400" b="0" i="0" dirty="0">
                <a:effectLst/>
                <a:latin typeface="Arial Rounded MT Bold" panose="020F0704030504030204" pitchFamily="34" charset="0"/>
              </a:rPr>
              <a:t>Permission granted to reproduce for personal and educational use only. Commercial copying, hiring, lending is prohibited.</a:t>
            </a:r>
            <a:endParaRPr lang="en-GB" sz="1400" dirty="0">
              <a:latin typeface="Arial Rounded MT Bold" panose="020F0704030504030204" pitchFamily="34" charset="0"/>
            </a:endParaRPr>
          </a:p>
        </p:txBody>
      </p:sp>
    </p:spTree>
    <p:extLst>
      <p:ext uri="{BB962C8B-B14F-4D97-AF65-F5344CB8AC3E}">
        <p14:creationId xmlns:p14="http://schemas.microsoft.com/office/powerpoint/2010/main" val="3466574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285576-A1CE-423C-9F1F-01624FD5420F}"/>
              </a:ext>
            </a:extLst>
          </p:cNvPr>
          <p:cNvPicPr>
            <a:picLocks noChangeAspect="1"/>
          </p:cNvPicPr>
          <p:nvPr/>
        </p:nvPicPr>
        <p:blipFill>
          <a:blip r:embed="rId2"/>
          <a:stretch>
            <a:fillRect/>
          </a:stretch>
        </p:blipFill>
        <p:spPr>
          <a:xfrm>
            <a:off x="0" y="-9565"/>
            <a:ext cx="12192000" cy="6449568"/>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Logo&#10;&#10;Description automatically generated">
            <a:extLst>
              <a:ext uri="{FF2B5EF4-FFF2-40B4-BE49-F238E27FC236}">
                <a16:creationId xmlns:a16="http://schemas.microsoft.com/office/drawing/2014/main" id="{0892D599-F605-4AA2-843A-D0F2B9ED5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2" name="TextBox 1">
            <a:extLst>
              <a:ext uri="{FF2B5EF4-FFF2-40B4-BE49-F238E27FC236}">
                <a16:creationId xmlns:a16="http://schemas.microsoft.com/office/drawing/2014/main" id="{19CC068C-0CA7-4174-88FF-EF8EE0C6F987}"/>
              </a:ext>
            </a:extLst>
          </p:cNvPr>
          <p:cNvSpPr txBox="1"/>
          <p:nvPr/>
        </p:nvSpPr>
        <p:spPr>
          <a:xfrm>
            <a:off x="957885" y="2556722"/>
            <a:ext cx="8371643" cy="1569660"/>
          </a:xfrm>
          <a:prstGeom prst="rect">
            <a:avLst/>
          </a:prstGeom>
          <a:noFill/>
        </p:spPr>
        <p:txBody>
          <a:bodyPr wrap="square" rtlCol="0">
            <a:spAutoFit/>
          </a:bodyPr>
          <a:lstStyle/>
          <a:p>
            <a:r>
              <a:rPr lang="en-US" sz="3200" dirty="0">
                <a:solidFill>
                  <a:schemeClr val="accent6">
                    <a:lumMod val="75000"/>
                  </a:schemeClr>
                </a:solidFill>
                <a:latin typeface="Arial Rounded MT Bold" panose="020F0704030504030204" pitchFamily="34" charset="0"/>
              </a:rPr>
              <a:t>Make-Do and Mend in World War Two:</a:t>
            </a:r>
          </a:p>
          <a:p>
            <a:r>
              <a:rPr lang="en-US" sz="3200" dirty="0">
                <a:solidFill>
                  <a:schemeClr val="accent6">
                    <a:lumMod val="75000"/>
                  </a:schemeClr>
                </a:solidFill>
                <a:latin typeface="Arial Rounded MT Bold" panose="020F0704030504030204" pitchFamily="34" charset="0"/>
              </a:rPr>
              <a:t>A teaching pack for primary schools</a:t>
            </a:r>
          </a:p>
          <a:p>
            <a:r>
              <a:rPr lang="en-US" sz="3200" dirty="0">
                <a:solidFill>
                  <a:schemeClr val="accent2">
                    <a:lumMod val="75000"/>
                  </a:schemeClr>
                </a:solidFill>
                <a:latin typeface="Arial Rounded MT Bold" panose="020F0704030504030204" pitchFamily="34" charset="0"/>
              </a:rPr>
              <a:t>PART ONE</a:t>
            </a:r>
            <a:endParaRPr lang="en-GB" sz="3200" dirty="0">
              <a:solidFill>
                <a:schemeClr val="accent2">
                  <a:lumMod val="75000"/>
                </a:schemeClr>
              </a:solidFill>
              <a:latin typeface="Arial Rounded MT Bold" panose="020F0704030504030204" pitchFamily="34" charset="0"/>
            </a:endParaRPr>
          </a:p>
        </p:txBody>
      </p:sp>
      <p:sp>
        <p:nvSpPr>
          <p:cNvPr id="9" name="TextBox 8">
            <a:extLst>
              <a:ext uri="{FF2B5EF4-FFF2-40B4-BE49-F238E27FC236}">
                <a16:creationId xmlns:a16="http://schemas.microsoft.com/office/drawing/2014/main" id="{B8AEFC24-7F58-4E7E-A7B6-9E54809CC790}"/>
              </a:ext>
            </a:extLst>
          </p:cNvPr>
          <p:cNvSpPr txBox="1"/>
          <p:nvPr/>
        </p:nvSpPr>
        <p:spPr>
          <a:xfrm>
            <a:off x="957885" y="5527617"/>
            <a:ext cx="11053916" cy="523220"/>
          </a:xfrm>
          <a:prstGeom prst="rect">
            <a:avLst/>
          </a:prstGeom>
          <a:noFill/>
        </p:spPr>
        <p:txBody>
          <a:bodyPr wrap="square">
            <a:spAutoFit/>
          </a:bodyPr>
          <a:lstStyle/>
          <a:p>
            <a:r>
              <a:rPr lang="en-US" sz="1400" b="0" i="0" dirty="0">
                <a:effectLst/>
                <a:latin typeface="Arial Rounded MT Bold" panose="020F0704030504030204" pitchFamily="34" charset="0"/>
              </a:rPr>
              <a:t>Copyright Devon County Council, April 2021</a:t>
            </a:r>
          </a:p>
          <a:p>
            <a:r>
              <a:rPr lang="en-US" sz="1400" b="0" i="0" dirty="0">
                <a:effectLst/>
                <a:latin typeface="Arial Rounded MT Bold" panose="020F0704030504030204" pitchFamily="34" charset="0"/>
              </a:rPr>
              <a:t>Permission granted to reproduce for personal and educational use only. Commercial copying, hiring, lending is prohibited.</a:t>
            </a:r>
            <a:endParaRPr lang="en-GB" sz="1400" dirty="0">
              <a:latin typeface="Arial Rounded MT Bold" panose="020F0704030504030204" pitchFamily="34" charset="0"/>
            </a:endParaRPr>
          </a:p>
        </p:txBody>
      </p:sp>
    </p:spTree>
    <p:extLst>
      <p:ext uri="{BB962C8B-B14F-4D97-AF65-F5344CB8AC3E}">
        <p14:creationId xmlns:p14="http://schemas.microsoft.com/office/powerpoint/2010/main" val="2171327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355FD9-AEAE-4490-A0C2-1DDED5D3AA50}"/>
              </a:ext>
            </a:extLst>
          </p:cNvPr>
          <p:cNvPicPr>
            <a:picLocks noChangeAspect="1"/>
          </p:cNvPicPr>
          <p:nvPr/>
        </p:nvPicPr>
        <p:blipFill>
          <a:blip r:embed="rId3"/>
          <a:stretch>
            <a:fillRect/>
          </a:stretch>
        </p:blipFill>
        <p:spPr>
          <a:xfrm>
            <a:off x="0" y="-12954"/>
            <a:ext cx="12192000" cy="6449568"/>
          </a:xfrm>
          <a:prstGeom prst="rect">
            <a:avLst/>
          </a:prstGeom>
        </p:spPr>
      </p:pic>
      <p:pic>
        <p:nvPicPr>
          <p:cNvPr id="5" name="Picture 4" descr="Logo&#10;&#10;Description automatically generated">
            <a:extLst>
              <a:ext uri="{FF2B5EF4-FFF2-40B4-BE49-F238E27FC236}">
                <a16:creationId xmlns:a16="http://schemas.microsoft.com/office/drawing/2014/main" id="{0892D599-F605-4AA2-843A-D0F2B9ED5F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4" name="TextBox 3">
            <a:extLst>
              <a:ext uri="{FF2B5EF4-FFF2-40B4-BE49-F238E27FC236}">
                <a16:creationId xmlns:a16="http://schemas.microsoft.com/office/drawing/2014/main" id="{0C213499-E0FD-4A7A-9596-FC450357968A}"/>
              </a:ext>
            </a:extLst>
          </p:cNvPr>
          <p:cNvSpPr txBox="1"/>
          <p:nvPr/>
        </p:nvSpPr>
        <p:spPr>
          <a:xfrm>
            <a:off x="956885" y="2846070"/>
            <a:ext cx="5504156" cy="2878737"/>
          </a:xfrm>
          <a:prstGeom prst="rect">
            <a:avLst/>
          </a:prstGeom>
          <a:noFill/>
        </p:spPr>
        <p:txBody>
          <a:bodyPr wrap="square" rtlCol="0">
            <a:spAutoFit/>
          </a:bodyPr>
          <a:lstStyle/>
          <a:p>
            <a:pPr>
              <a:lnSpc>
                <a:spcPct val="107000"/>
              </a:lnSpc>
              <a:spcAft>
                <a:spcPts val="800"/>
              </a:spcAft>
            </a:pPr>
            <a:r>
              <a:rPr lang="en-GB" sz="2000" b="1"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Contents</a:t>
            </a:r>
            <a:endParaRPr lang="en-GB" sz="18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arenR"/>
            </a:pPr>
            <a:r>
              <a:rPr lang="en-US" sz="1800" dirty="0">
                <a:effectLst/>
                <a:latin typeface="Arial Rounded MT Bold" panose="020F0704030504030204" pitchFamily="34" charset="0"/>
                <a:ea typeface="Times New Roman" panose="02020603050405020304" pitchFamily="18" charset="0"/>
              </a:rPr>
              <a:t>Key words (PowerPoint 1)</a:t>
            </a:r>
            <a:endParaRPr lang="en-GB" sz="1800" dirty="0">
              <a:effectLst/>
              <a:latin typeface="Times New Roman" panose="02020603050405020304" pitchFamily="18" charset="0"/>
              <a:ea typeface="Times New Roman" panose="02020603050405020304" pitchFamily="18" charset="0"/>
            </a:endParaRPr>
          </a:p>
          <a:p>
            <a:pPr marL="342900" indent="-342900">
              <a:lnSpc>
                <a:spcPct val="150000"/>
              </a:lnSpc>
              <a:buFont typeface="+mj-lt"/>
              <a:buAutoNum type="arabicParenR"/>
            </a:pPr>
            <a:r>
              <a:rPr lang="en-US" sz="1800" dirty="0">
                <a:effectLst/>
                <a:latin typeface="Arial Rounded MT Bold" panose="020F0704030504030204" pitchFamily="34" charset="0"/>
                <a:ea typeface="Times New Roman" panose="02020603050405020304" pitchFamily="18" charset="0"/>
              </a:rPr>
              <a:t>Introduction (PowerPoint 1)</a:t>
            </a:r>
          </a:p>
          <a:p>
            <a:pPr marL="342900" lvl="0" indent="-342900">
              <a:lnSpc>
                <a:spcPct val="150000"/>
              </a:lnSpc>
              <a:buFont typeface="+mj-lt"/>
              <a:buAutoNum type="arabicParenR"/>
            </a:pPr>
            <a:r>
              <a:rPr lang="en-US" sz="1800" dirty="0">
                <a:effectLst/>
                <a:latin typeface="Arial Rounded MT Bold" panose="020F0704030504030204" pitchFamily="34" charset="0"/>
                <a:ea typeface="Times New Roman" panose="02020603050405020304" pitchFamily="18" charset="0"/>
              </a:rPr>
              <a:t>Rationing (PowerPoint 1)</a:t>
            </a:r>
          </a:p>
          <a:p>
            <a:pPr marL="342900" lvl="0" indent="-342900">
              <a:lnSpc>
                <a:spcPct val="150000"/>
              </a:lnSpc>
              <a:buFont typeface="+mj-lt"/>
              <a:buAutoNum type="arabicParenR"/>
            </a:pPr>
            <a:r>
              <a:rPr lang="en-US" sz="1800" dirty="0">
                <a:effectLst/>
                <a:latin typeface="Arial Rounded MT Bold" panose="020F0704030504030204" pitchFamily="34" charset="0"/>
                <a:ea typeface="Times New Roman" panose="02020603050405020304" pitchFamily="18" charset="0"/>
              </a:rPr>
              <a:t>Make-Do and Mend (PowerPoint 2)</a:t>
            </a:r>
          </a:p>
          <a:p>
            <a:pPr marL="342900" lvl="0" indent="-342900">
              <a:lnSpc>
                <a:spcPct val="150000"/>
              </a:lnSpc>
              <a:buFont typeface="+mj-lt"/>
              <a:buAutoNum type="arabicParenR"/>
            </a:pPr>
            <a:r>
              <a:rPr lang="en-US" sz="1800" dirty="0">
                <a:effectLst/>
                <a:latin typeface="Arial Rounded MT Bold" panose="020F0704030504030204" pitchFamily="34" charset="0"/>
                <a:ea typeface="Times New Roman" panose="02020603050405020304" pitchFamily="18" charset="0"/>
              </a:rPr>
              <a:t>National Salvage Scheme (PowerPoint 3)</a:t>
            </a:r>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77234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D3A3C8E-CD38-4E2C-BA3B-7B3B9F417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4" name="TextBox 3">
            <a:extLst>
              <a:ext uri="{FF2B5EF4-FFF2-40B4-BE49-F238E27FC236}">
                <a16:creationId xmlns:a16="http://schemas.microsoft.com/office/drawing/2014/main" id="{F000DFF7-A89B-43C8-8D3B-166D51588C1D}"/>
              </a:ext>
            </a:extLst>
          </p:cNvPr>
          <p:cNvSpPr txBox="1"/>
          <p:nvPr/>
        </p:nvSpPr>
        <p:spPr>
          <a:xfrm>
            <a:off x="974472" y="794025"/>
            <a:ext cx="11523216" cy="4461478"/>
          </a:xfrm>
          <a:prstGeom prst="rect">
            <a:avLst/>
          </a:prstGeom>
          <a:noFill/>
        </p:spPr>
        <p:txBody>
          <a:bodyPr wrap="square">
            <a:spAutoFit/>
          </a:bodyPr>
          <a:lstStyle/>
          <a:p>
            <a:pPr>
              <a:lnSpc>
                <a:spcPct val="106000"/>
              </a:lnSpc>
              <a:spcBef>
                <a:spcPts val="1000"/>
              </a:spcBef>
              <a:spcAft>
                <a:spcPts val="800"/>
              </a:spcAft>
            </a:pPr>
            <a:r>
              <a:rPr lang="en-GB" sz="2000" b="1" kern="1200" dirty="0">
                <a:solidFill>
                  <a:schemeClr val="accent2">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Key words</a:t>
            </a:r>
            <a:endParaRPr lang="en-GB" sz="2000" b="1"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endParaRPr>
          </a:p>
          <a:p>
            <a:pPr>
              <a:lnSpc>
                <a:spcPct val="106000"/>
              </a:lnSpc>
              <a:spcBef>
                <a:spcPts val="1000"/>
              </a:spcBef>
              <a:spcAft>
                <a:spcPts val="800"/>
              </a:spcAft>
            </a:pPr>
            <a:r>
              <a:rPr lang="en-US" sz="1800" kern="1200" dirty="0">
                <a:solidFill>
                  <a:schemeClr val="accent2">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Blockade</a:t>
            </a:r>
            <a:r>
              <a:rPr lang="en-US" sz="1800" kern="1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1800" kern="1200" dirty="0">
                <a:solidFill>
                  <a:schemeClr val="accent2">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a:t>
            </a:r>
            <a:r>
              <a:rPr lang="en-US" sz="1800" kern="1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 the closing off of a place to prevent people and goods entering or leaving </a:t>
            </a:r>
            <a:br>
              <a:rPr lang="en-GB" sz="1100" dirty="0">
                <a:latin typeface="Calibri" panose="020F0502020204030204" pitchFamily="34" charset="0"/>
                <a:ea typeface="Calibri" panose="020F0502020204030204" pitchFamily="34" charset="0"/>
                <a:cs typeface="Arial" panose="020B0604020202020204" pitchFamily="34" charset="0"/>
              </a:rPr>
            </a:br>
            <a:r>
              <a:rPr lang="en-US" sz="1800" kern="1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“The German army formed a blockade to prevent ships getting to Britain.”</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Bef>
                <a:spcPts val="1000"/>
              </a:spcBef>
              <a:spcAft>
                <a:spcPts val="800"/>
              </a:spcAft>
            </a:pPr>
            <a:r>
              <a:rPr lang="en-US" sz="1800" kern="1200" dirty="0">
                <a:solidFill>
                  <a:schemeClr val="accent2">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Import</a:t>
            </a:r>
            <a:r>
              <a:rPr lang="en-US" sz="1800" kern="1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1800" kern="1200" dirty="0">
                <a:solidFill>
                  <a:schemeClr val="accent2">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a:t>
            </a:r>
            <a:r>
              <a:rPr lang="en-US" sz="1800" kern="1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 to bring in (goods, food, people) from another country </a:t>
            </a:r>
            <a:br>
              <a:rPr lang="en-GB" sz="1100" dirty="0">
                <a:latin typeface="Calibri" panose="020F0502020204030204" pitchFamily="34" charset="0"/>
                <a:ea typeface="Calibri" panose="020F0502020204030204" pitchFamily="34" charset="0"/>
                <a:cs typeface="Arial" panose="020B0604020202020204" pitchFamily="34" charset="0"/>
              </a:rPr>
            </a:br>
            <a:r>
              <a:rPr lang="en-US" sz="1800" kern="1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“Our country has to import wheat from the USA.”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Bef>
                <a:spcPts val="1000"/>
              </a:spcBef>
              <a:spcAft>
                <a:spcPts val="800"/>
              </a:spcAft>
            </a:pPr>
            <a:r>
              <a:rPr lang="en-US" sz="1800" kern="1200" dirty="0">
                <a:solidFill>
                  <a:schemeClr val="accent2">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Rationing</a:t>
            </a:r>
            <a:r>
              <a:rPr lang="en-US" sz="1800" kern="1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1800" kern="1200" dirty="0">
                <a:solidFill>
                  <a:schemeClr val="accent2">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a:t>
            </a:r>
            <a:r>
              <a:rPr lang="en-US" sz="1800" kern="1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 a system of limiting the amount of something that each person is allowed to have </a:t>
            </a:r>
            <a:br>
              <a:rPr lang="en-GB" sz="1100" dirty="0">
                <a:latin typeface="Calibri" panose="020F0502020204030204" pitchFamily="34" charset="0"/>
                <a:ea typeface="Calibri" panose="020F0502020204030204" pitchFamily="34" charset="0"/>
                <a:cs typeface="Arial" panose="020B0604020202020204" pitchFamily="34" charset="0"/>
              </a:rPr>
            </a:br>
            <a:r>
              <a:rPr lang="en-US" sz="1800" kern="1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“During rationing, we were only allowed one egg per week.”</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Bef>
                <a:spcPts val="1000"/>
              </a:spcBef>
              <a:spcAft>
                <a:spcPts val="800"/>
              </a:spcAft>
            </a:pPr>
            <a:r>
              <a:rPr lang="en-US" sz="1800" kern="1200" dirty="0">
                <a:solidFill>
                  <a:schemeClr val="accent2">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Allotment –</a:t>
            </a:r>
            <a:r>
              <a:rPr lang="en-US" sz="1800" kern="1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 a plot of land for growing vegetables </a:t>
            </a:r>
            <a:br>
              <a:rPr lang="en-GB" sz="1100" dirty="0">
                <a:latin typeface="Calibri" panose="020F0502020204030204" pitchFamily="34" charset="0"/>
                <a:ea typeface="Calibri" panose="020F0502020204030204" pitchFamily="34" charset="0"/>
                <a:cs typeface="Arial" panose="020B0604020202020204" pitchFamily="34" charset="0"/>
              </a:rPr>
            </a:br>
            <a:r>
              <a:rPr lang="en-US" sz="1800" kern="1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“I am growing carrots on my allotment.”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Bef>
                <a:spcPts val="1000"/>
              </a:spcBef>
              <a:spcAft>
                <a:spcPts val="800"/>
              </a:spcAft>
            </a:pPr>
            <a:r>
              <a:rPr lang="en-US" sz="1800" kern="1200" dirty="0">
                <a:solidFill>
                  <a:schemeClr val="accent2">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Salvage –</a:t>
            </a:r>
            <a:r>
              <a:rPr lang="en-US" sz="1800" kern="1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 saving to use again  </a:t>
            </a:r>
            <a:br>
              <a:rPr lang="en-GB" sz="1100" dirty="0">
                <a:latin typeface="Calibri" panose="020F0502020204030204" pitchFamily="34" charset="0"/>
                <a:ea typeface="Calibri" panose="020F0502020204030204" pitchFamily="34" charset="0"/>
                <a:cs typeface="Arial" panose="020B0604020202020204" pitchFamily="34" charset="0"/>
              </a:rPr>
            </a:br>
            <a:r>
              <a:rPr lang="en-US" sz="1800" kern="1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“He managed to salvage a tin can from the bin.”</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5590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D3A3C8E-CD38-4E2C-BA3B-7B3B9F417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4" name="TextBox 3">
            <a:extLst>
              <a:ext uri="{FF2B5EF4-FFF2-40B4-BE49-F238E27FC236}">
                <a16:creationId xmlns:a16="http://schemas.microsoft.com/office/drawing/2014/main" id="{BB9CC66E-60AF-4916-9D6E-AC75FA95D241}"/>
              </a:ext>
            </a:extLst>
          </p:cNvPr>
          <p:cNvSpPr txBox="1"/>
          <p:nvPr/>
        </p:nvSpPr>
        <p:spPr>
          <a:xfrm>
            <a:off x="980869" y="778656"/>
            <a:ext cx="4871291" cy="3060518"/>
          </a:xfrm>
          <a:prstGeom prst="rect">
            <a:avLst/>
          </a:prstGeom>
          <a:noFill/>
        </p:spPr>
        <p:txBody>
          <a:bodyPr wrap="square">
            <a:spAutoFit/>
          </a:bodyPr>
          <a:lstStyle/>
          <a:p>
            <a:pPr>
              <a:lnSpc>
                <a:spcPct val="106000"/>
              </a:lnSpc>
              <a:spcAft>
                <a:spcPts val="800"/>
              </a:spcAft>
            </a:pPr>
            <a:r>
              <a:rPr lang="en-US" sz="2000" kern="1200"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rPr>
              <a:t>World War Two </a:t>
            </a:r>
          </a:p>
          <a:p>
            <a:pPr>
              <a:lnSpc>
                <a:spcPct val="106000"/>
              </a:lnSpc>
              <a:spcAft>
                <a:spcPts val="800"/>
              </a:spcAft>
            </a:pPr>
            <a:r>
              <a:rPr lang="en-US" kern="1200" dirty="0">
                <a:solidFill>
                  <a:srgbClr val="000000"/>
                </a:solidFill>
                <a:effectLst/>
                <a:latin typeface="Arial Rounded MT Bold" panose="020F0704030504030204" pitchFamily="34" charset="0"/>
                <a:ea typeface="Calibri" panose="020F0502020204030204" pitchFamily="34" charset="0"/>
                <a:cs typeface="Arial" panose="020B0604020202020204" pitchFamily="34" charset="0"/>
              </a:rPr>
              <a:t>World War Two broke out in September 1939 and continued for 6 years until 1945. </a:t>
            </a:r>
            <a:endParaRPr lang="en-GB" dirty="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US" kern="1200" dirty="0">
                <a:solidFill>
                  <a:srgbClr val="000000"/>
                </a:solidFill>
                <a:effectLst/>
                <a:latin typeface="Arial Rounded MT Bold" panose="020F0704030504030204" pitchFamily="34" charset="0"/>
                <a:ea typeface="Calibri" panose="020F0502020204030204" pitchFamily="34" charset="0"/>
                <a:cs typeface="Arial" panose="020B0604020202020204" pitchFamily="34" charset="0"/>
              </a:rPr>
              <a:t>Whilst fighting took place across Europe and beyond, what was life-like for people at home in Britain? </a:t>
            </a:r>
          </a:p>
          <a:p>
            <a:pPr>
              <a:lnSpc>
                <a:spcPct val="106000"/>
              </a:lnSpc>
              <a:spcAft>
                <a:spcPts val="800"/>
              </a:spcAft>
            </a:pPr>
            <a:r>
              <a:rPr lang="en-US" kern="1200" dirty="0">
                <a:solidFill>
                  <a:srgbClr val="000000"/>
                </a:solidFill>
                <a:effectLst/>
                <a:latin typeface="Arial Rounded MT Bold" panose="020F0704030504030204" pitchFamily="34" charset="0"/>
                <a:ea typeface="Calibri" panose="020F0502020204030204" pitchFamily="34" charset="0"/>
                <a:cs typeface="Arial" panose="020B0604020202020204" pitchFamily="34" charset="0"/>
              </a:rPr>
              <a:t>In this pack, we will explore how families learnt how to “make-do and mend” during difficult times.</a:t>
            </a:r>
            <a:r>
              <a:rPr lang="en-GB" dirty="0">
                <a:effectLst/>
                <a:latin typeface="Arial Rounded MT Bold" panose="020F0704030504030204" pitchFamily="34" charset="0"/>
                <a:ea typeface="Calibri" panose="020F0502020204030204" pitchFamily="34" charset="0"/>
                <a:cs typeface="Arial" panose="020B0604020202020204" pitchFamily="34" charset="0"/>
              </a:rPr>
              <a:t> </a:t>
            </a:r>
            <a:endParaRPr lang="en-GB"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Two people sitting at a table with food&#10;&#10;Description automatically generated with low confidence">
            <a:extLst>
              <a:ext uri="{FF2B5EF4-FFF2-40B4-BE49-F238E27FC236}">
                <a16:creationId xmlns:a16="http://schemas.microsoft.com/office/drawing/2014/main" id="{8B4F4B86-E6AD-4809-B7B7-4A0D73551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75741">
            <a:off x="8140255" y="3331876"/>
            <a:ext cx="3594862" cy="267147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group of people holding a sign&#10;&#10;Description automatically generated with medium confidence">
            <a:extLst>
              <a:ext uri="{FF2B5EF4-FFF2-40B4-BE49-F238E27FC236}">
                <a16:creationId xmlns:a16="http://schemas.microsoft.com/office/drawing/2014/main" id="{E861A5F2-DF8A-47F8-BFE5-C877809246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800" y="3835584"/>
            <a:ext cx="4012392" cy="236023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1253E884-D87D-49FF-B18E-265CC5F5105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83363">
            <a:off x="6389268" y="392969"/>
            <a:ext cx="3786505" cy="276817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4936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F870CC-39B0-4BB9-9D21-C7529F59861F}"/>
              </a:ext>
            </a:extLst>
          </p:cNvPr>
          <p:cNvPicPr>
            <a:picLocks noChangeAspect="1"/>
          </p:cNvPicPr>
          <p:nvPr/>
        </p:nvPicPr>
        <p:blipFill rotWithShape="1">
          <a:blip r:embed="rId3">
            <a:extLst>
              <a:ext uri="{28A0092B-C50C-407E-A947-70E740481C1C}">
                <a14:useLocalDpi xmlns:a14="http://schemas.microsoft.com/office/drawing/2010/main" val="0"/>
              </a:ext>
            </a:extLst>
          </a:blip>
          <a:srcRect t="15467" r="-40"/>
          <a:stretch/>
        </p:blipFill>
        <p:spPr>
          <a:xfrm>
            <a:off x="3123998" y="2785779"/>
            <a:ext cx="2061956" cy="2464435"/>
          </a:xfrm>
          <a:prstGeom prst="rect">
            <a:avLst/>
          </a:prstGeom>
        </p:spPr>
      </p:pic>
      <p:pic>
        <p:nvPicPr>
          <p:cNvPr id="2" name="Picture 1" descr="Logo&#10;&#10;Description automatically generated">
            <a:extLst>
              <a:ext uri="{FF2B5EF4-FFF2-40B4-BE49-F238E27FC236}">
                <a16:creationId xmlns:a16="http://schemas.microsoft.com/office/drawing/2014/main" id="{2D3A3C8E-CD38-4E2C-BA3B-7B3B9F4176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4" name="TextBox 3">
            <a:extLst>
              <a:ext uri="{FF2B5EF4-FFF2-40B4-BE49-F238E27FC236}">
                <a16:creationId xmlns:a16="http://schemas.microsoft.com/office/drawing/2014/main" id="{E27461AE-4BAD-45F6-8AA3-57350D34D5DC}"/>
              </a:ext>
            </a:extLst>
          </p:cNvPr>
          <p:cNvSpPr txBox="1"/>
          <p:nvPr/>
        </p:nvSpPr>
        <p:spPr>
          <a:xfrm>
            <a:off x="988647" y="654168"/>
            <a:ext cx="4941057" cy="1515543"/>
          </a:xfrm>
          <a:prstGeom prst="rect">
            <a:avLst/>
          </a:prstGeom>
          <a:noFill/>
        </p:spPr>
        <p:txBody>
          <a:bodyPr wrap="square">
            <a:spAutoFit/>
          </a:bodyPr>
          <a:lstStyle/>
          <a:p>
            <a:pPr>
              <a:lnSpc>
                <a:spcPct val="106000"/>
              </a:lnSpc>
              <a:spcBef>
                <a:spcPts val="1000"/>
              </a:spcBef>
              <a:spcAft>
                <a:spcPts val="800"/>
              </a:spcAft>
            </a:pPr>
            <a:r>
              <a:rPr lang="en-GB" sz="2000" b="1" kern="1200" dirty="0">
                <a:solidFill>
                  <a:schemeClr val="accent2">
                    <a:lumMod val="75000"/>
                  </a:schemeClr>
                </a:solidFill>
                <a:effectLst/>
                <a:latin typeface="Arial Rounded MT Bold" panose="020F0704030504030204" pitchFamily="34" charset="0"/>
                <a:ea typeface="Calibri" panose="020F0502020204030204" pitchFamily="34" charset="0"/>
                <a:cs typeface="Times New Roman" panose="02020603050405020304" pitchFamily="18" charset="0"/>
              </a:rPr>
              <a:t>Introduction</a:t>
            </a:r>
            <a:endParaRPr lang="en-GB" sz="2000" b="1" dirty="0">
              <a:solidFill>
                <a:schemeClr val="accent2">
                  <a:lumMod val="75000"/>
                </a:schemeClr>
              </a:solidFill>
              <a:effectLst/>
              <a:latin typeface="Arial Rounded MT Bold" panose="020F0704030504030204" pitchFamily="34" charset="0"/>
              <a:ea typeface="Calibri" panose="020F0502020204030204" pitchFamily="34" charset="0"/>
              <a:cs typeface="Arial" panose="020B0604020202020204" pitchFamily="34" charset="0"/>
            </a:endParaRPr>
          </a:p>
          <a:p>
            <a:pPr>
              <a:lnSpc>
                <a:spcPct val="106000"/>
              </a:lnSpc>
              <a:spcBef>
                <a:spcPts val="1000"/>
              </a:spcBef>
              <a:spcAft>
                <a:spcPts val="800"/>
              </a:spcAft>
            </a:pPr>
            <a:r>
              <a:rPr lang="en-US" dirty="0">
                <a:effectLst/>
                <a:latin typeface="Arial Rounded MT Bold" panose="020F0704030504030204" pitchFamily="34" charset="0"/>
                <a:ea typeface="Times New Roman" panose="02020603050405020304" pitchFamily="18" charset="0"/>
                <a:cs typeface="Times New Roman" panose="02020603050405020304" pitchFamily="18" charset="0"/>
              </a:rPr>
              <a:t>As an island nation, Britain has always been dependent on </a:t>
            </a:r>
            <a:r>
              <a:rPr lang="en-US" b="1" u="sng" dirty="0">
                <a:effectLst/>
                <a:latin typeface="Arial Rounded MT Bold" panose="020F0704030504030204" pitchFamily="34" charset="0"/>
                <a:ea typeface="Times New Roman" panose="02020603050405020304" pitchFamily="18" charset="0"/>
                <a:cs typeface="Times New Roman" panose="02020603050405020304" pitchFamily="18" charset="0"/>
              </a:rPr>
              <a:t>imported</a:t>
            </a:r>
            <a:r>
              <a:rPr lang="en-US" dirty="0">
                <a:effectLst/>
                <a:latin typeface="Arial Rounded MT Bold" panose="020F0704030504030204" pitchFamily="34" charset="0"/>
                <a:ea typeface="Times New Roman" panose="02020603050405020304" pitchFamily="18" charset="0"/>
                <a:cs typeface="Times New Roman" panose="02020603050405020304" pitchFamily="18" charset="0"/>
              </a:rPr>
              <a:t> food, fuel, medicines, clothing and other resources.</a:t>
            </a:r>
            <a:endParaRPr lang="en-GB"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AEDCBB5-091A-4FAF-A5DE-2E10B2745A8E}"/>
              </a:ext>
            </a:extLst>
          </p:cNvPr>
          <p:cNvPicPr/>
          <p:nvPr/>
        </p:nvPicPr>
        <p:blipFill rotWithShape="1">
          <a:blip r:embed="rId5" cstate="print">
            <a:extLst>
              <a:ext uri="{28A0092B-C50C-407E-A947-70E740481C1C}">
                <a14:useLocalDpi xmlns:a14="http://schemas.microsoft.com/office/drawing/2010/main" val="0"/>
              </a:ext>
            </a:extLst>
          </a:blip>
          <a:srcRect l="6944" t="1567" r="8976" b="18359"/>
          <a:stretch/>
        </p:blipFill>
        <p:spPr bwMode="auto">
          <a:xfrm>
            <a:off x="6453051" y="0"/>
            <a:ext cx="5738949" cy="6858000"/>
          </a:xfrm>
          <a:prstGeom prst="rect">
            <a:avLst/>
          </a:prstGeom>
          <a:noFill/>
          <a:ln>
            <a:noFill/>
          </a:ln>
        </p:spPr>
      </p:pic>
      <p:sp>
        <p:nvSpPr>
          <p:cNvPr id="5" name="Rectangle 4">
            <a:extLst>
              <a:ext uri="{FF2B5EF4-FFF2-40B4-BE49-F238E27FC236}">
                <a16:creationId xmlns:a16="http://schemas.microsoft.com/office/drawing/2014/main" id="{161134F2-14F1-4CC7-B017-6E59C7C5886A}"/>
              </a:ext>
            </a:extLst>
          </p:cNvPr>
          <p:cNvSpPr/>
          <p:nvPr/>
        </p:nvSpPr>
        <p:spPr>
          <a:xfrm>
            <a:off x="5500743" y="3321400"/>
            <a:ext cx="3643257" cy="258532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869966E-0F5F-4AA2-A446-C1AB977386DF}"/>
              </a:ext>
            </a:extLst>
          </p:cNvPr>
          <p:cNvSpPr txBox="1"/>
          <p:nvPr/>
        </p:nvSpPr>
        <p:spPr>
          <a:xfrm>
            <a:off x="5656900" y="3442063"/>
            <a:ext cx="3354936" cy="2585323"/>
          </a:xfrm>
          <a:prstGeom prst="rect">
            <a:avLst/>
          </a:prstGeom>
          <a:noFill/>
        </p:spPr>
        <p:txBody>
          <a:bodyPr wrap="square" rtlCol="0">
            <a:spAutoFit/>
          </a:bodyPr>
          <a:lstStyle/>
          <a:p>
            <a:r>
              <a:rPr lang="en-US" dirty="0">
                <a:solidFill>
                  <a:schemeClr val="bg1"/>
                </a:solidFill>
                <a:effectLst/>
                <a:latin typeface="Arial Rounded MT Bold" panose="020F0704030504030204" pitchFamily="34" charset="0"/>
                <a:ea typeface="Times New Roman" panose="02020603050405020304" pitchFamily="18" charset="0"/>
                <a:cs typeface="Times New Roman" panose="02020603050405020304" pitchFamily="18" charset="0"/>
              </a:rPr>
              <a:t>At the time world war two began, we were importing half our meat, more than half our cheese and a third of the eggs we were eating.</a:t>
            </a:r>
            <a:br>
              <a:rPr lang="en-GB" dirty="0">
                <a:solidFill>
                  <a:schemeClr val="bg1"/>
                </a:solidFill>
                <a:effectLst/>
                <a:latin typeface="Arial Rounded MT Bold" panose="020F0704030504030204" pitchFamily="34" charset="0"/>
                <a:ea typeface="Times New Roman" panose="02020603050405020304" pitchFamily="18" charset="0"/>
                <a:cs typeface="Times New Roman" panose="02020603050405020304" pitchFamily="18" charset="0"/>
              </a:rPr>
            </a:br>
            <a:r>
              <a:rPr lang="en-US" dirty="0">
                <a:solidFill>
                  <a:schemeClr val="bg1"/>
                </a:solidFill>
                <a:effectLst/>
                <a:latin typeface="Arial Rounded MT Bold" panose="020F0704030504030204" pitchFamily="34" charset="0"/>
                <a:ea typeface="Times New Roman" panose="02020603050405020304" pitchFamily="18" charset="0"/>
                <a:cs typeface="Times New Roman" panose="02020603050405020304" pitchFamily="18" charset="0"/>
              </a:rPr>
              <a:t>A lot of these goods came from America, across the Atlantic Ocean.</a:t>
            </a:r>
            <a:br>
              <a:rPr lang="en-US" dirty="0">
                <a:solidFill>
                  <a:schemeClr val="bg1"/>
                </a:solidFill>
                <a:effectLst/>
                <a:latin typeface="Arial Rounded MT Bold" panose="020F0704030504030204" pitchFamily="34" charset="0"/>
                <a:ea typeface="Times New Roman" panose="02020603050405020304" pitchFamily="18" charset="0"/>
                <a:cs typeface="Times New Roman" panose="02020603050405020304" pitchFamily="18" charset="0"/>
              </a:rPr>
            </a:br>
            <a:endParaRPr lang="en-GB" dirty="0">
              <a:solidFill>
                <a:schemeClr val="bg1"/>
              </a:solidFill>
            </a:endParaRPr>
          </a:p>
        </p:txBody>
      </p:sp>
      <p:sp>
        <p:nvSpPr>
          <p:cNvPr id="8" name="TextBox 7">
            <a:extLst>
              <a:ext uri="{FF2B5EF4-FFF2-40B4-BE49-F238E27FC236}">
                <a16:creationId xmlns:a16="http://schemas.microsoft.com/office/drawing/2014/main" id="{0E838F11-FDB0-4184-A2D2-2F692CB47673}"/>
              </a:ext>
            </a:extLst>
          </p:cNvPr>
          <p:cNvSpPr txBox="1"/>
          <p:nvPr/>
        </p:nvSpPr>
        <p:spPr>
          <a:xfrm>
            <a:off x="988647" y="2363217"/>
            <a:ext cx="2633815" cy="3603166"/>
          </a:xfrm>
          <a:prstGeom prst="rect">
            <a:avLst/>
          </a:prstGeom>
          <a:noFill/>
        </p:spPr>
        <p:txBody>
          <a:bodyPr wrap="square">
            <a:spAutoFit/>
          </a:bodyPr>
          <a:lstStyle/>
          <a:p>
            <a:pPr>
              <a:lnSpc>
                <a:spcPct val="106000"/>
              </a:lnSpc>
              <a:spcBef>
                <a:spcPts val="1000"/>
              </a:spcBef>
              <a:spcAft>
                <a:spcPts val="800"/>
              </a:spcAft>
            </a:pPr>
            <a:r>
              <a:rPr lang="en-US" dirty="0">
                <a:effectLst/>
                <a:latin typeface="Arial Rounded MT Bold" panose="020F0704030504030204" pitchFamily="34" charset="0"/>
                <a:ea typeface="Times New Roman" panose="02020603050405020304" pitchFamily="18" charset="0"/>
                <a:cs typeface="Times New Roman" panose="02020603050405020304" pitchFamily="18" charset="0"/>
              </a:rPr>
              <a:t>In the 1930s, Britain needed more than one million tonnes of imports a week. </a:t>
            </a:r>
            <a:br>
              <a:rPr lang="en-US" dirty="0">
                <a:effectLst/>
                <a:latin typeface="Arial Rounded MT Bold" panose="020F0704030504030204" pitchFamily="34" charset="0"/>
                <a:ea typeface="Times New Roman" panose="02020603050405020304" pitchFamily="18" charset="0"/>
                <a:cs typeface="Times New Roman" panose="02020603050405020304" pitchFamily="18" charset="0"/>
              </a:rPr>
            </a:br>
            <a:r>
              <a:rPr lang="en-US" dirty="0">
                <a:effectLst/>
                <a:latin typeface="Arial Rounded MT Bold" panose="020F0704030504030204" pitchFamily="34" charset="0"/>
                <a:ea typeface="Times New Roman" panose="02020603050405020304" pitchFamily="18" charset="0"/>
                <a:cs typeface="Times New Roman" panose="02020603050405020304" pitchFamily="18" charset="0"/>
              </a:rPr>
              <a:t>One tonne is the same weight as a baby elephant – imagine what a </a:t>
            </a:r>
            <a:br>
              <a:rPr lang="en-US" dirty="0">
                <a:effectLst/>
                <a:latin typeface="Arial Rounded MT Bold" panose="020F0704030504030204" pitchFamily="34" charset="0"/>
                <a:ea typeface="Times New Roman" panose="02020603050405020304" pitchFamily="18" charset="0"/>
                <a:cs typeface="Times New Roman" panose="02020603050405020304" pitchFamily="18" charset="0"/>
              </a:rPr>
            </a:br>
            <a:r>
              <a:rPr lang="en-US" dirty="0">
                <a:effectLst/>
                <a:latin typeface="Arial Rounded MT Bold" panose="020F0704030504030204" pitchFamily="34" charset="0"/>
                <a:ea typeface="Times New Roman" panose="02020603050405020304" pitchFamily="18" charset="0"/>
                <a:cs typeface="Times New Roman" panose="02020603050405020304" pitchFamily="18" charset="0"/>
              </a:rPr>
              <a:t>million </a:t>
            </a:r>
            <a:r>
              <a:rPr lang="en-US" dirty="0" err="1">
                <a:effectLst/>
                <a:latin typeface="Arial Rounded MT Bold" panose="020F0704030504030204" pitchFamily="34" charset="0"/>
                <a:ea typeface="Times New Roman" panose="02020603050405020304" pitchFamily="18" charset="0"/>
                <a:cs typeface="Times New Roman" panose="02020603050405020304" pitchFamily="18" charset="0"/>
              </a:rPr>
              <a:t>tonnes</a:t>
            </a:r>
            <a:r>
              <a:rPr lang="en-US" dirty="0">
                <a:effectLst/>
                <a:latin typeface="Arial Rounded MT Bold" panose="020F0704030504030204" pitchFamily="34" charset="0"/>
                <a:ea typeface="Times New Roman" panose="02020603050405020304" pitchFamily="18" charset="0"/>
                <a:cs typeface="Times New Roman" panose="02020603050405020304" pitchFamily="18" charset="0"/>
              </a:rPr>
              <a:t> </a:t>
            </a:r>
            <a:br>
              <a:rPr lang="en-US" dirty="0">
                <a:effectLst/>
                <a:latin typeface="Arial Rounded MT Bold" panose="020F0704030504030204" pitchFamily="34" charset="0"/>
                <a:ea typeface="Times New Roman" panose="02020603050405020304" pitchFamily="18" charset="0"/>
                <a:cs typeface="Times New Roman" panose="02020603050405020304" pitchFamily="18" charset="0"/>
              </a:rPr>
            </a:br>
            <a:r>
              <a:rPr lang="en-US" dirty="0">
                <a:effectLst/>
                <a:latin typeface="Arial Rounded MT Bold" panose="020F0704030504030204" pitchFamily="34" charset="0"/>
                <a:ea typeface="Times New Roman" panose="02020603050405020304" pitchFamily="18" charset="0"/>
                <a:cs typeface="Times New Roman" panose="02020603050405020304" pitchFamily="18" charset="0"/>
              </a:rPr>
              <a:t>would look like!</a:t>
            </a:r>
            <a:br>
              <a:rPr lang="en-US" dirty="0">
                <a:effectLst/>
                <a:latin typeface="Arial Rounded MT Bold" panose="020F0704030504030204" pitchFamily="34" charset="0"/>
                <a:ea typeface="Times New Roman" panose="02020603050405020304" pitchFamily="18" charset="0"/>
                <a:cs typeface="Times New Roman" panose="02020603050405020304" pitchFamily="18" charset="0"/>
              </a:rPr>
            </a:br>
            <a:br>
              <a:rPr lang="en-GB" dirty="0">
                <a:effectLst/>
                <a:latin typeface="Arial Rounded MT Bold" panose="020F0704030504030204" pitchFamily="34" charset="0"/>
                <a:ea typeface="Times New Roman" panose="02020603050405020304" pitchFamily="18" charset="0"/>
                <a:cs typeface="Times New Roman" panose="02020603050405020304" pitchFamily="18" charset="0"/>
              </a:rPr>
            </a:br>
            <a:endParaRPr lang="en-GB"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8451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D3A3C8E-CD38-4E2C-BA3B-7B3B9F417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4" name="TextBox 3">
            <a:extLst>
              <a:ext uri="{FF2B5EF4-FFF2-40B4-BE49-F238E27FC236}">
                <a16:creationId xmlns:a16="http://schemas.microsoft.com/office/drawing/2014/main" id="{6AC2C4CA-0E8B-45FD-8DF1-0887CF729B82}"/>
              </a:ext>
            </a:extLst>
          </p:cNvPr>
          <p:cNvSpPr txBox="1"/>
          <p:nvPr/>
        </p:nvSpPr>
        <p:spPr>
          <a:xfrm>
            <a:off x="927042" y="1179566"/>
            <a:ext cx="4820616" cy="3475375"/>
          </a:xfrm>
          <a:prstGeom prst="rect">
            <a:avLst/>
          </a:prstGeom>
          <a:noFill/>
        </p:spPr>
        <p:txBody>
          <a:bodyPr wrap="square">
            <a:spAutoFit/>
          </a:bodyPr>
          <a:lstStyle/>
          <a:p>
            <a:pPr>
              <a:lnSpc>
                <a:spcPct val="106000"/>
              </a:lnSpc>
              <a:spcBef>
                <a:spcPts val="1000"/>
              </a:spcBef>
              <a:spcAft>
                <a:spcPts val="800"/>
              </a:spcAft>
            </a:pPr>
            <a:r>
              <a:rPr lang="en-US" sz="1800" dirty="0">
                <a:effectLst/>
                <a:latin typeface="Arial Rounded MT Bold" panose="020F0704030504030204" pitchFamily="34" charset="0"/>
                <a:ea typeface="Times New Roman" panose="02020603050405020304" pitchFamily="18" charset="0"/>
                <a:cs typeface="Times New Roman" panose="02020603050405020304" pitchFamily="18" charset="0"/>
              </a:rPr>
              <a:t>During World War Two, convoys of ships travelling across the Atlantic Ocean to Britain had to be protected by the British and Canadian air and naval forces.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Bef>
                <a:spcPts val="1000"/>
              </a:spcBef>
              <a:spcAft>
                <a:spcPts val="800"/>
              </a:spcAft>
            </a:pPr>
            <a:r>
              <a:rPr lang="en-US" sz="1800" dirty="0">
                <a:effectLst/>
                <a:latin typeface="Arial Rounded MT Bold" panose="020F0704030504030204" pitchFamily="34" charset="0"/>
                <a:ea typeface="Times New Roman" panose="02020603050405020304" pitchFamily="18" charset="0"/>
                <a:cs typeface="Times New Roman" panose="02020603050405020304" pitchFamily="18" charset="0"/>
              </a:rPr>
              <a:t>This was because the German army had formed a </a:t>
            </a:r>
            <a:r>
              <a:rPr lang="en-US" sz="1800" b="1" u="sng" dirty="0">
                <a:effectLst/>
                <a:latin typeface="Arial Rounded MT Bold" panose="020F0704030504030204" pitchFamily="34" charset="0"/>
                <a:ea typeface="Times New Roman" panose="02020603050405020304" pitchFamily="18" charset="0"/>
                <a:cs typeface="Times New Roman" panose="02020603050405020304" pitchFamily="18" charset="0"/>
              </a:rPr>
              <a:t>blockade</a:t>
            </a:r>
            <a:r>
              <a:rPr lang="en-US" sz="1800" dirty="0">
                <a:effectLst/>
                <a:latin typeface="Arial Rounded MT Bold" panose="020F0704030504030204" pitchFamily="34" charset="0"/>
                <a:ea typeface="Times New Roman" panose="02020603050405020304" pitchFamily="18" charset="0"/>
                <a:cs typeface="Times New Roman" panose="02020603050405020304" pitchFamily="18" charset="0"/>
              </a:rPr>
              <a:t> and was attacking ships to prevent them from bringing vital food and other supplies to Britain.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Bef>
                <a:spcPts val="1000"/>
              </a:spcBef>
              <a:spcAft>
                <a:spcPts val="800"/>
              </a:spcAft>
            </a:pPr>
            <a:r>
              <a:rPr lang="en-US" sz="1800" dirty="0">
                <a:effectLst/>
                <a:latin typeface="Arial Rounded MT Bold" panose="020F0704030504030204" pitchFamily="34" charset="0"/>
                <a:ea typeface="Times New Roman" panose="02020603050405020304" pitchFamily="18" charset="0"/>
                <a:cs typeface="Times New Roman" panose="02020603050405020304" pitchFamily="18" charset="0"/>
              </a:rPr>
              <a:t>During WW2, German U-Boats sank 3,500 merchant ships and 175 warships.</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A picture containing text, outdoor, nature&#10;&#10;Description automatically generated">
            <a:extLst>
              <a:ext uri="{FF2B5EF4-FFF2-40B4-BE49-F238E27FC236}">
                <a16:creationId xmlns:a16="http://schemas.microsoft.com/office/drawing/2014/main" id="{FFE3111E-0228-48E0-958E-CC408CF4075C}"/>
              </a:ext>
            </a:extLst>
          </p:cNvPr>
          <p:cNvPicPr>
            <a:picLocks noChangeAspect="1"/>
          </p:cNvPicPr>
          <p:nvPr/>
        </p:nvPicPr>
        <p:blipFill rotWithShape="1">
          <a:blip r:embed="rId3">
            <a:extLst>
              <a:ext uri="{28A0092B-C50C-407E-A947-70E740481C1C}">
                <a14:useLocalDpi xmlns:a14="http://schemas.microsoft.com/office/drawing/2010/main" val="0"/>
              </a:ext>
            </a:extLst>
          </a:blip>
          <a:srcRect l="21211" t="28064" r="-6" b="-218"/>
          <a:stretch/>
        </p:blipFill>
        <p:spPr>
          <a:xfrm rot="574000">
            <a:off x="6146112" y="596464"/>
            <a:ext cx="5638747" cy="358414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picture containing water, outdoor, sky, boat&#10;&#10;Description automatically generated">
            <a:extLst>
              <a:ext uri="{FF2B5EF4-FFF2-40B4-BE49-F238E27FC236}">
                <a16:creationId xmlns:a16="http://schemas.microsoft.com/office/drawing/2014/main" id="{FDDF2A8C-65E2-4A29-9F2A-69B860169AD1}"/>
              </a:ext>
            </a:extLst>
          </p:cNvPr>
          <p:cNvPicPr>
            <a:picLocks noChangeAspect="1"/>
          </p:cNvPicPr>
          <p:nvPr/>
        </p:nvPicPr>
        <p:blipFill rotWithShape="1">
          <a:blip r:embed="rId4">
            <a:extLst>
              <a:ext uri="{28A0092B-C50C-407E-A947-70E740481C1C}">
                <a14:useLocalDpi xmlns:a14="http://schemas.microsoft.com/office/drawing/2010/main" val="0"/>
              </a:ext>
            </a:extLst>
          </a:blip>
          <a:srcRect l="11300" t="23413" r="12492" b="1255"/>
          <a:stretch/>
        </p:blipFill>
        <p:spPr>
          <a:xfrm rot="20839886">
            <a:off x="6338265" y="3469686"/>
            <a:ext cx="4119128" cy="266657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7451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D3A3C8E-CD38-4E2C-BA3B-7B3B9F417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4" y="6084277"/>
            <a:ext cx="3162929" cy="650776"/>
          </a:xfrm>
          <a:prstGeom prst="rect">
            <a:avLst/>
          </a:prstGeom>
        </p:spPr>
      </p:pic>
      <p:sp>
        <p:nvSpPr>
          <p:cNvPr id="4" name="TextBox 3">
            <a:extLst>
              <a:ext uri="{FF2B5EF4-FFF2-40B4-BE49-F238E27FC236}">
                <a16:creationId xmlns:a16="http://schemas.microsoft.com/office/drawing/2014/main" id="{C63155E3-321C-411D-B990-12913E6A6713}"/>
              </a:ext>
            </a:extLst>
          </p:cNvPr>
          <p:cNvSpPr txBox="1"/>
          <p:nvPr/>
        </p:nvSpPr>
        <p:spPr>
          <a:xfrm>
            <a:off x="992777" y="417413"/>
            <a:ext cx="10980148" cy="1061060"/>
          </a:xfrm>
          <a:prstGeom prst="rect">
            <a:avLst/>
          </a:prstGeom>
          <a:noFill/>
        </p:spPr>
        <p:txBody>
          <a:bodyPr wrap="square">
            <a:spAutoFit/>
          </a:bodyPr>
          <a:lstStyle/>
          <a:p>
            <a:pPr>
              <a:lnSpc>
                <a:spcPct val="106000"/>
              </a:lnSpc>
              <a:spcBef>
                <a:spcPts val="1000"/>
              </a:spcBef>
              <a:spcAft>
                <a:spcPts val="800"/>
              </a:spcAft>
            </a:pPr>
            <a:r>
              <a:rPr lang="en-US" sz="1800" dirty="0">
                <a:effectLst/>
                <a:latin typeface="Arial Rounded MT Bold" panose="020F0704030504030204" pitchFamily="34" charset="0"/>
                <a:ea typeface="Times New Roman" panose="02020603050405020304" pitchFamily="18" charset="0"/>
                <a:cs typeface="Times New Roman" panose="02020603050405020304" pitchFamily="18" charset="0"/>
              </a:rPr>
              <a:t>In order to make the most of limited supplies, the Government </a:t>
            </a:r>
            <a:br>
              <a:rPr lang="en-US" sz="1800" dirty="0">
                <a:effectLst/>
                <a:latin typeface="Arial Rounded MT Bold" panose="020F0704030504030204" pitchFamily="34" charset="0"/>
                <a:ea typeface="Times New Roman" panose="02020603050405020304" pitchFamily="18" charset="0"/>
                <a:cs typeface="Times New Roman" panose="02020603050405020304" pitchFamily="18" charset="0"/>
              </a:rPr>
            </a:br>
            <a:r>
              <a:rPr lang="en-US" sz="1800" dirty="0">
                <a:effectLst/>
                <a:latin typeface="Arial Rounded MT Bold" panose="020F0704030504030204" pitchFamily="34" charset="0"/>
                <a:ea typeface="Times New Roman" panose="02020603050405020304" pitchFamily="18" charset="0"/>
                <a:cs typeface="Times New Roman" panose="02020603050405020304" pitchFamily="18" charset="0"/>
              </a:rPr>
              <a:t>introduced three important schemes and campaigns: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0">
              <a:lnSpc>
                <a:spcPct val="106000"/>
              </a:lnSpc>
              <a:spcAft>
                <a:spcPts val="800"/>
              </a:spcAft>
              <a:tabLst>
                <a:tab pos="457200" algn="l"/>
              </a:tabLst>
            </a:pPr>
            <a:r>
              <a:rPr lang="en-US" sz="1800" b="1" dirty="0">
                <a:solidFill>
                  <a:schemeClr val="accent2">
                    <a:lumMod val="75000"/>
                  </a:schemeClr>
                </a:solidFill>
                <a:effectLst/>
                <a:latin typeface="Arial Rounded MT Bold" panose="020F0704030504030204" pitchFamily="34" charset="0"/>
                <a:ea typeface="Times New Roman" panose="02020603050405020304" pitchFamily="18" charset="0"/>
                <a:cs typeface="Times New Roman" panose="02020603050405020304" pitchFamily="18" charset="0"/>
              </a:rPr>
              <a:t>                  Rationing</a:t>
            </a:r>
            <a:r>
              <a:rPr lang="en-US" sz="1800" dirty="0">
                <a:solidFill>
                  <a:schemeClr val="accent2">
                    <a:lumMod val="75000"/>
                  </a:schemeClr>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GB" sz="1600" dirty="0">
                <a:solidFill>
                  <a:schemeClr val="accent2">
                    <a:lumMod val="75000"/>
                  </a:schemeClr>
                </a:solidFill>
                <a:latin typeface="Calibri" panose="020F0502020204030204" pitchFamily="34" charset="0"/>
                <a:ea typeface="Times New Roman" panose="02020603050405020304" pitchFamily="18" charset="0"/>
                <a:cs typeface="Arial" panose="020B0604020202020204" pitchFamily="34" charset="0"/>
              </a:rPr>
              <a:t>                                                </a:t>
            </a:r>
            <a:r>
              <a:rPr lang="en-US" b="1" dirty="0">
                <a:solidFill>
                  <a:schemeClr val="accent2">
                    <a:lumMod val="75000"/>
                  </a:schemeClr>
                </a:solidFill>
                <a:latin typeface="Arial Rounded MT Bold" panose="020F0704030504030204" pitchFamily="34" charset="0"/>
                <a:ea typeface="Times New Roman" panose="02020603050405020304" pitchFamily="18" charset="0"/>
                <a:cs typeface="Times New Roman" panose="02020603050405020304" pitchFamily="18" charset="0"/>
              </a:rPr>
              <a:t>Make-Do and Mend                 The </a:t>
            </a:r>
            <a:r>
              <a:rPr lang="en-US" sz="1800" b="1" dirty="0">
                <a:solidFill>
                  <a:schemeClr val="accent2">
                    <a:lumMod val="75000"/>
                  </a:schemeClr>
                </a:solidFill>
                <a:effectLst/>
                <a:latin typeface="Arial Rounded MT Bold" panose="020F0704030504030204" pitchFamily="34" charset="0"/>
                <a:ea typeface="Times New Roman" panose="02020603050405020304" pitchFamily="18" charset="0"/>
                <a:cs typeface="Times New Roman" panose="02020603050405020304" pitchFamily="18" charset="0"/>
              </a:rPr>
              <a:t>National Salvage Scheme</a:t>
            </a:r>
            <a:endParaRPr lang="en-GB" sz="160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38D611B7-B9D2-40BB-9D29-D354EBBC582D}"/>
              </a:ext>
            </a:extLst>
          </p:cNvPr>
          <p:cNvPicPr>
            <a:picLocks noChangeAspect="1"/>
          </p:cNvPicPr>
          <p:nvPr/>
        </p:nvPicPr>
        <p:blipFill rotWithShape="1">
          <a:blip r:embed="rId3">
            <a:extLst>
              <a:ext uri="{28A0092B-C50C-407E-A947-70E740481C1C}">
                <a14:useLocalDpi xmlns:a14="http://schemas.microsoft.com/office/drawing/2010/main" val="0"/>
              </a:ext>
            </a:extLst>
          </a:blip>
          <a:srcRect l="4363" t="12050" r="14612" b="1651"/>
          <a:stretch/>
        </p:blipFill>
        <p:spPr>
          <a:xfrm>
            <a:off x="4981094" y="1613025"/>
            <a:ext cx="3092315" cy="42023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Calendar&#10;&#10;Description automatically generated">
            <a:extLst>
              <a:ext uri="{FF2B5EF4-FFF2-40B4-BE49-F238E27FC236}">
                <a16:creationId xmlns:a16="http://schemas.microsoft.com/office/drawing/2014/main" id="{382E46BD-8C30-434C-B5D1-8B431DE8D1CC}"/>
              </a:ext>
            </a:extLst>
          </p:cNvPr>
          <p:cNvPicPr>
            <a:picLocks noChangeAspect="1"/>
          </p:cNvPicPr>
          <p:nvPr/>
        </p:nvPicPr>
        <p:blipFill rotWithShape="1">
          <a:blip r:embed="rId4">
            <a:extLst>
              <a:ext uri="{28A0092B-C50C-407E-A947-70E740481C1C}">
                <a14:useLocalDpi xmlns:a14="http://schemas.microsoft.com/office/drawing/2010/main" val="0"/>
              </a:ext>
            </a:extLst>
          </a:blip>
          <a:srcRect l="21461" t="15441" r="11745" b="5447"/>
          <a:stretch/>
        </p:blipFill>
        <p:spPr>
          <a:xfrm>
            <a:off x="8753476" y="1613025"/>
            <a:ext cx="2924992" cy="42023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picture containing text, floor&#10;&#10;Description automatically generated">
            <a:extLst>
              <a:ext uri="{FF2B5EF4-FFF2-40B4-BE49-F238E27FC236}">
                <a16:creationId xmlns:a16="http://schemas.microsoft.com/office/drawing/2014/main" id="{19536831-14A0-4DE2-9D12-8B336D8743D4}"/>
              </a:ext>
            </a:extLst>
          </p:cNvPr>
          <p:cNvPicPr>
            <a:picLocks noChangeAspect="1"/>
          </p:cNvPicPr>
          <p:nvPr/>
        </p:nvPicPr>
        <p:blipFill rotWithShape="1">
          <a:blip r:embed="rId5">
            <a:extLst>
              <a:ext uri="{28A0092B-C50C-407E-A947-70E740481C1C}">
                <a14:useLocalDpi xmlns:a14="http://schemas.microsoft.com/office/drawing/2010/main" val="0"/>
              </a:ext>
            </a:extLst>
          </a:blip>
          <a:srcRect l="10433" r="6577"/>
          <a:stretch/>
        </p:blipFill>
        <p:spPr>
          <a:xfrm>
            <a:off x="1097280" y="1613025"/>
            <a:ext cx="3331029" cy="42026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2972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30e5ab86-4d9b-4904-aa3e-c4ff780914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B3EBCEAA616945A7FB099B23E25781" ma:contentTypeVersion="14" ma:contentTypeDescription="Create a new document." ma:contentTypeScope="" ma:versionID="cae5da7e89faa7e118e69db850692cb1">
  <xsd:schema xmlns:xsd="http://www.w3.org/2001/XMLSchema" xmlns:xs="http://www.w3.org/2001/XMLSchema" xmlns:p="http://schemas.microsoft.com/office/2006/metadata/properties" xmlns:ns2="30e5ab86-4d9b-4904-aa3e-c4ff780914f9" xmlns:ns3="badf2608-c06b-4413-b9fd-5637bfd87e91" targetNamespace="http://schemas.microsoft.com/office/2006/metadata/properties" ma:root="true" ma:fieldsID="d2cb2e2beb426c42b4beb3f34a17809d" ns2:_="" ns3:_="">
    <xsd:import namespace="30e5ab86-4d9b-4904-aa3e-c4ff780914f9"/>
    <xsd:import namespace="badf2608-c06b-4413-b9fd-5637bfd87e91"/>
    <xsd:element name="properties">
      <xsd:complexType>
        <xsd:sequence>
          <xsd:element name="documentManagement">
            <xsd:complexType>
              <xsd:all>
                <xsd:element ref="ns2:_Flow_SignoffStatus"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e5ab86-4d9b-4904-aa3e-c4ff780914f9" elementFormDefault="qualified">
    <xsd:import namespace="http://schemas.microsoft.com/office/2006/documentManagement/types"/>
    <xsd:import namespace="http://schemas.microsoft.com/office/infopath/2007/PartnerControls"/>
    <xsd:element name="_Flow_SignoffStatus" ma:index="2" nillable="true" ma:displayName="Sign-off status" ma:internalName="Sign_x002d_off_x0020_status">
      <xsd:simpleType>
        <xsd:restriction base="dms:Text"/>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df2608-c06b-4413-b9fd-5637bfd87e9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87DE35-DBF6-45D1-A24F-37269B192B89}">
  <ds:schemaRefs>
    <ds:schemaRef ds:uri="http://schemas.microsoft.com/office/2006/metadata/properties"/>
    <ds:schemaRef ds:uri="http://schemas.microsoft.com/office/infopath/2007/PartnerControls"/>
    <ds:schemaRef ds:uri="30e5ab86-4d9b-4904-aa3e-c4ff780914f9"/>
  </ds:schemaRefs>
</ds:datastoreItem>
</file>

<file path=customXml/itemProps2.xml><?xml version="1.0" encoding="utf-8"?>
<ds:datastoreItem xmlns:ds="http://schemas.openxmlformats.org/officeDocument/2006/customXml" ds:itemID="{5C1A1808-78C6-43EF-93B9-A0EE1B81914A}">
  <ds:schemaRefs>
    <ds:schemaRef ds:uri="http://schemas.microsoft.com/sharepoint/v3/contenttype/forms"/>
  </ds:schemaRefs>
</ds:datastoreItem>
</file>

<file path=customXml/itemProps3.xml><?xml version="1.0" encoding="utf-8"?>
<ds:datastoreItem xmlns:ds="http://schemas.openxmlformats.org/officeDocument/2006/customXml" ds:itemID="{052655E6-7FDC-458E-BDCA-0B26F6BE4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e5ab86-4d9b-4904-aa3e-c4ff780914f9"/>
    <ds:schemaRef ds:uri="badf2608-c06b-4413-b9fd-5637bfd87e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1123</TotalTime>
  <Words>2611</Words>
  <Application>Microsoft Office PowerPoint</Application>
  <PresentationFormat>Widescreen</PresentationFormat>
  <Paragraphs>217</Paragraphs>
  <Slides>24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Rounded MT Bold</vt:lpstr>
      <vt:lpstr>Calibri</vt:lpstr>
      <vt:lpstr>Calibri Light</vt:lpstr>
      <vt:lpstr>Symbol</vt:lpstr>
      <vt:lpstr>Times New Roman</vt:lpstr>
      <vt:lpstr>Office Theme</vt:lpstr>
      <vt:lpstr>PowerPoint Presentation</vt:lpstr>
      <vt:lpstr>National curriculum links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finally…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Scholefield</dc:creator>
  <cp:lastModifiedBy>Lucy Mottram</cp:lastModifiedBy>
  <cp:revision>137</cp:revision>
  <dcterms:created xsi:type="dcterms:W3CDTF">2021-03-12T16:19:29Z</dcterms:created>
  <dcterms:modified xsi:type="dcterms:W3CDTF">2021-09-17T16:23:52Z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0x010100B7B3EBCEAA616945A7FB099B23E25781</vt:lpwstr>
  </property>
</Properties>
</file>