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65" r:id="rId5"/>
    <p:sldId id="267" r:id="rId6"/>
    <p:sldId id="264" r:id="rId7"/>
    <p:sldId id="274" r:id="rId8"/>
    <p:sldId id="298" r:id="rId9"/>
    <p:sldId id="277" r:id="rId10"/>
    <p:sldId id="283" r:id="rId11"/>
    <p:sldId id="288" r:id="rId12"/>
    <p:sldId id="282" r:id="rId13"/>
    <p:sldId id="281" r:id="rId14"/>
    <p:sldId id="299" r:id="rId15"/>
    <p:sldId id="280" r:id="rId16"/>
    <p:sldId id="287" r:id="rId17"/>
    <p:sldId id="302" r:id="rId18"/>
    <p:sldId id="289" r:id="rId19"/>
    <p:sldId id="303" r:id="rId20"/>
    <p:sldId id="304" r:id="rId21"/>
    <p:sldId id="305" r:id="rId22"/>
    <p:sldId id="306" r:id="rId23"/>
    <p:sldId id="307" r:id="rId24"/>
    <p:sldId id="297" r:id="rId25"/>
    <p:sldId id="296"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83" autoAdjust="0"/>
    <p:restoredTop sz="83863" autoAdjust="0"/>
  </p:normalViewPr>
  <p:slideViewPr>
    <p:cSldViewPr snapToGrid="0">
      <p:cViewPr varScale="1">
        <p:scale>
          <a:sx n="56" d="100"/>
          <a:sy n="56" d="100"/>
        </p:scale>
        <p:origin x="9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Mottram" userId="a288c417-dffd-4747-b1a7-c5443410cd9f" providerId="ADAL" clId="{492A83AD-5A51-4B17-AF28-1AD84EA3F1E2}"/>
    <pc:docChg chg="modSld">
      <pc:chgData name="Lucy Mottram" userId="a288c417-dffd-4747-b1a7-c5443410cd9f" providerId="ADAL" clId="{492A83AD-5A51-4B17-AF28-1AD84EA3F1E2}" dt="2021-09-17T16:23:27.092" v="1" actId="6549"/>
      <pc:docMkLst>
        <pc:docMk/>
      </pc:docMkLst>
      <pc:sldChg chg="modSp mod">
        <pc:chgData name="Lucy Mottram" userId="a288c417-dffd-4747-b1a7-c5443410cd9f" providerId="ADAL" clId="{492A83AD-5A51-4B17-AF28-1AD84EA3F1E2}" dt="2021-09-17T16:23:27.092" v="1" actId="6549"/>
        <pc:sldMkLst>
          <pc:docMk/>
          <pc:sldMk cId="4015832380" sldId="296"/>
        </pc:sldMkLst>
        <pc:spChg chg="mod">
          <ac:chgData name="Lucy Mottram" userId="a288c417-dffd-4747-b1a7-c5443410cd9f" providerId="ADAL" clId="{492A83AD-5A51-4B17-AF28-1AD84EA3F1E2}" dt="2021-09-17T16:23:27.092" v="1" actId="6549"/>
          <ac:spMkLst>
            <pc:docMk/>
            <pc:sldMk cId="4015832380" sldId="296"/>
            <ac:spMk id="6" creationId="{F7D1E70E-802D-4458-A85E-B5C9ECCC70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6F6DE-F07D-4846-BC90-E03E15828AB6}" type="datetimeFigureOut">
              <a:rPr lang="en-GB" smtClean="0"/>
              <a:t>17/09/2021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7E8BB-AA22-45BA-B181-4E490AF28222}" type="slidenum">
              <a:rPr lang="en-GB" smtClean="0"/>
              <a:t>‹#›</a:t>
            </a:fld>
            <a:endParaRPr lang="en-GB"/>
          </a:p>
        </p:txBody>
      </p:sp>
    </p:spTree>
    <p:extLst>
      <p:ext uri="{BB962C8B-B14F-4D97-AF65-F5344CB8AC3E}">
        <p14:creationId xmlns:p14="http://schemas.microsoft.com/office/powerpoint/2010/main" val="394127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LINKED TO THE SECTIONS SO THEY CAN BE CLICKED ON**</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2</a:t>
            </a:fld>
            <a:endParaRPr lang="en-GB"/>
          </a:p>
        </p:txBody>
      </p:sp>
    </p:spTree>
    <p:extLst>
      <p:ext uri="{BB962C8B-B14F-4D97-AF65-F5344CB8AC3E}">
        <p14:creationId xmlns:p14="http://schemas.microsoft.com/office/powerpoint/2010/main" val="178655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13</a:t>
            </a:fld>
            <a:endParaRPr lang="en-GB"/>
          </a:p>
        </p:txBody>
      </p:sp>
    </p:spTree>
    <p:extLst>
      <p:ext uri="{BB962C8B-B14F-4D97-AF65-F5344CB8AC3E}">
        <p14:creationId xmlns:p14="http://schemas.microsoft.com/office/powerpoint/2010/main" val="104636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rPr>
              <a:t>Note that this recycling leaflet shows a collection for West Devon Borough Council. It may not be the same as your local collection. See activity under “Earn your COGs badge” for an investigation into local recycling collections.</a:t>
            </a:r>
            <a:endParaRPr lang="en-GB" dirty="0"/>
          </a:p>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14</a:t>
            </a:fld>
            <a:endParaRPr lang="en-GB"/>
          </a:p>
        </p:txBody>
      </p:sp>
    </p:spTree>
    <p:extLst>
      <p:ext uri="{BB962C8B-B14F-4D97-AF65-F5344CB8AC3E}">
        <p14:creationId xmlns:p14="http://schemas.microsoft.com/office/powerpoint/2010/main" val="126078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on the following two slides is available to download as a worksheet here ***********</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15</a:t>
            </a:fld>
            <a:endParaRPr lang="en-GB"/>
          </a:p>
        </p:txBody>
      </p:sp>
    </p:spTree>
    <p:extLst>
      <p:ext uri="{BB962C8B-B14F-4D97-AF65-F5344CB8AC3E}">
        <p14:creationId xmlns:p14="http://schemas.microsoft.com/office/powerpoint/2010/main" val="1465458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Film: Dig for Victory length 05:58 </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16</a:t>
            </a:fld>
            <a:endParaRPr lang="en-GB"/>
          </a:p>
        </p:txBody>
      </p:sp>
    </p:spTree>
    <p:extLst>
      <p:ext uri="{BB962C8B-B14F-4D97-AF65-F5344CB8AC3E}">
        <p14:creationId xmlns:p14="http://schemas.microsoft.com/office/powerpoint/2010/main" val="338298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17</a:t>
            </a:fld>
            <a:endParaRPr lang="en-GB"/>
          </a:p>
        </p:txBody>
      </p:sp>
    </p:spTree>
    <p:extLst>
      <p:ext uri="{BB962C8B-B14F-4D97-AF65-F5344CB8AC3E}">
        <p14:creationId xmlns:p14="http://schemas.microsoft.com/office/powerpoint/2010/main" val="926272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18</a:t>
            </a:fld>
            <a:endParaRPr lang="en-GB"/>
          </a:p>
        </p:txBody>
      </p:sp>
    </p:spTree>
    <p:extLst>
      <p:ext uri="{BB962C8B-B14F-4D97-AF65-F5344CB8AC3E}">
        <p14:creationId xmlns:p14="http://schemas.microsoft.com/office/powerpoint/2010/main" val="2772005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19</a:t>
            </a:fld>
            <a:endParaRPr lang="en-GB"/>
          </a:p>
        </p:txBody>
      </p:sp>
    </p:spTree>
    <p:extLst>
      <p:ext uri="{BB962C8B-B14F-4D97-AF65-F5344CB8AC3E}">
        <p14:creationId xmlns:p14="http://schemas.microsoft.com/office/powerpoint/2010/main" val="278065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this is a worksheet on the following link ********</a:t>
            </a:r>
          </a:p>
          <a:p>
            <a:r>
              <a:rPr lang="en-US" dirty="0"/>
              <a:t>This activity is suitable for home learning </a:t>
            </a:r>
            <a:endParaRPr lang="en-GB" dirty="0"/>
          </a:p>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20</a:t>
            </a:fld>
            <a:endParaRPr lang="en-GB"/>
          </a:p>
        </p:txBody>
      </p:sp>
    </p:spTree>
    <p:extLst>
      <p:ext uri="{BB962C8B-B14F-4D97-AF65-F5344CB8AC3E}">
        <p14:creationId xmlns:p14="http://schemas.microsoft.com/office/powerpoint/2010/main" val="158016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an extension, suitable for home learning</a:t>
            </a: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21</a:t>
            </a:fld>
            <a:endParaRPr lang="en-GB"/>
          </a:p>
        </p:txBody>
      </p:sp>
    </p:spTree>
    <p:extLst>
      <p:ext uri="{BB962C8B-B14F-4D97-AF65-F5344CB8AC3E}">
        <p14:creationId xmlns:p14="http://schemas.microsoft.com/office/powerpoint/2010/main" val="190946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3</a:t>
            </a:fld>
            <a:endParaRPr lang="en-GB"/>
          </a:p>
        </p:txBody>
      </p:sp>
    </p:spTree>
    <p:extLst>
      <p:ext uri="{BB962C8B-B14F-4D97-AF65-F5344CB8AC3E}">
        <p14:creationId xmlns:p14="http://schemas.microsoft.com/office/powerpoint/2010/main" val="132939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6</a:t>
            </a:fld>
            <a:endParaRPr lang="en-GB"/>
          </a:p>
        </p:txBody>
      </p:sp>
    </p:spTree>
    <p:extLst>
      <p:ext uri="{BB962C8B-B14F-4D97-AF65-F5344CB8AC3E}">
        <p14:creationId xmlns:p14="http://schemas.microsoft.com/office/powerpoint/2010/main" val="334666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7</a:t>
            </a:fld>
            <a:endParaRPr lang="en-GB"/>
          </a:p>
        </p:txBody>
      </p:sp>
    </p:spTree>
    <p:extLst>
      <p:ext uri="{BB962C8B-B14F-4D97-AF65-F5344CB8AC3E}">
        <p14:creationId xmlns:p14="http://schemas.microsoft.com/office/powerpoint/2010/main" val="220380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8</a:t>
            </a:fld>
            <a:endParaRPr lang="en-GB"/>
          </a:p>
        </p:txBody>
      </p:sp>
    </p:spTree>
    <p:extLst>
      <p:ext uri="{BB962C8B-B14F-4D97-AF65-F5344CB8AC3E}">
        <p14:creationId xmlns:p14="http://schemas.microsoft.com/office/powerpoint/2010/main" val="228911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9</a:t>
            </a:fld>
            <a:endParaRPr lang="en-GB"/>
          </a:p>
        </p:txBody>
      </p:sp>
    </p:spTree>
    <p:extLst>
      <p:ext uri="{BB962C8B-B14F-4D97-AF65-F5344CB8AC3E}">
        <p14:creationId xmlns:p14="http://schemas.microsoft.com/office/powerpoint/2010/main" val="177103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10</a:t>
            </a:fld>
            <a:endParaRPr lang="en-GB"/>
          </a:p>
        </p:txBody>
      </p:sp>
    </p:spTree>
    <p:extLst>
      <p:ext uri="{BB962C8B-B14F-4D97-AF65-F5344CB8AC3E}">
        <p14:creationId xmlns:p14="http://schemas.microsoft.com/office/powerpoint/2010/main" val="169854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11</a:t>
            </a:fld>
            <a:endParaRPr lang="en-GB"/>
          </a:p>
        </p:txBody>
      </p:sp>
    </p:spTree>
    <p:extLst>
      <p:ext uri="{BB962C8B-B14F-4D97-AF65-F5344CB8AC3E}">
        <p14:creationId xmlns:p14="http://schemas.microsoft.com/office/powerpoint/2010/main" val="296970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37E8BB-AA22-45BA-B181-4E490AF28222}" type="slidenum">
              <a:rPr lang="en-GB" smtClean="0"/>
              <a:t>12</a:t>
            </a:fld>
            <a:endParaRPr lang="en-GB"/>
          </a:p>
        </p:txBody>
      </p:sp>
    </p:spTree>
    <p:extLst>
      <p:ext uri="{BB962C8B-B14F-4D97-AF65-F5344CB8AC3E}">
        <p14:creationId xmlns:p14="http://schemas.microsoft.com/office/powerpoint/2010/main" val="37520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78C0-7F26-470A-91AE-28B49E5C9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2876F6-5433-4C4A-980D-506BA9D53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FFB9BD2-3084-4A30-A29B-1C5048F04F88}"/>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1EC5C81B-2421-4C26-B0A8-82BFA7E837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CA682-001F-400E-AA3B-DE45F952C13B}"/>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247220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9C66-637A-4019-BBB8-42ADB044F8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783262-4068-417B-922A-491B8CDDBE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1E587B-D038-469C-8F7A-40B3FAA88C2B}"/>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A64D4D19-6015-4FE7-8CE4-156FAAAB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A84207-86E7-411D-AF1C-39E719A7F7E8}"/>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427607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86336-071A-47A0-A7B6-8633BFDD61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3D9E3D-2AB0-4D3B-B3E3-11BA2449A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3CF1D2-8285-436A-A505-FD57201E7615}"/>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4F311481-40CE-4BC7-9009-0B559947D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A46F50-CF29-4304-ACDD-21403E3EC391}"/>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210990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D9CF-257C-421E-9FA9-9B36C3556B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D63BCE-D4A4-4B9A-904F-FCC1C8D73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1FBDB1-41E8-4C36-8996-A4100CFC31A0}"/>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3F64B677-0886-4D10-B9E3-FDDCDFA7A8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0468DA-9C16-49D1-B082-E8F9A581DDD8}"/>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169263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681A-26C8-42DB-9AF9-9CFC42257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6C5654-59DB-4CF5-BEE4-88F7CE3FC7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B82E4B-B133-45B6-B22E-23E65225AFE8}"/>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93B05FB7-2EED-418B-A77E-392FF2E81E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6DD27A-13E7-4F9D-B44D-68E671ED2029}"/>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277487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AD36-B396-4DCD-8681-C70F774C07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9880C6-4B2C-4201-AFF1-7D210ED2DD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A915BF-90A5-4424-B2E1-064BDC1FC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C90E10-9578-4BEB-BEDC-AE8B8A766995}"/>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6" name="Footer Placeholder 5">
            <a:extLst>
              <a:ext uri="{FF2B5EF4-FFF2-40B4-BE49-F238E27FC236}">
                <a16:creationId xmlns:a16="http://schemas.microsoft.com/office/drawing/2014/main" id="{51508051-CFCC-4AEF-B999-AE2DCD66FA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1D1E72-CE5E-4107-ADFB-DCA58AC31DBD}"/>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85737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72846-04A9-413F-8D14-A5A7B813AD7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6AC7A0-9E74-455C-93CD-72EF8740E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B705D-0D52-477E-9B7A-2AE859775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77D720-9E1D-4401-BA85-A9B0B11FA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394206-58B5-433A-A86D-4C809D45EF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C67E56-5C4A-49D8-A1A7-BB6860F59085}"/>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8" name="Footer Placeholder 7">
            <a:extLst>
              <a:ext uri="{FF2B5EF4-FFF2-40B4-BE49-F238E27FC236}">
                <a16:creationId xmlns:a16="http://schemas.microsoft.com/office/drawing/2014/main" id="{21D6CC8E-C854-4E4D-9403-8CEDB7C5C4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AD68E6-AF3D-4E4E-8274-08CAA1CCBAD6}"/>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65599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27A1-6A29-41C4-A55E-1B113F5DD4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ADD117-53FB-4EFD-B668-6D0EB1AB4632}"/>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4" name="Footer Placeholder 3">
            <a:extLst>
              <a:ext uri="{FF2B5EF4-FFF2-40B4-BE49-F238E27FC236}">
                <a16:creationId xmlns:a16="http://schemas.microsoft.com/office/drawing/2014/main" id="{F78D4B60-3821-4CD1-ADD1-50104EA907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DE2120-0CFA-44FD-A274-7826658F8247}"/>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153983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67B13-07DE-45A4-9655-3A9C1A6772EC}"/>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3" name="Footer Placeholder 2">
            <a:extLst>
              <a:ext uri="{FF2B5EF4-FFF2-40B4-BE49-F238E27FC236}">
                <a16:creationId xmlns:a16="http://schemas.microsoft.com/office/drawing/2014/main" id="{F097C611-74FD-4174-A84D-8ACF640AA5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96CEDA-F404-441D-9247-9C284D269FAB}"/>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190310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8EEA-7E7C-498F-9642-1F9821025C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0D5112-F0E3-4852-A891-EBBFD709B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1AAE0D-FA92-4CD5-9313-2BFBAE3BB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D576D-4C5D-45AA-A501-32A0EB6A6013}"/>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6" name="Footer Placeholder 5">
            <a:extLst>
              <a:ext uri="{FF2B5EF4-FFF2-40B4-BE49-F238E27FC236}">
                <a16:creationId xmlns:a16="http://schemas.microsoft.com/office/drawing/2014/main" id="{9C87780D-1001-42F8-BA9F-C753F4C493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25396B-F010-44CD-887B-A3C586928A19}"/>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37948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8318-F22C-4597-A90F-4B0120BE4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50D91E-54C3-4E5F-9A25-256CB4BE7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56949A-5429-42F6-B9C5-EA4400E40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EFB68B-DF68-48CC-9781-C50A7C65580C}"/>
              </a:ext>
            </a:extLst>
          </p:cNvPr>
          <p:cNvSpPr>
            <a:spLocks noGrp="1"/>
          </p:cNvSpPr>
          <p:nvPr>
            <p:ph type="dt" sz="half" idx="10"/>
          </p:nvPr>
        </p:nvSpPr>
        <p:spPr/>
        <p:txBody>
          <a:bodyPr/>
          <a:lstStyle/>
          <a:p>
            <a:fld id="{585A8797-6620-40F4-9315-48D42751922A}" type="datetimeFigureOut">
              <a:rPr lang="en-GB" smtClean="0"/>
              <a:t>17/09/2021</a:t>
            </a:fld>
            <a:endParaRPr lang="en-GB"/>
          </a:p>
        </p:txBody>
      </p:sp>
      <p:sp>
        <p:nvSpPr>
          <p:cNvPr id="6" name="Footer Placeholder 5">
            <a:extLst>
              <a:ext uri="{FF2B5EF4-FFF2-40B4-BE49-F238E27FC236}">
                <a16:creationId xmlns:a16="http://schemas.microsoft.com/office/drawing/2014/main" id="{C13AB273-6D82-487E-97FD-937BD9CF1D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1DE980-7452-461D-80A7-2041398D1314}"/>
              </a:ext>
            </a:extLst>
          </p:cNvPr>
          <p:cNvSpPr>
            <a:spLocks noGrp="1"/>
          </p:cNvSpPr>
          <p:nvPr>
            <p:ph type="sldNum" sz="quarter" idx="12"/>
          </p:nvPr>
        </p:nvSpPr>
        <p:spPr/>
        <p:txBody>
          <a:bodyPr/>
          <a:lstStyle/>
          <a:p>
            <a:fld id="{1775DB76-A3E4-47FD-8516-80D6170F0A39}" type="slidenum">
              <a:rPr lang="en-GB" smtClean="0"/>
              <a:t>‹#›</a:t>
            </a:fld>
            <a:endParaRPr lang="en-GB"/>
          </a:p>
        </p:txBody>
      </p:sp>
    </p:spTree>
    <p:extLst>
      <p:ext uri="{BB962C8B-B14F-4D97-AF65-F5344CB8AC3E}">
        <p14:creationId xmlns:p14="http://schemas.microsoft.com/office/powerpoint/2010/main" val="38083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DD9-DCDE-402A-9921-DC5EF6986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768363-79DA-497F-A824-9180B85ED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7A1509-13A4-4747-9401-A8E7B88A5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A8797-6620-40F4-9315-48D42751922A}" type="datetimeFigureOut">
              <a:rPr lang="en-GB" smtClean="0"/>
              <a:t>17/09/2021</a:t>
            </a:fld>
            <a:endParaRPr lang="en-GB"/>
          </a:p>
        </p:txBody>
      </p:sp>
      <p:sp>
        <p:nvSpPr>
          <p:cNvPr id="5" name="Footer Placeholder 4">
            <a:extLst>
              <a:ext uri="{FF2B5EF4-FFF2-40B4-BE49-F238E27FC236}">
                <a16:creationId xmlns:a16="http://schemas.microsoft.com/office/drawing/2014/main" id="{F588B0B0-0FF4-46D7-9E99-7F8D878DE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7B1A183-2F3F-4F80-8B0B-3B7E6FB40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5DB76-A3E4-47FD-8516-80D6170F0A39}" type="slidenum">
              <a:rPr lang="en-GB" smtClean="0"/>
              <a:t>‹#›</a:t>
            </a:fld>
            <a:endParaRPr lang="en-GB"/>
          </a:p>
        </p:txBody>
      </p:sp>
    </p:spTree>
    <p:extLst>
      <p:ext uri="{BB962C8B-B14F-4D97-AF65-F5344CB8AC3E}">
        <p14:creationId xmlns:p14="http://schemas.microsoft.com/office/powerpoint/2010/main" val="3522189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hyperlink" Target="https://www.recycledevon.org/recycling-collec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9.jpg"/><Relationship Id="rId4" Type="http://schemas.openxmlformats.org/officeDocument/2006/relationships/hyperlink" Target="https://www.recycledevon.org/recycling-collec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zone.recycledevon.org/" TargetMode="External"/><Relationship Id="rId4" Type="http://schemas.openxmlformats.org/officeDocument/2006/relationships/hyperlink" Target="https://zone.recycledevon.org/world-war-2-pac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ww2civildefence.co.uk/" TargetMode="External"/><Relationship Id="rId4" Type="http://schemas.openxmlformats.org/officeDocument/2006/relationships/hyperlink" Target="https://www.sallybosleysbadgesho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hyperlink" Target="https://www.youtube.com/watch?v=_qhLPWcm-0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DDB5BFB9-11C2-461E-BDF5-0D775B9D5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53871"/>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6" name="TextBox 5">
            <a:extLst>
              <a:ext uri="{FF2B5EF4-FFF2-40B4-BE49-F238E27FC236}">
                <a16:creationId xmlns:a16="http://schemas.microsoft.com/office/drawing/2014/main" id="{B0397361-D202-48FF-81BC-B57AA323B13A}"/>
              </a:ext>
            </a:extLst>
          </p:cNvPr>
          <p:cNvSpPr txBox="1"/>
          <p:nvPr/>
        </p:nvSpPr>
        <p:spPr>
          <a:xfrm>
            <a:off x="896424" y="2614358"/>
            <a:ext cx="9462422" cy="3888885"/>
          </a:xfrm>
          <a:prstGeom prst="rect">
            <a:avLst/>
          </a:prstGeom>
          <a:noFill/>
        </p:spPr>
        <p:txBody>
          <a:bodyPr wrap="square">
            <a:sp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Dear Teachers,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Welcome to our World War Two themed teaching pack, looking at how we managed scarce resources during the war and how that has relevance today.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After a general introduction, the pack is divided into three sections; Rationing, Make-Do &amp; Mend, and the National Salvage Scheme.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Each section contains an introduction to the theme, followed by two class-based activities and a follow-on activity for further research or home learning.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Notes on the slides give you more details and tips for delivery in the classroom, as well as resource lists where applicable.</a:t>
            </a:r>
          </a:p>
          <a:p>
            <a:pPr>
              <a:lnSpc>
                <a:spcPct val="107000"/>
              </a:lnSpc>
              <a:spcAft>
                <a:spcPts val="800"/>
              </a:spcAft>
            </a:pPr>
            <a:r>
              <a:rPr lang="en-GB" sz="1400" i="1" kern="1200" dirty="0">
                <a:solidFill>
                  <a:srgbClr val="000000"/>
                </a:solidFill>
                <a:effectLst/>
                <a:latin typeface="Arial Rounded MT Bold" panose="020F0704030504030204" pitchFamily="34" charset="0"/>
                <a:ea typeface="Yu Mincho" panose="020B0400000000000000" pitchFamily="18" charset="-128"/>
                <a:cs typeface="Arial" panose="020B0604020202020204" pitchFamily="34" charset="0"/>
              </a:rPr>
              <a:t>*Note – this pack covers resource use during war time scarcity, rather than focussing on the conflict itself.</a:t>
            </a:r>
            <a:endParaRPr lang="en-GB" sz="1400" dirty="0">
              <a:effectLst/>
              <a:latin typeface="Arial Rounded MT Bold" panose="020F0704030504030204" pitchFamily="34" charset="0"/>
              <a:ea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3791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98BC25F0-CBF1-4D28-90B2-BC378843344C}"/>
              </a:ext>
            </a:extLst>
          </p:cNvPr>
          <p:cNvSpPr txBox="1"/>
          <p:nvPr/>
        </p:nvSpPr>
        <p:spPr>
          <a:xfrm>
            <a:off x="5774958" y="6025386"/>
            <a:ext cx="6601544" cy="395429"/>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Salvage leaflet from World War 2 </a:t>
            </a:r>
          </a:p>
        </p:txBody>
      </p:sp>
      <p:pic>
        <p:nvPicPr>
          <p:cNvPr id="11" name="Picture 10">
            <a:extLst>
              <a:ext uri="{FF2B5EF4-FFF2-40B4-BE49-F238E27FC236}">
                <a16:creationId xmlns:a16="http://schemas.microsoft.com/office/drawing/2014/main" id="{5630189C-05C8-4A34-A7FE-F84116861D9F}"/>
              </a:ext>
            </a:extLst>
          </p:cNvPr>
          <p:cNvPicPr/>
          <p:nvPr/>
        </p:nvPicPr>
        <p:blipFill rotWithShape="1">
          <a:blip r:embed="rId4"/>
          <a:srcRect l="24784" t="18359" r="23785" b="8400"/>
          <a:stretch/>
        </p:blipFill>
        <p:spPr bwMode="auto">
          <a:xfrm>
            <a:off x="1048216" y="266625"/>
            <a:ext cx="8820614" cy="56658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8557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98BC25F0-CBF1-4D28-90B2-BC378843344C}"/>
              </a:ext>
            </a:extLst>
          </p:cNvPr>
          <p:cNvSpPr txBox="1"/>
          <p:nvPr/>
        </p:nvSpPr>
        <p:spPr>
          <a:xfrm>
            <a:off x="5573557" y="6014236"/>
            <a:ext cx="6601544" cy="395429"/>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Salvage leaflet from World War 2 </a:t>
            </a:r>
          </a:p>
        </p:txBody>
      </p:sp>
      <p:pic>
        <p:nvPicPr>
          <p:cNvPr id="5" name="Picture 4">
            <a:extLst>
              <a:ext uri="{FF2B5EF4-FFF2-40B4-BE49-F238E27FC236}">
                <a16:creationId xmlns:a16="http://schemas.microsoft.com/office/drawing/2014/main" id="{1564FBF0-AD2A-49D9-AE7F-65BDF79FB01E}"/>
              </a:ext>
            </a:extLst>
          </p:cNvPr>
          <p:cNvPicPr/>
          <p:nvPr/>
        </p:nvPicPr>
        <p:blipFill rotWithShape="1">
          <a:blip r:embed="rId4"/>
          <a:srcRect l="35805" t="13629" r="36059" b="9194"/>
          <a:stretch/>
        </p:blipFill>
        <p:spPr bwMode="auto">
          <a:xfrm>
            <a:off x="1070306" y="289693"/>
            <a:ext cx="4171451" cy="560438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19A2FF0-3ABB-4DCB-B439-42C551A00028}"/>
              </a:ext>
            </a:extLst>
          </p:cNvPr>
          <p:cNvPicPr/>
          <p:nvPr/>
        </p:nvPicPr>
        <p:blipFill rotWithShape="1">
          <a:blip r:embed="rId5"/>
          <a:srcRect l="55049" t="26174" r="19341" b="14471"/>
          <a:stretch/>
        </p:blipFill>
        <p:spPr bwMode="auto">
          <a:xfrm>
            <a:off x="5241757" y="289692"/>
            <a:ext cx="4365524" cy="56043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256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327E75FB-A214-49E9-893D-E5E991C0AA12}"/>
              </a:ext>
            </a:extLst>
          </p:cNvPr>
          <p:cNvSpPr txBox="1"/>
          <p:nvPr/>
        </p:nvSpPr>
        <p:spPr>
          <a:xfrm>
            <a:off x="966359" y="785172"/>
            <a:ext cx="5129641" cy="773994"/>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New </a:t>
            </a:r>
          </a:p>
          <a:p>
            <a:pPr>
              <a:lnSpc>
                <a:spcPct val="107000"/>
              </a:lnSpc>
              <a:spcAft>
                <a:spcPts val="800"/>
              </a:spcAft>
            </a:pPr>
            <a:r>
              <a:rPr lang="en-GB" sz="1600" dirty="0">
                <a:effectLst/>
                <a:latin typeface="Arial Rounded MT Bold" panose="020F0704030504030204" pitchFamily="34" charset="0"/>
                <a:ea typeface="Calibri" panose="020F0502020204030204" pitchFamily="34" charset="0"/>
                <a:cs typeface="Arial" panose="020B0604020202020204" pitchFamily="34" charset="0"/>
              </a:rPr>
              <a:t>Today, </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BF29673-0853-49C2-93D3-910A5FDFF549}"/>
              </a:ext>
            </a:extLst>
          </p:cNvPr>
          <p:cNvPicPr/>
          <p:nvPr/>
        </p:nvPicPr>
        <p:blipFill rotWithShape="1">
          <a:blip r:embed="rId4"/>
          <a:srcRect l="18097" t="12521" r="16800" b="6941"/>
          <a:stretch/>
        </p:blipFill>
        <p:spPr bwMode="auto">
          <a:xfrm>
            <a:off x="1070518" y="380855"/>
            <a:ext cx="8976731" cy="5607350"/>
          </a:xfrm>
          <a:prstGeom prst="rect">
            <a:avLst/>
          </a:prstGeom>
          <a:ln>
            <a:solidFill>
              <a:schemeClr val="bg2">
                <a:lumMod val="50000"/>
              </a:schemeClr>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F27C0C06-110F-4A53-A732-AE9E9EB0D06A}"/>
              </a:ext>
            </a:extLst>
          </p:cNvPr>
          <p:cNvSpPr txBox="1"/>
          <p:nvPr/>
        </p:nvSpPr>
        <p:spPr>
          <a:xfrm>
            <a:off x="6515100" y="6032430"/>
            <a:ext cx="6094140" cy="400110"/>
          </a:xfrm>
          <a:prstGeom prst="rect">
            <a:avLst/>
          </a:prstGeom>
          <a:noFill/>
        </p:spPr>
        <p:txBody>
          <a:bodyPr wrap="square">
            <a:spAutoFit/>
          </a:bodyPr>
          <a:lstStyle/>
          <a:p>
            <a:r>
              <a:rPr lang="en-US" sz="2000" b="1" dirty="0">
                <a:solidFill>
                  <a:schemeClr val="accent2">
                    <a:lumMod val="75000"/>
                  </a:schemeClr>
                </a:solidFill>
                <a:latin typeface="Arial Rounded MT Bold" panose="020F0704030504030204" pitchFamily="34" charset="0"/>
              </a:rPr>
              <a:t>Exeter recycling leaflet 1985</a:t>
            </a:r>
            <a:endParaRPr lang="en-GB" sz="2000" b="1" dirty="0">
              <a:solidFill>
                <a:schemeClr val="accent2">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409684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AutoShape 2">
            <a:extLst>
              <a:ext uri="{FF2B5EF4-FFF2-40B4-BE49-F238E27FC236}">
                <a16:creationId xmlns:a16="http://schemas.microsoft.com/office/drawing/2014/main" id="{0E8D8B1F-5EE1-4B89-A731-9BEEEBAE6E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a:extLst>
              <a:ext uri="{FF2B5EF4-FFF2-40B4-BE49-F238E27FC236}">
                <a16:creationId xmlns:a16="http://schemas.microsoft.com/office/drawing/2014/main" id="{809E1C84-A780-4075-815A-BC7AAAD8829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0CFE59C2-10A1-4894-84F5-3B8767102F9B}"/>
              </a:ext>
            </a:extLst>
          </p:cNvPr>
          <p:cNvPicPr/>
          <p:nvPr/>
        </p:nvPicPr>
        <p:blipFill rotWithShape="1">
          <a:blip r:embed="rId4"/>
          <a:srcRect l="21544" t="12288" r="20253" b="13860"/>
          <a:stretch/>
        </p:blipFill>
        <p:spPr bwMode="auto">
          <a:xfrm>
            <a:off x="1050073" y="323384"/>
            <a:ext cx="9008327" cy="5564460"/>
          </a:xfrm>
          <a:prstGeom prst="rect">
            <a:avLst/>
          </a:prstGeom>
          <a:ln>
            <a:solidFill>
              <a:schemeClr val="bg2">
                <a:lumMod val="50000"/>
              </a:schemeClr>
            </a:solid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BC6A9356-7FD1-46EE-BEAB-EA092C8E8D14}"/>
              </a:ext>
            </a:extLst>
          </p:cNvPr>
          <p:cNvSpPr txBox="1"/>
          <p:nvPr/>
        </p:nvSpPr>
        <p:spPr>
          <a:xfrm>
            <a:off x="6515100" y="6032430"/>
            <a:ext cx="6094140" cy="400110"/>
          </a:xfrm>
          <a:prstGeom prst="rect">
            <a:avLst/>
          </a:prstGeom>
          <a:noFill/>
        </p:spPr>
        <p:txBody>
          <a:bodyPr wrap="square">
            <a:spAutoFit/>
          </a:bodyPr>
          <a:lstStyle/>
          <a:p>
            <a:r>
              <a:rPr lang="en-US" sz="2000" b="1" dirty="0">
                <a:solidFill>
                  <a:schemeClr val="accent2">
                    <a:lumMod val="75000"/>
                  </a:schemeClr>
                </a:solidFill>
                <a:latin typeface="Arial Rounded MT Bold" panose="020F0704030504030204" pitchFamily="34" charset="0"/>
              </a:rPr>
              <a:t>Exeter recycling leaflet 1985</a:t>
            </a:r>
            <a:endParaRPr lang="en-GB" sz="2000" b="1" dirty="0">
              <a:solidFill>
                <a:schemeClr val="accent2">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3847617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AutoShape 2">
            <a:extLst>
              <a:ext uri="{FF2B5EF4-FFF2-40B4-BE49-F238E27FC236}">
                <a16:creationId xmlns:a16="http://schemas.microsoft.com/office/drawing/2014/main" id="{0E8D8B1F-5EE1-4B89-A731-9BEEEBAE6E9F}"/>
              </a:ext>
            </a:extLst>
          </p:cNvPr>
          <p:cNvSpPr>
            <a:spLocks noChangeAspect="1" noChangeArrowheads="1"/>
          </p:cNvSpPr>
          <p:nvPr/>
        </p:nvSpPr>
        <p:spPr bwMode="auto">
          <a:xfrm>
            <a:off x="6646123" y="36111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a:extLst>
              <a:ext uri="{FF2B5EF4-FFF2-40B4-BE49-F238E27FC236}">
                <a16:creationId xmlns:a16="http://schemas.microsoft.com/office/drawing/2014/main" id="{809E1C84-A780-4075-815A-BC7AAAD8829B}"/>
              </a:ext>
            </a:extLst>
          </p:cNvPr>
          <p:cNvSpPr>
            <a:spLocks noChangeAspect="1" noChangeArrowheads="1"/>
          </p:cNvSpPr>
          <p:nvPr/>
        </p:nvSpPr>
        <p:spPr bwMode="auto">
          <a:xfrm>
            <a:off x="6798523" y="37635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TextBox 14">
            <a:extLst>
              <a:ext uri="{FF2B5EF4-FFF2-40B4-BE49-F238E27FC236}">
                <a16:creationId xmlns:a16="http://schemas.microsoft.com/office/drawing/2014/main" id="{BC6A9356-7FD1-46EE-BEAB-EA092C8E8D14}"/>
              </a:ext>
            </a:extLst>
          </p:cNvPr>
          <p:cNvSpPr txBox="1"/>
          <p:nvPr/>
        </p:nvSpPr>
        <p:spPr>
          <a:xfrm>
            <a:off x="7735229" y="5684167"/>
            <a:ext cx="4456771" cy="400110"/>
          </a:xfrm>
          <a:prstGeom prst="rect">
            <a:avLst/>
          </a:prstGeom>
          <a:noFill/>
        </p:spPr>
        <p:txBody>
          <a:bodyPr wrap="square">
            <a:spAutoFit/>
          </a:bodyPr>
          <a:lstStyle/>
          <a:p>
            <a:r>
              <a:rPr lang="en-US" sz="2000" b="1" dirty="0">
                <a:solidFill>
                  <a:schemeClr val="accent2">
                    <a:lumMod val="75000"/>
                  </a:schemeClr>
                </a:solidFill>
                <a:latin typeface="Arial Rounded MT Bold" panose="020F0704030504030204" pitchFamily="34" charset="0"/>
              </a:rPr>
              <a:t>West Devon recycling leaflet 2019</a:t>
            </a:r>
            <a:endParaRPr lang="en-GB" sz="2000" b="1" dirty="0">
              <a:solidFill>
                <a:schemeClr val="accent2">
                  <a:lumMod val="75000"/>
                </a:schemeClr>
              </a:solidFill>
              <a:latin typeface="Arial Rounded MT Bold" panose="020F0704030504030204" pitchFamily="34" charset="0"/>
            </a:endParaRPr>
          </a:p>
        </p:txBody>
      </p:sp>
      <p:pic>
        <p:nvPicPr>
          <p:cNvPr id="7" name="Picture 6">
            <a:extLst>
              <a:ext uri="{FF2B5EF4-FFF2-40B4-BE49-F238E27FC236}">
                <a16:creationId xmlns:a16="http://schemas.microsoft.com/office/drawing/2014/main" id="{6DFC1220-9E79-4558-AF7C-A36C5AED6B43}"/>
              </a:ext>
            </a:extLst>
          </p:cNvPr>
          <p:cNvPicPr/>
          <p:nvPr/>
        </p:nvPicPr>
        <p:blipFill rotWithShape="1">
          <a:blip r:embed="rId4"/>
          <a:srcRect l="33188" t="15356" r="34280" b="4572"/>
          <a:stretch/>
        </p:blipFill>
        <p:spPr bwMode="auto">
          <a:xfrm>
            <a:off x="1070514" y="568710"/>
            <a:ext cx="3579541" cy="5029202"/>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9494226-546A-45E5-880C-B9F5908019E5}"/>
              </a:ext>
            </a:extLst>
          </p:cNvPr>
          <p:cNvPicPr/>
          <p:nvPr/>
        </p:nvPicPr>
        <p:blipFill rotWithShape="1">
          <a:blip r:embed="rId5"/>
          <a:srcRect l="35156" t="20517" r="36534" b="7347"/>
          <a:stretch/>
        </p:blipFill>
        <p:spPr bwMode="auto">
          <a:xfrm>
            <a:off x="4650055" y="568710"/>
            <a:ext cx="3579541" cy="5029202"/>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EB9897F-74BC-4687-875B-4FC30E577642}"/>
              </a:ext>
            </a:extLst>
          </p:cNvPr>
          <p:cNvPicPr/>
          <p:nvPr/>
        </p:nvPicPr>
        <p:blipFill rotWithShape="1">
          <a:blip r:embed="rId6"/>
          <a:srcRect l="33497" t="12763" r="34347" b="5645"/>
          <a:stretch/>
        </p:blipFill>
        <p:spPr bwMode="auto">
          <a:xfrm>
            <a:off x="8229596" y="568710"/>
            <a:ext cx="3789555" cy="50292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8176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9" name="TextBox 8">
            <a:extLst>
              <a:ext uri="{FF2B5EF4-FFF2-40B4-BE49-F238E27FC236}">
                <a16:creationId xmlns:a16="http://schemas.microsoft.com/office/drawing/2014/main" id="{DB1FDDE0-886D-47F7-A2BE-895DA583BED6}"/>
              </a:ext>
            </a:extLst>
          </p:cNvPr>
          <p:cNvSpPr txBox="1"/>
          <p:nvPr/>
        </p:nvSpPr>
        <p:spPr>
          <a:xfrm>
            <a:off x="989712" y="1182585"/>
            <a:ext cx="3887088" cy="2308324"/>
          </a:xfrm>
          <a:prstGeom prst="rect">
            <a:avLst/>
          </a:prstGeom>
          <a:noFill/>
        </p:spPr>
        <p:txBody>
          <a:bodyPr wrap="square" rtlCol="0">
            <a:spAutoFit/>
          </a:bodyPr>
          <a:lstStyle/>
          <a:p>
            <a:r>
              <a:rPr lang="en-US" sz="1800" dirty="0">
                <a:effectLst/>
                <a:latin typeface="Arial Rounded MT Bold" panose="020F0704030504030204" pitchFamily="34" charset="0"/>
                <a:ea typeface="Calibri" panose="020F0502020204030204" pitchFamily="34" charset="0"/>
                <a:cs typeface="Arial" panose="020B0604020202020204" pitchFamily="34" charset="0"/>
              </a:rPr>
              <a:t>Now compare the three leaflets by considering their features and completing the table here.</a:t>
            </a:r>
          </a:p>
          <a:p>
            <a:endParaRPr lang="en-US" sz="1800" dirty="0">
              <a:effectLst/>
              <a:latin typeface="Arial Rounded MT Bold" panose="020F0704030504030204" pitchFamily="34" charset="0"/>
              <a:ea typeface="Calibri" panose="020F0502020204030204" pitchFamily="34" charset="0"/>
              <a:cs typeface="Arial" panose="020B0604020202020204" pitchFamily="34" charset="0"/>
            </a:endParaRPr>
          </a:p>
          <a:p>
            <a:r>
              <a:rPr lang="en-US" dirty="0">
                <a:latin typeface="Arial Rounded MT Bold" panose="020F0704030504030204" pitchFamily="34" charset="0"/>
                <a:cs typeface="Arial" panose="020B0604020202020204" pitchFamily="34" charset="0"/>
              </a:rPr>
              <a:t>Write notes in each of the boxes. </a:t>
            </a:r>
          </a:p>
          <a:p>
            <a:endParaRPr lang="en-US" dirty="0">
              <a:latin typeface="Arial Rounded MT Bold" panose="020F0704030504030204" pitchFamily="34" charset="0"/>
              <a:cs typeface="Arial" panose="020B0604020202020204" pitchFamily="34" charset="0"/>
            </a:endParaRPr>
          </a:p>
          <a:p>
            <a:r>
              <a:rPr lang="en-US" dirty="0">
                <a:latin typeface="Arial Rounded MT Bold" panose="020F0704030504030204" pitchFamily="34" charset="0"/>
                <a:cs typeface="Arial" panose="020B0604020202020204" pitchFamily="34" charset="0"/>
              </a:rPr>
              <a:t>You could also award each feature a score from 1-5.</a:t>
            </a:r>
            <a:endParaRPr lang="en-GB" dirty="0"/>
          </a:p>
        </p:txBody>
      </p:sp>
      <p:pic>
        <p:nvPicPr>
          <p:cNvPr id="5" name="Picture 4">
            <a:extLst>
              <a:ext uri="{FF2B5EF4-FFF2-40B4-BE49-F238E27FC236}">
                <a16:creationId xmlns:a16="http://schemas.microsoft.com/office/drawing/2014/main" id="{E74935CE-ACDB-45A9-94D4-BF87911BE3D2}"/>
              </a:ext>
            </a:extLst>
          </p:cNvPr>
          <p:cNvPicPr>
            <a:picLocks noChangeAspect="1"/>
          </p:cNvPicPr>
          <p:nvPr/>
        </p:nvPicPr>
        <p:blipFill>
          <a:blip r:embed="rId4"/>
          <a:stretch>
            <a:fillRect/>
          </a:stretch>
        </p:blipFill>
        <p:spPr>
          <a:xfrm>
            <a:off x="6223479" y="516849"/>
            <a:ext cx="5368065" cy="5824301"/>
          </a:xfrm>
          <a:prstGeom prst="rect">
            <a:avLst/>
          </a:prstGeom>
          <a:ln>
            <a:noFill/>
          </a:ln>
        </p:spPr>
      </p:pic>
    </p:spTree>
    <p:extLst>
      <p:ext uri="{BB962C8B-B14F-4D97-AF65-F5344CB8AC3E}">
        <p14:creationId xmlns:p14="http://schemas.microsoft.com/office/powerpoint/2010/main" val="1347358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9" name="TextBox 8">
            <a:extLst>
              <a:ext uri="{FF2B5EF4-FFF2-40B4-BE49-F238E27FC236}">
                <a16:creationId xmlns:a16="http://schemas.microsoft.com/office/drawing/2014/main" id="{DB1FDDE0-886D-47F7-A2BE-895DA583BED6}"/>
              </a:ext>
            </a:extLst>
          </p:cNvPr>
          <p:cNvSpPr txBox="1"/>
          <p:nvPr/>
        </p:nvSpPr>
        <p:spPr>
          <a:xfrm>
            <a:off x="989712" y="747040"/>
            <a:ext cx="5106288" cy="4473276"/>
          </a:xfrm>
          <a:prstGeom prst="rect">
            <a:avLst/>
          </a:prstGeom>
          <a:noFill/>
        </p:spPr>
        <p:txBody>
          <a:bodyPr wrap="square" rtlCol="0">
            <a:spAutoFit/>
          </a:bodyPr>
          <a:lstStyle/>
          <a:p>
            <a:pPr>
              <a:lnSpc>
                <a:spcPct val="107000"/>
              </a:lnSpc>
              <a:spcAft>
                <a:spcPts val="800"/>
              </a:spcAft>
            </a:pPr>
            <a:r>
              <a:rPr lang="en-US"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Answer these questions:</a:t>
            </a:r>
            <a:endParaRPr lang="en-GB"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endParaRPr>
          </a:p>
          <a:p>
            <a:pPr marL="261938" lvl="1" indent="-261938">
              <a:spcAft>
                <a:spcPts val="600"/>
              </a:spcAft>
              <a:buFont typeface="+mj-lt"/>
              <a:buAutoNum type="arabicParenR"/>
            </a:pPr>
            <a:r>
              <a:rPr lang="en-US" dirty="0">
                <a:effectLst/>
                <a:latin typeface="Arial Rounded MT Bold" panose="020F0704030504030204" pitchFamily="34" charset="0"/>
                <a:ea typeface="Times New Roman" panose="02020603050405020304" pitchFamily="18" charset="0"/>
              </a:rPr>
              <a:t>Which is your favourite </a:t>
            </a:r>
            <a:r>
              <a:rPr lang="en-US" dirty="0">
                <a:latin typeface="Arial Rounded MT Bold" panose="020F0704030504030204" pitchFamily="34" charset="0"/>
                <a:ea typeface="Times New Roman" panose="02020603050405020304" pitchFamily="18" charset="0"/>
              </a:rPr>
              <a:t>leaflet</a:t>
            </a:r>
            <a:r>
              <a:rPr lang="en-US" dirty="0">
                <a:effectLst/>
                <a:latin typeface="Arial Rounded MT Bold" panose="020F0704030504030204" pitchFamily="34" charset="0"/>
                <a:ea typeface="Times New Roman" panose="02020603050405020304" pitchFamily="18" charset="0"/>
              </a:rPr>
              <a:t>? Why?</a:t>
            </a:r>
            <a:endParaRPr lang="en-GB" dirty="0">
              <a:effectLst/>
              <a:latin typeface="Arial Rounded MT Bold" panose="020F0704030504030204" pitchFamily="34" charset="0"/>
              <a:ea typeface="Times New Roman" panose="02020603050405020304" pitchFamily="18" charset="0"/>
            </a:endParaRPr>
          </a:p>
          <a:p>
            <a:pPr marL="261938" lvl="1" indent="-261938">
              <a:spcAft>
                <a:spcPts val="600"/>
              </a:spcAft>
              <a:buFont typeface="+mj-lt"/>
              <a:buAutoNum type="arabicParenR"/>
            </a:pPr>
            <a:r>
              <a:rPr lang="en-US" dirty="0">
                <a:effectLst/>
                <a:latin typeface="Arial Rounded MT Bold" panose="020F0704030504030204" pitchFamily="34" charset="0"/>
                <a:ea typeface="Times New Roman" panose="02020603050405020304" pitchFamily="18" charset="0"/>
              </a:rPr>
              <a:t>Which </a:t>
            </a:r>
            <a:r>
              <a:rPr lang="en-US" dirty="0">
                <a:latin typeface="Arial Rounded MT Bold" panose="020F0704030504030204" pitchFamily="34" charset="0"/>
                <a:ea typeface="Times New Roman" panose="02020603050405020304" pitchFamily="18" charset="0"/>
              </a:rPr>
              <a:t>leaflet</a:t>
            </a:r>
            <a:r>
              <a:rPr lang="en-US" dirty="0">
                <a:effectLst/>
                <a:latin typeface="Arial Rounded MT Bold" panose="020F0704030504030204" pitchFamily="34" charset="0"/>
                <a:ea typeface="Times New Roman" panose="02020603050405020304" pitchFamily="18" charset="0"/>
              </a:rPr>
              <a:t> do you think is the most persuasive and would make people want to recycle?</a:t>
            </a:r>
            <a:endParaRPr lang="en-GB" dirty="0">
              <a:effectLst/>
              <a:latin typeface="Arial Rounded MT Bold" panose="020F0704030504030204" pitchFamily="34" charset="0"/>
              <a:ea typeface="Times New Roman" panose="02020603050405020304" pitchFamily="18" charset="0"/>
            </a:endParaRPr>
          </a:p>
          <a:p>
            <a:pPr marL="261938" lvl="1" indent="-261938">
              <a:spcAft>
                <a:spcPts val="600"/>
              </a:spcAft>
              <a:buFont typeface="+mj-lt"/>
              <a:buAutoNum type="arabicParenR"/>
            </a:pPr>
            <a:r>
              <a:rPr lang="en-US" dirty="0">
                <a:effectLst/>
                <a:latin typeface="Arial Rounded MT Bold" panose="020F0704030504030204" pitchFamily="34" charset="0"/>
                <a:ea typeface="Times New Roman" panose="02020603050405020304" pitchFamily="18" charset="0"/>
              </a:rPr>
              <a:t>What makes a </a:t>
            </a:r>
            <a:r>
              <a:rPr lang="en-US" dirty="0">
                <a:latin typeface="Arial Rounded MT Bold" panose="020F0704030504030204" pitchFamily="34" charset="0"/>
                <a:ea typeface="Times New Roman" panose="02020603050405020304" pitchFamily="18" charset="0"/>
              </a:rPr>
              <a:t>leaflet</a:t>
            </a:r>
            <a:r>
              <a:rPr lang="en-US" dirty="0">
                <a:effectLst/>
                <a:latin typeface="Arial Rounded MT Bold" panose="020F0704030504030204" pitchFamily="34" charset="0"/>
                <a:ea typeface="Times New Roman" panose="02020603050405020304" pitchFamily="18" charset="0"/>
              </a:rPr>
              <a:t> most effective?</a:t>
            </a:r>
            <a:endParaRPr lang="en-GB" dirty="0">
              <a:effectLst/>
              <a:latin typeface="Arial Rounded MT Bold" panose="020F0704030504030204" pitchFamily="34" charset="0"/>
              <a:ea typeface="Times New Roman" panose="02020603050405020304" pitchFamily="18" charset="0"/>
            </a:endParaRPr>
          </a:p>
          <a:p>
            <a:pPr marL="261938" lvl="1" indent="-261938">
              <a:spcAft>
                <a:spcPts val="600"/>
              </a:spcAft>
              <a:buFont typeface="+mj-lt"/>
              <a:buAutoNum type="arabicParenR"/>
            </a:pPr>
            <a:r>
              <a:rPr lang="en-US" dirty="0">
                <a:effectLst/>
                <a:latin typeface="Arial Rounded MT Bold" panose="020F0704030504030204" pitchFamily="34" charset="0"/>
                <a:ea typeface="Times New Roman" panose="02020603050405020304" pitchFamily="18" charset="0"/>
              </a:rPr>
              <a:t>What sort of information does it provide? Is it useful? Does it help you to know what and how to recycle?</a:t>
            </a:r>
            <a:endParaRPr lang="en-GB" dirty="0">
              <a:effectLst/>
              <a:latin typeface="Arial Rounded MT Bold" panose="020F0704030504030204" pitchFamily="34" charset="0"/>
              <a:ea typeface="Times New Roman" panose="02020603050405020304" pitchFamily="18" charset="0"/>
            </a:endParaRPr>
          </a:p>
          <a:p>
            <a:pPr>
              <a:lnSpc>
                <a:spcPct val="107000"/>
              </a:lnSpc>
              <a:spcAft>
                <a:spcPts val="800"/>
              </a:spcAft>
            </a:pPr>
            <a:br>
              <a:rPr lang="en-US" dirty="0">
                <a:latin typeface="Arial Rounded MT Bold" panose="020F0704030504030204" pitchFamily="34" charset="0"/>
                <a:ea typeface="Calibri" panose="020F0502020204030204" pitchFamily="34" charset="0"/>
                <a:cs typeface="Arial" panose="020B0604020202020204" pitchFamily="34" charset="0"/>
              </a:rPr>
            </a:br>
            <a:r>
              <a:rPr lang="en-US" dirty="0">
                <a:effectLst/>
                <a:latin typeface="Arial Rounded MT Bold" panose="020F0704030504030204" pitchFamily="34" charset="0"/>
                <a:ea typeface="Calibri" panose="020F0502020204030204" pitchFamily="34" charset="0"/>
                <a:cs typeface="Arial" panose="020B0604020202020204" pitchFamily="34" charset="0"/>
              </a:rPr>
              <a:t>Now you have looked at leaflets old and new, it’s time to get creative! Have a go at designing your own leaflet to encourage people to recycle at home. </a:t>
            </a:r>
            <a:endParaRPr lang="en-GB" dirty="0">
              <a:effectLst/>
              <a:latin typeface="Arial Rounded MT Bold" panose="020F07040305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3BF826-946A-473C-91E0-43E4A3A8CFFA}"/>
              </a:ext>
            </a:extLst>
          </p:cNvPr>
          <p:cNvSpPr txBox="1"/>
          <p:nvPr/>
        </p:nvSpPr>
        <p:spPr>
          <a:xfrm>
            <a:off x="6720115" y="1123244"/>
            <a:ext cx="5106288" cy="2941190"/>
          </a:xfrm>
          <a:prstGeom prst="rect">
            <a:avLst/>
          </a:prstGeom>
          <a:noFill/>
        </p:spPr>
        <p:txBody>
          <a:bodyPr wrap="square">
            <a:spAutoFit/>
          </a:bodyPr>
          <a:lstStyle/>
          <a:p>
            <a:pPr>
              <a:lnSpc>
                <a:spcPct val="107000"/>
              </a:lnSpc>
              <a:spcAft>
                <a:spcPts val="800"/>
              </a:spcAft>
            </a:pPr>
            <a:r>
              <a:rPr lang="en-US" dirty="0">
                <a:effectLst/>
                <a:latin typeface="Arial Rounded MT Bold" panose="020F0704030504030204" pitchFamily="34" charset="0"/>
                <a:ea typeface="Calibri" panose="020F0502020204030204" pitchFamily="34" charset="0"/>
                <a:cs typeface="Arial" panose="020B0604020202020204" pitchFamily="34" charset="0"/>
              </a:rPr>
              <a:t>Before you begin, check online to find out what can be recycled in your local area:</a:t>
            </a:r>
            <a:r>
              <a:rPr lang="en-US" sz="1800" b="1" u="sng" dirty="0">
                <a:solidFill>
                  <a:srgbClr val="0563C1"/>
                </a:solidFill>
                <a:effectLst/>
                <a:latin typeface="Arial Rounded MT Bold" panose="020F0704030504030204" pitchFamily="34" charset="0"/>
                <a:ea typeface="Times New Roman" panose="02020603050405020304" pitchFamily="18" charset="0"/>
                <a:hlinkClick r:id="rId4"/>
              </a:rPr>
              <a:t> </a:t>
            </a:r>
            <a:r>
              <a:rPr lang="en-US" sz="1800" u="sng" dirty="0">
                <a:solidFill>
                  <a:srgbClr val="0563C1"/>
                </a:solidFill>
                <a:effectLst/>
                <a:latin typeface="Arial Rounded MT Bold" panose="020F0704030504030204" pitchFamily="34" charset="0"/>
                <a:ea typeface="Times New Roman" panose="02020603050405020304" pitchFamily="18" charset="0"/>
                <a:hlinkClick r:id="rId4"/>
              </a:rPr>
              <a:t>recycledevon.org/recycling-collections/</a:t>
            </a:r>
            <a:endParaRPr lang="en-US" dirty="0">
              <a:effectLst/>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Arial Rounded MT Bold" panose="020F0704030504030204" pitchFamily="34" charset="0"/>
                <a:ea typeface="Calibri" panose="020F0502020204030204" pitchFamily="34" charset="0"/>
                <a:cs typeface="Arial" panose="020B0604020202020204" pitchFamily="34" charset="0"/>
              </a:rPr>
              <a:t>You might like to try out a style similar to the </a:t>
            </a:r>
            <a:r>
              <a:rPr lang="en-US" dirty="0">
                <a:latin typeface="Arial Rounded MT Bold" panose="020F0704030504030204" pitchFamily="34" charset="0"/>
                <a:ea typeface="Calibri" panose="020F0502020204030204" pitchFamily="34" charset="0"/>
                <a:cs typeface="Arial" panose="020B0604020202020204" pitchFamily="34" charset="0"/>
              </a:rPr>
              <a:t>WW</a:t>
            </a:r>
            <a:r>
              <a:rPr lang="en-US" dirty="0">
                <a:effectLst/>
                <a:latin typeface="Arial Rounded MT Bold" panose="020F0704030504030204" pitchFamily="34" charset="0"/>
                <a:ea typeface="Calibri" panose="020F0502020204030204" pitchFamily="34" charset="0"/>
                <a:cs typeface="Arial" panose="020B0604020202020204" pitchFamily="34" charset="0"/>
              </a:rPr>
              <a:t>2 leaflet, or maybe you can imagine a futuristic leaflet – what would it look like 50 years from now?</a:t>
            </a:r>
          </a:p>
          <a:p>
            <a:pPr>
              <a:lnSpc>
                <a:spcPct val="107000"/>
              </a:lnSpc>
              <a:spcAft>
                <a:spcPts val="800"/>
              </a:spcAft>
            </a:pPr>
            <a:r>
              <a:rPr lang="en-US" dirty="0">
                <a:effectLst/>
                <a:latin typeface="Arial Rounded MT Bold" panose="020F0704030504030204" pitchFamily="34" charset="0"/>
                <a:ea typeface="Calibri" panose="020F0502020204030204" pitchFamily="34" charset="0"/>
                <a:cs typeface="Arial" panose="020B0604020202020204" pitchFamily="34" charset="0"/>
              </a:rPr>
              <a:t>Take your leaflet home and put it on display to encourage your family to recycle.</a:t>
            </a:r>
            <a:endParaRPr lang="en-GB" dirty="0">
              <a:effectLst/>
              <a:latin typeface="Arial Rounded MT Bold" panose="020F0704030504030204" pitchFamily="34" charset="0"/>
              <a:ea typeface="Calibri" panose="020F0502020204030204" pitchFamily="34" charset="0"/>
              <a:cs typeface="Arial" panose="020B0604020202020204" pitchFamily="34" charset="0"/>
            </a:endParaRPr>
          </a:p>
        </p:txBody>
      </p:sp>
      <p:pic>
        <p:nvPicPr>
          <p:cNvPr id="7" name="Picture 6" descr="A picture containing stationary, envelope&#10;&#10;Description automatically generated">
            <a:extLst>
              <a:ext uri="{FF2B5EF4-FFF2-40B4-BE49-F238E27FC236}">
                <a16:creationId xmlns:a16="http://schemas.microsoft.com/office/drawing/2014/main" id="{61843B47-1C73-4574-9FA7-BA5AE35052B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97873">
            <a:off x="5990300" y="3620051"/>
            <a:ext cx="5130707" cy="3641716"/>
          </a:xfrm>
          <a:prstGeom prst="rect">
            <a:avLst/>
          </a:prstGeom>
        </p:spPr>
      </p:pic>
    </p:spTree>
    <p:extLst>
      <p:ext uri="{BB962C8B-B14F-4D97-AF65-F5344CB8AC3E}">
        <p14:creationId xmlns:p14="http://schemas.microsoft.com/office/powerpoint/2010/main" val="55366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FF39BDA1-78AA-4744-8F51-ED62BA417DED}"/>
              </a:ext>
            </a:extLst>
          </p:cNvPr>
          <p:cNvSpPr txBox="1"/>
          <p:nvPr/>
        </p:nvSpPr>
        <p:spPr>
          <a:xfrm>
            <a:off x="935329" y="819552"/>
            <a:ext cx="6128080" cy="3486147"/>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ACTIVITY TWO: Earn your Cogs badge</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Take a look at the badge awarded to ‘Cogs’ during WW2. It shows a small cog within a much larger wheel, or machine. This represents how small actions can make a big difference to the bigger picture.</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Have a go at the mini activities on the next slides and see if you can earn your own Cogs badge!</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As an extension activity, why not try and make your own Cogs badge using a milk bottle lid as a base?!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descr="Sally Bosleys Badge Shop | Shop">
            <a:extLst>
              <a:ext uri="{FF2B5EF4-FFF2-40B4-BE49-F238E27FC236}">
                <a16:creationId xmlns:a16="http://schemas.microsoft.com/office/drawing/2014/main" id="{80767BD1-73B8-450C-846C-635C026C3537}"/>
              </a:ext>
            </a:extLst>
          </p:cNvPr>
          <p:cNvPicPr/>
          <p:nvPr/>
        </p:nvPicPr>
        <p:blipFill>
          <a:blip r:embed="rId4">
            <a:extLst>
              <a:ext uri="{28A0092B-C50C-407E-A947-70E740481C1C}">
                <a14:useLocalDpi xmlns:a14="http://schemas.microsoft.com/office/drawing/2010/main" val="0"/>
              </a:ext>
            </a:extLst>
          </a:blip>
          <a:stretch>
            <a:fillRect/>
          </a:stretch>
        </p:blipFill>
        <p:spPr>
          <a:xfrm>
            <a:off x="7063408" y="1091538"/>
            <a:ext cx="4568153" cy="43686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3285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39BDA1-78AA-4744-8F51-ED62BA417DED}"/>
              </a:ext>
            </a:extLst>
          </p:cNvPr>
          <p:cNvSpPr txBox="1"/>
          <p:nvPr/>
        </p:nvSpPr>
        <p:spPr>
          <a:xfrm>
            <a:off x="946665" y="754103"/>
            <a:ext cx="8709415" cy="399276"/>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Salvage quiz – part 1  </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Match </a:t>
            </a:r>
            <a:r>
              <a:rPr lang="en-US" sz="1800" dirty="0">
                <a:latin typeface="Arial Rounded MT Bold" panose="020F0704030504030204" pitchFamily="34" charset="0"/>
              </a:rPr>
              <a:t>up the materials with their uses during WW2</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483CBD05-B0E4-42AB-9794-B7A8038EA6F5}"/>
              </a:ext>
            </a:extLst>
          </p:cNvPr>
          <p:cNvSpPr txBox="1">
            <a:spLocks/>
          </p:cNvSpPr>
          <p:nvPr/>
        </p:nvSpPr>
        <p:spPr>
          <a:xfrm>
            <a:off x="929245" y="1281514"/>
            <a:ext cx="5157787" cy="479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6">
                    <a:lumMod val="75000"/>
                  </a:schemeClr>
                </a:solidFill>
                <a:latin typeface="Arial Rounded MT Bold" panose="020F0704030504030204" pitchFamily="34" charset="0"/>
              </a:rPr>
              <a:t>MATERIALS SALVAGED</a:t>
            </a:r>
            <a:endParaRPr lang="en-GB" sz="2400" dirty="0">
              <a:solidFill>
                <a:schemeClr val="accent6">
                  <a:lumMod val="75000"/>
                </a:schemeClr>
              </a:solidFill>
              <a:latin typeface="Arial Rounded MT Bold" panose="020F0704030504030204" pitchFamily="34" charset="0"/>
            </a:endParaRPr>
          </a:p>
        </p:txBody>
      </p:sp>
      <p:sp>
        <p:nvSpPr>
          <p:cNvPr id="6" name="Content Placeholder 4">
            <a:extLst>
              <a:ext uri="{FF2B5EF4-FFF2-40B4-BE49-F238E27FC236}">
                <a16:creationId xmlns:a16="http://schemas.microsoft.com/office/drawing/2014/main" id="{BBA2394C-B354-4AC5-8F74-68E5483D6FD0}"/>
              </a:ext>
            </a:extLst>
          </p:cNvPr>
          <p:cNvSpPr txBox="1">
            <a:spLocks/>
          </p:cNvSpPr>
          <p:nvPr/>
        </p:nvSpPr>
        <p:spPr>
          <a:xfrm>
            <a:off x="968436" y="1982163"/>
            <a:ext cx="5157787" cy="48524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Arial Rounded MT Bold" panose="020F0704030504030204" pitchFamily="34" charset="0"/>
              </a:rPr>
              <a:t>Paper &amp; card</a:t>
            </a:r>
          </a:p>
          <a:p>
            <a:pPr marL="0" indent="0">
              <a:buFont typeface="Arial" panose="020B0604020202020204" pitchFamily="34" charset="0"/>
              <a:buNone/>
            </a:pPr>
            <a:endParaRPr lang="en-US" sz="1800" dirty="0">
              <a:latin typeface="Arial Rounded MT Bold" panose="020F0704030504030204" pitchFamily="34" charset="0"/>
            </a:endParaRPr>
          </a:p>
          <a:p>
            <a:pPr marL="0" indent="0">
              <a:buFont typeface="Arial" panose="020B0604020202020204" pitchFamily="34" charset="0"/>
              <a:buNone/>
            </a:pPr>
            <a:r>
              <a:rPr lang="en-US" sz="1800" dirty="0">
                <a:latin typeface="Arial Rounded MT Bold" panose="020F0704030504030204" pitchFamily="34" charset="0"/>
              </a:rPr>
              <a:t>Clothing &amp; rags</a:t>
            </a:r>
          </a:p>
          <a:p>
            <a:pPr marL="0" indent="0">
              <a:buFont typeface="Arial" panose="020B0604020202020204" pitchFamily="34" charset="0"/>
              <a:buNone/>
            </a:pPr>
            <a:endParaRPr lang="en-US" sz="1800" dirty="0">
              <a:latin typeface="Arial Rounded MT Bold" panose="020F0704030504030204" pitchFamily="34" charset="0"/>
            </a:endParaRPr>
          </a:p>
          <a:p>
            <a:pPr marL="0" indent="0">
              <a:buFont typeface="Arial" panose="020B0604020202020204" pitchFamily="34" charset="0"/>
              <a:buNone/>
            </a:pPr>
            <a:r>
              <a:rPr lang="en-US" sz="1800" dirty="0">
                <a:latin typeface="Arial Rounded MT Bold" panose="020F0704030504030204" pitchFamily="34" charset="0"/>
              </a:rPr>
              <a:t>Bones </a:t>
            </a:r>
          </a:p>
          <a:p>
            <a:pPr marL="0" indent="0">
              <a:buFont typeface="Arial" panose="020B0604020202020204" pitchFamily="34" charset="0"/>
              <a:buNone/>
            </a:pPr>
            <a:endParaRPr lang="en-US" sz="1800" dirty="0">
              <a:latin typeface="Arial Rounded MT Bold" panose="020F0704030504030204" pitchFamily="34" charset="0"/>
            </a:endParaRPr>
          </a:p>
          <a:p>
            <a:pPr marL="0" indent="0">
              <a:buFont typeface="Arial" panose="020B0604020202020204" pitchFamily="34" charset="0"/>
              <a:buNone/>
            </a:pPr>
            <a:r>
              <a:rPr lang="en-US" sz="1800" dirty="0">
                <a:latin typeface="Arial Rounded MT Bold" panose="020F0704030504030204" pitchFamily="34" charset="0"/>
              </a:rPr>
              <a:t>Metal </a:t>
            </a:r>
          </a:p>
          <a:p>
            <a:pPr marL="0" indent="0">
              <a:buFont typeface="Arial" panose="020B0604020202020204" pitchFamily="34" charset="0"/>
              <a:buNone/>
            </a:pPr>
            <a:endParaRPr lang="en-US" sz="1800" dirty="0">
              <a:latin typeface="Arial Rounded MT Bold" panose="020F0704030504030204" pitchFamily="34" charset="0"/>
            </a:endParaRPr>
          </a:p>
          <a:p>
            <a:pPr marL="0" indent="0">
              <a:buFont typeface="Arial" panose="020B0604020202020204" pitchFamily="34" charset="0"/>
              <a:buNone/>
            </a:pPr>
            <a:r>
              <a:rPr lang="en-US" sz="1800" dirty="0">
                <a:latin typeface="Arial Rounded MT Bold" panose="020F0704030504030204" pitchFamily="34" charset="0"/>
              </a:rPr>
              <a:t>Food waste </a:t>
            </a:r>
          </a:p>
          <a:p>
            <a:pPr marL="0" indent="0">
              <a:buFont typeface="Arial" panose="020B0604020202020204" pitchFamily="34" charset="0"/>
              <a:buNone/>
            </a:pPr>
            <a:endParaRPr lang="en-US" sz="1800" dirty="0">
              <a:latin typeface="Arial Rounded MT Bold" panose="020F0704030504030204" pitchFamily="34" charset="0"/>
            </a:endParaRPr>
          </a:p>
          <a:p>
            <a:pPr marL="0" indent="0">
              <a:buFont typeface="Arial" panose="020B0604020202020204" pitchFamily="34" charset="0"/>
              <a:buNone/>
            </a:pPr>
            <a:r>
              <a:rPr lang="en-US" sz="1800" dirty="0">
                <a:latin typeface="Arial Rounded MT Bold" panose="020F0704030504030204" pitchFamily="34" charset="0"/>
              </a:rPr>
              <a:t>Rubber </a:t>
            </a:r>
            <a:endParaRPr lang="en-GB" sz="1800" dirty="0">
              <a:latin typeface="Arial Rounded MT Bold" panose="020F0704030504030204" pitchFamily="34" charset="0"/>
            </a:endParaRPr>
          </a:p>
        </p:txBody>
      </p:sp>
      <p:sp>
        <p:nvSpPr>
          <p:cNvPr id="7" name="Text Placeholder 5">
            <a:extLst>
              <a:ext uri="{FF2B5EF4-FFF2-40B4-BE49-F238E27FC236}">
                <a16:creationId xmlns:a16="http://schemas.microsoft.com/office/drawing/2014/main" id="{5C0404F9-45C0-4378-8177-CF912C84CCE8}"/>
              </a:ext>
            </a:extLst>
          </p:cNvPr>
          <p:cNvSpPr txBox="1">
            <a:spLocks/>
          </p:cNvSpPr>
          <p:nvPr/>
        </p:nvSpPr>
        <p:spPr>
          <a:xfrm>
            <a:off x="6700426" y="1255848"/>
            <a:ext cx="5183188" cy="446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6">
                    <a:lumMod val="75000"/>
                  </a:schemeClr>
                </a:solidFill>
                <a:latin typeface="Arial Rounded MT Bold" panose="020F0704030504030204" pitchFamily="34" charset="0"/>
              </a:rPr>
              <a:t>RECYCLED INTO……..</a:t>
            </a:r>
            <a:endParaRPr lang="en-GB" sz="2400" dirty="0">
              <a:solidFill>
                <a:schemeClr val="accent6">
                  <a:lumMod val="75000"/>
                </a:schemeClr>
              </a:solidFill>
              <a:latin typeface="Arial Rounded MT Bold" panose="020F0704030504030204" pitchFamily="34" charset="0"/>
            </a:endParaRPr>
          </a:p>
        </p:txBody>
      </p:sp>
      <p:sp>
        <p:nvSpPr>
          <p:cNvPr id="10" name="Content Placeholder 6">
            <a:extLst>
              <a:ext uri="{FF2B5EF4-FFF2-40B4-BE49-F238E27FC236}">
                <a16:creationId xmlns:a16="http://schemas.microsoft.com/office/drawing/2014/main" id="{D456E4D7-6D1B-4366-8969-D4C96C84A2A8}"/>
              </a:ext>
            </a:extLst>
          </p:cNvPr>
          <p:cNvSpPr txBox="1">
            <a:spLocks/>
          </p:cNvSpPr>
          <p:nvPr/>
        </p:nvSpPr>
        <p:spPr>
          <a:xfrm>
            <a:off x="6755626" y="1982163"/>
            <a:ext cx="4892088" cy="507344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457200" algn="l"/>
              </a:tabLst>
            </a:pPr>
            <a:r>
              <a:rPr lang="en-US" sz="7200" dirty="0">
                <a:latin typeface="Arial Rounded MT Bold" panose="020F0704030504030204" pitchFamily="34" charset="0"/>
                <a:ea typeface="Calibri" panose="020F0502020204030204" pitchFamily="34" charset="0"/>
                <a:cs typeface="Times New Roman" panose="02020603050405020304" pitchFamily="18" charset="0"/>
              </a:rPr>
              <a:t>Pig swill (food for pigs)</a:t>
            </a:r>
          </a:p>
          <a:p>
            <a:pPr marL="0" indent="0">
              <a:lnSpc>
                <a:spcPct val="107000"/>
              </a:lnSpc>
              <a:spcAft>
                <a:spcPts val="800"/>
              </a:spcAft>
              <a:buNone/>
              <a:tabLst>
                <a:tab pos="457200" algn="l"/>
              </a:tabLst>
            </a:pPr>
            <a:r>
              <a:rPr lang="en-US" sz="7200" dirty="0">
                <a:latin typeface="Arial Rounded MT Bold" panose="020F0704030504030204" pitchFamily="34" charset="0"/>
                <a:ea typeface="Calibri" panose="020F0502020204030204" pitchFamily="34" charset="0"/>
                <a:cs typeface="Times New Roman" panose="02020603050405020304" pitchFamily="18" charset="0"/>
              </a:rPr>
              <a:t>Explosives, soap, candles, glue, fertilizer</a:t>
            </a:r>
          </a:p>
          <a:p>
            <a:pPr marL="0" indent="0">
              <a:lnSpc>
                <a:spcPct val="107000"/>
              </a:lnSpc>
              <a:spcAft>
                <a:spcPts val="800"/>
              </a:spcAft>
              <a:buNone/>
              <a:tabLst>
                <a:tab pos="457200" algn="l"/>
              </a:tabLst>
            </a:pPr>
            <a:r>
              <a:rPr lang="en-US" sz="7200" dirty="0">
                <a:latin typeface="Arial Rounded MT Bold" panose="020F0704030504030204" pitchFamily="34" charset="0"/>
                <a:ea typeface="Calibri" panose="020F0502020204030204" pitchFamily="34" charset="0"/>
                <a:cs typeface="Times New Roman" panose="02020603050405020304" pitchFamily="18" charset="0"/>
              </a:rPr>
              <a:t>More paper, parts of bullets and bombs, targets for target practice</a:t>
            </a:r>
            <a:endParaRPr lang="en-GB" sz="7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tabLst>
                <a:tab pos="457200" algn="l"/>
              </a:tabLst>
            </a:pPr>
            <a:r>
              <a:rPr lang="en-US" sz="7200" dirty="0">
                <a:latin typeface="Arial Rounded MT Bold" panose="020F0704030504030204" pitchFamily="34" charset="0"/>
                <a:ea typeface="Calibri" panose="020F0502020204030204" pitchFamily="34" charset="0"/>
                <a:cs typeface="Times New Roman" panose="02020603050405020304" pitchFamily="18" charset="0"/>
              </a:rPr>
              <a:t>Airplane propellors, tanks, guns, ships, </a:t>
            </a:r>
            <a:r>
              <a:rPr lang="en-US" sz="7200" dirty="0" err="1">
                <a:latin typeface="Arial Rounded MT Bold" panose="020F0704030504030204" pitchFamily="34" charset="0"/>
                <a:ea typeface="Calibri" panose="020F0502020204030204" pitchFamily="34" charset="0"/>
                <a:cs typeface="Times New Roman" panose="02020603050405020304" pitchFamily="18" charset="0"/>
              </a:rPr>
              <a:t>aeroplanes</a:t>
            </a:r>
            <a:r>
              <a:rPr lang="en-US" sz="7200" dirty="0">
                <a:latin typeface="Arial Rounded MT Bold" panose="020F0704030504030204" pitchFamily="34" charset="0"/>
                <a:ea typeface="Calibri" panose="020F0502020204030204" pitchFamily="34" charset="0"/>
                <a:cs typeface="Times New Roman" panose="02020603050405020304" pitchFamily="18" charset="0"/>
              </a:rPr>
              <a:t> </a:t>
            </a:r>
            <a:endParaRPr lang="en-GB" sz="7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tabLst>
                <a:tab pos="457200" algn="l"/>
              </a:tabLst>
            </a:pPr>
            <a:r>
              <a:rPr lang="en-US" sz="7200" dirty="0" err="1">
                <a:latin typeface="Arial Rounded MT Bold" panose="020F0704030504030204" pitchFamily="34" charset="0"/>
                <a:ea typeface="Calibri" panose="020F0502020204030204" pitchFamily="34" charset="0"/>
                <a:cs typeface="Times New Roman" panose="02020603050405020304" pitchFamily="18" charset="0"/>
              </a:rPr>
              <a:t>Tyres</a:t>
            </a:r>
            <a:r>
              <a:rPr lang="en-US" sz="7200" dirty="0">
                <a:latin typeface="Arial Rounded MT Bold" panose="020F0704030504030204" pitchFamily="34" charset="0"/>
                <a:ea typeface="Calibri" panose="020F0502020204030204" pitchFamily="34" charset="0"/>
                <a:cs typeface="Times New Roman" panose="02020603050405020304" pitchFamily="18" charset="0"/>
              </a:rPr>
              <a:t>, welly boots, fire hoses</a:t>
            </a:r>
            <a:endParaRPr lang="en-US" sz="4500" dirty="0">
              <a:latin typeface="Arial Rounded MT Bold" panose="020F07040305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tabLst>
                <a:tab pos="457200" algn="l"/>
              </a:tabLst>
            </a:pPr>
            <a:r>
              <a:rPr lang="en-US" sz="7200" dirty="0">
                <a:latin typeface="Arial Rounded MT Bold" panose="020F0704030504030204" pitchFamily="34" charset="0"/>
                <a:ea typeface="Calibri" panose="020F0502020204030204" pitchFamily="34" charset="0"/>
                <a:cs typeface="Times New Roman" panose="02020603050405020304" pitchFamily="18" charset="0"/>
              </a:rPr>
              <a:t>Mattress stuffing, roofing felt, shipping charts and maps, army blankets and uniform. White shirts were even transformed into 5-pound notes!</a:t>
            </a:r>
            <a:endParaRPr lang="en-GB" sz="7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cxnSp>
        <p:nvCxnSpPr>
          <p:cNvPr id="11" name="Straight Arrow Connector 10">
            <a:extLst>
              <a:ext uri="{FF2B5EF4-FFF2-40B4-BE49-F238E27FC236}">
                <a16:creationId xmlns:a16="http://schemas.microsoft.com/office/drawing/2014/main" id="{B17E4EB9-E010-4691-AD5A-20C2DA9D04BF}"/>
              </a:ext>
            </a:extLst>
          </p:cNvPr>
          <p:cNvCxnSpPr>
            <a:cxnSpLocks/>
          </p:cNvCxnSpPr>
          <p:nvPr/>
        </p:nvCxnSpPr>
        <p:spPr>
          <a:xfrm>
            <a:off x="2628728" y="2151052"/>
            <a:ext cx="4071698" cy="889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4A3EB82-4753-402B-90C2-6060E813C826}"/>
              </a:ext>
            </a:extLst>
          </p:cNvPr>
          <p:cNvCxnSpPr>
            <a:cxnSpLocks/>
          </p:cNvCxnSpPr>
          <p:nvPr/>
        </p:nvCxnSpPr>
        <p:spPr>
          <a:xfrm>
            <a:off x="2960914" y="3040720"/>
            <a:ext cx="3711159" cy="1852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E09978-BE3A-4B43-9D8A-877DC3839AD9}"/>
              </a:ext>
            </a:extLst>
          </p:cNvPr>
          <p:cNvCxnSpPr>
            <a:cxnSpLocks/>
          </p:cNvCxnSpPr>
          <p:nvPr/>
        </p:nvCxnSpPr>
        <p:spPr>
          <a:xfrm flipV="1">
            <a:off x="1975697" y="2642130"/>
            <a:ext cx="4724729" cy="1045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CB17C5-D4E2-4233-AD9B-B140603AB87D}"/>
              </a:ext>
            </a:extLst>
          </p:cNvPr>
          <p:cNvCxnSpPr>
            <a:cxnSpLocks/>
          </p:cNvCxnSpPr>
          <p:nvPr/>
        </p:nvCxnSpPr>
        <p:spPr>
          <a:xfrm flipV="1">
            <a:off x="1773321" y="3804581"/>
            <a:ext cx="5014452" cy="559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FD7D3D-C799-402E-ABFE-4E48D594B264}"/>
              </a:ext>
            </a:extLst>
          </p:cNvPr>
          <p:cNvCxnSpPr>
            <a:cxnSpLocks/>
          </p:cNvCxnSpPr>
          <p:nvPr/>
        </p:nvCxnSpPr>
        <p:spPr>
          <a:xfrm flipV="1">
            <a:off x="2441915" y="2182940"/>
            <a:ext cx="4258511" cy="2926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8798A16-9BB2-42FE-9EB6-298A30ADA8B0}"/>
              </a:ext>
            </a:extLst>
          </p:cNvPr>
          <p:cNvCxnSpPr>
            <a:cxnSpLocks/>
          </p:cNvCxnSpPr>
          <p:nvPr/>
        </p:nvCxnSpPr>
        <p:spPr>
          <a:xfrm flipV="1">
            <a:off x="1975697" y="4516370"/>
            <a:ext cx="4812076" cy="134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54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39BDA1-78AA-4744-8F51-ED62BA417DED}"/>
              </a:ext>
            </a:extLst>
          </p:cNvPr>
          <p:cNvSpPr txBox="1"/>
          <p:nvPr/>
        </p:nvSpPr>
        <p:spPr>
          <a:xfrm>
            <a:off x="946665" y="754103"/>
            <a:ext cx="8709415" cy="399276"/>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Salvage quiz – part 2 </a:t>
            </a:r>
            <a:r>
              <a:rPr lang="en-US" sz="1800" dirty="0">
                <a:latin typeface="Arial Rounded MT Bold" panose="020F0704030504030204" pitchFamily="34" charset="0"/>
              </a:rPr>
              <a:t> Now try and match up some modern-day items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483CBD05-B0E4-42AB-9794-B7A8038EA6F5}"/>
              </a:ext>
            </a:extLst>
          </p:cNvPr>
          <p:cNvSpPr txBox="1">
            <a:spLocks/>
          </p:cNvSpPr>
          <p:nvPr/>
        </p:nvSpPr>
        <p:spPr>
          <a:xfrm>
            <a:off x="929245" y="1281514"/>
            <a:ext cx="5157787" cy="479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6">
                    <a:lumMod val="75000"/>
                  </a:schemeClr>
                </a:solidFill>
                <a:latin typeface="Arial Rounded MT Bold" panose="020F0704030504030204" pitchFamily="34" charset="0"/>
              </a:rPr>
              <a:t>MATERIALS COLLECTED</a:t>
            </a:r>
            <a:endParaRPr lang="en-GB" sz="2400" dirty="0">
              <a:solidFill>
                <a:schemeClr val="accent6">
                  <a:lumMod val="75000"/>
                </a:schemeClr>
              </a:solidFill>
              <a:latin typeface="Arial Rounded MT Bold" panose="020F0704030504030204" pitchFamily="34" charset="0"/>
            </a:endParaRPr>
          </a:p>
        </p:txBody>
      </p:sp>
      <p:sp>
        <p:nvSpPr>
          <p:cNvPr id="7" name="Text Placeholder 5">
            <a:extLst>
              <a:ext uri="{FF2B5EF4-FFF2-40B4-BE49-F238E27FC236}">
                <a16:creationId xmlns:a16="http://schemas.microsoft.com/office/drawing/2014/main" id="{5C0404F9-45C0-4378-8177-CF912C84CCE8}"/>
              </a:ext>
            </a:extLst>
          </p:cNvPr>
          <p:cNvSpPr txBox="1">
            <a:spLocks/>
          </p:cNvSpPr>
          <p:nvPr/>
        </p:nvSpPr>
        <p:spPr>
          <a:xfrm>
            <a:off x="6438512" y="1225828"/>
            <a:ext cx="5183188" cy="446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6">
                    <a:lumMod val="75000"/>
                  </a:schemeClr>
                </a:solidFill>
                <a:latin typeface="Arial Rounded MT Bold" panose="020F0704030504030204" pitchFamily="34" charset="0"/>
              </a:rPr>
              <a:t>RECYCLED INTO……..</a:t>
            </a:r>
            <a:endParaRPr lang="en-GB" sz="2400" dirty="0">
              <a:solidFill>
                <a:schemeClr val="accent6">
                  <a:lumMod val="75000"/>
                </a:schemeClr>
              </a:solidFill>
              <a:latin typeface="Arial Rounded MT Bold" panose="020F0704030504030204" pitchFamily="34" charset="0"/>
            </a:endParaRPr>
          </a:p>
        </p:txBody>
      </p:sp>
      <p:sp>
        <p:nvSpPr>
          <p:cNvPr id="17" name="Content Placeholder 4">
            <a:extLst>
              <a:ext uri="{FF2B5EF4-FFF2-40B4-BE49-F238E27FC236}">
                <a16:creationId xmlns:a16="http://schemas.microsoft.com/office/drawing/2014/main" id="{B0A1AF78-7B3B-44BE-955F-2EC067FB2DE1}"/>
              </a:ext>
            </a:extLst>
          </p:cNvPr>
          <p:cNvSpPr txBox="1">
            <a:spLocks/>
          </p:cNvSpPr>
          <p:nvPr/>
        </p:nvSpPr>
        <p:spPr>
          <a:xfrm>
            <a:off x="929244" y="1672274"/>
            <a:ext cx="5157787" cy="50392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Paper</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err="1">
                <a:latin typeface="Arial Rounded MT Bold" panose="020F0704030504030204" pitchFamily="34" charset="0"/>
              </a:rPr>
              <a:t>Aluminium</a:t>
            </a:r>
            <a:r>
              <a:rPr lang="en-US" sz="1800" dirty="0">
                <a:latin typeface="Arial Rounded MT Bold" panose="020F0704030504030204" pitchFamily="34" charset="0"/>
              </a:rPr>
              <a:t> cans</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Steel cans </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Plastic bottles </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Plastic yoghurt pots </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Glass bottles</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Clothing </a:t>
            </a:r>
          </a:p>
          <a:p>
            <a:pPr marL="0" indent="0">
              <a:lnSpc>
                <a:spcPts val="1800"/>
              </a:lnSpc>
              <a:spcBef>
                <a:spcPts val="0"/>
              </a:spcBef>
              <a:spcAft>
                <a:spcPts val="800"/>
              </a:spcAft>
              <a:buFont typeface="Arial" panose="020B0604020202020204" pitchFamily="34" charset="0"/>
              <a:buNone/>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pPr>
            <a:r>
              <a:rPr lang="en-US" sz="1800" dirty="0">
                <a:latin typeface="Arial Rounded MT Bold" panose="020F0704030504030204" pitchFamily="34" charset="0"/>
              </a:rPr>
              <a:t>Food waste </a:t>
            </a:r>
            <a:endParaRPr lang="en-GB" sz="1800" dirty="0">
              <a:latin typeface="Arial Rounded MT Bold" panose="020F0704030504030204" pitchFamily="34" charset="0"/>
            </a:endParaRPr>
          </a:p>
        </p:txBody>
      </p:sp>
      <p:sp>
        <p:nvSpPr>
          <p:cNvPr id="18" name="Content Placeholder 6">
            <a:extLst>
              <a:ext uri="{FF2B5EF4-FFF2-40B4-BE49-F238E27FC236}">
                <a16:creationId xmlns:a16="http://schemas.microsoft.com/office/drawing/2014/main" id="{DE3FFB22-2D47-46AD-BE6C-85B7120C1334}"/>
              </a:ext>
            </a:extLst>
          </p:cNvPr>
          <p:cNvSpPr txBox="1">
            <a:spLocks/>
          </p:cNvSpPr>
          <p:nvPr/>
        </p:nvSpPr>
        <p:spPr>
          <a:xfrm>
            <a:off x="6460658" y="1710913"/>
            <a:ext cx="5183188" cy="5204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0"/>
              </a:spcBef>
              <a:spcAft>
                <a:spcPts val="800"/>
              </a:spcAft>
              <a:buFont typeface="Arial" panose="020B0604020202020204" pitchFamily="34" charset="0"/>
              <a:buNone/>
              <a:tabLst>
                <a:tab pos="457200" algn="l"/>
              </a:tabLst>
            </a:pPr>
            <a:r>
              <a:rPr lang="en-US" sz="1800" dirty="0">
                <a:latin typeface="Arial Rounded MT Bold" panose="020F0704030504030204" pitchFamily="34" charset="0"/>
              </a:rPr>
              <a:t>Benches, picnic tables, play equipment</a:t>
            </a:r>
          </a:p>
          <a:p>
            <a:pPr marL="0" indent="0">
              <a:lnSpc>
                <a:spcPts val="1800"/>
              </a:lnSpc>
              <a:spcBef>
                <a:spcPts val="0"/>
              </a:spcBef>
              <a:spcAft>
                <a:spcPts val="800"/>
              </a:spcAft>
              <a:buFont typeface="Arial" panose="020B0604020202020204" pitchFamily="34" charset="0"/>
              <a:buNone/>
              <a:tabLst>
                <a:tab pos="457200" algn="l"/>
              </a:tabLst>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US" sz="1800" dirty="0">
                <a:latin typeface="Arial Rounded MT Bold" panose="020F0704030504030204" pitchFamily="34" charset="0"/>
              </a:rPr>
              <a:t>Bikes, fridges, car parts, more cans</a:t>
            </a:r>
          </a:p>
          <a:p>
            <a:pPr marL="0" indent="0">
              <a:lnSpc>
                <a:spcPts val="1800"/>
              </a:lnSpc>
              <a:spcBef>
                <a:spcPts val="0"/>
              </a:spcBef>
              <a:spcAft>
                <a:spcPts val="800"/>
              </a:spcAft>
              <a:buFont typeface="Arial" panose="020B0604020202020204" pitchFamily="34" charset="0"/>
              <a:buNone/>
              <a:tabLst>
                <a:tab pos="457200" algn="l"/>
              </a:tabLst>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US" sz="1800" dirty="0">
                <a:latin typeface="Arial Rounded MT Bold" panose="020F0704030504030204" pitchFamily="34" charset="0"/>
              </a:rPr>
              <a:t>Toilet roll and newspapers</a:t>
            </a:r>
          </a:p>
          <a:p>
            <a:pPr marL="0" indent="0">
              <a:lnSpc>
                <a:spcPts val="1800"/>
              </a:lnSpc>
              <a:spcBef>
                <a:spcPts val="0"/>
              </a:spcBef>
              <a:spcAft>
                <a:spcPts val="800"/>
              </a:spcAft>
              <a:buFont typeface="Arial" panose="020B0604020202020204" pitchFamily="34" charset="0"/>
              <a:buNone/>
              <a:tabLst>
                <a:tab pos="457200" algn="l"/>
              </a:tabLst>
            </a:pPr>
            <a:endParaRPr lang="en-GB"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US" sz="1800" dirty="0">
                <a:latin typeface="Arial Rounded MT Bold" panose="020F0704030504030204" pitchFamily="34" charset="0"/>
              </a:rPr>
              <a:t>Fleece clothing </a:t>
            </a:r>
          </a:p>
          <a:p>
            <a:pPr marL="0" indent="0">
              <a:lnSpc>
                <a:spcPts val="1800"/>
              </a:lnSpc>
              <a:spcBef>
                <a:spcPts val="0"/>
              </a:spcBef>
              <a:spcAft>
                <a:spcPts val="800"/>
              </a:spcAft>
              <a:buFont typeface="Arial" panose="020B0604020202020204" pitchFamily="34" charset="0"/>
              <a:buNone/>
              <a:tabLst>
                <a:tab pos="457200" algn="l"/>
              </a:tabLst>
            </a:pPr>
            <a:endParaRPr lang="en-GB"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US" sz="1800" dirty="0">
                <a:latin typeface="Arial Rounded MT Bold" panose="020F0704030504030204" pitchFamily="34" charset="0"/>
              </a:rPr>
              <a:t>More glass bottles</a:t>
            </a:r>
          </a:p>
          <a:p>
            <a:pPr marL="342900" indent="-342900">
              <a:lnSpc>
                <a:spcPts val="1800"/>
              </a:lnSpc>
              <a:spcBef>
                <a:spcPts val="0"/>
              </a:spcBef>
              <a:spcAft>
                <a:spcPts val="800"/>
              </a:spcAft>
              <a:tabLst>
                <a:tab pos="457200" algn="l"/>
              </a:tabLst>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US" sz="1800" dirty="0">
                <a:latin typeface="Arial Rounded MT Bold" panose="020F0704030504030204" pitchFamily="34" charset="0"/>
              </a:rPr>
              <a:t>Car lining / rags for industry</a:t>
            </a:r>
          </a:p>
          <a:p>
            <a:pPr marL="0" indent="0">
              <a:lnSpc>
                <a:spcPts val="1800"/>
              </a:lnSpc>
              <a:spcBef>
                <a:spcPts val="0"/>
              </a:spcBef>
              <a:spcAft>
                <a:spcPts val="800"/>
              </a:spcAft>
              <a:buFont typeface="Arial" panose="020B0604020202020204" pitchFamily="34" charset="0"/>
              <a:buNone/>
              <a:tabLst>
                <a:tab pos="457200" algn="l"/>
              </a:tabLst>
            </a:pPr>
            <a:endParaRPr lang="en-US"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GB" sz="1800" dirty="0">
                <a:latin typeface="Arial Rounded MT Bold" panose="020F0704030504030204" pitchFamily="34" charset="0"/>
              </a:rPr>
              <a:t>Engine parts / more cans </a:t>
            </a:r>
          </a:p>
          <a:p>
            <a:pPr marL="0" indent="0">
              <a:lnSpc>
                <a:spcPts val="1800"/>
              </a:lnSpc>
              <a:spcBef>
                <a:spcPts val="0"/>
              </a:spcBef>
              <a:spcAft>
                <a:spcPts val="800"/>
              </a:spcAft>
              <a:buFont typeface="Arial" panose="020B0604020202020204" pitchFamily="34" charset="0"/>
              <a:buNone/>
              <a:tabLst>
                <a:tab pos="457200" algn="l"/>
              </a:tabLst>
            </a:pPr>
            <a:endParaRPr lang="en-GB" sz="1800" dirty="0">
              <a:latin typeface="Arial Rounded MT Bold" panose="020F0704030504030204" pitchFamily="34" charset="0"/>
            </a:endParaRPr>
          </a:p>
          <a:p>
            <a:pPr marL="0" indent="0">
              <a:lnSpc>
                <a:spcPts val="1800"/>
              </a:lnSpc>
              <a:spcBef>
                <a:spcPts val="0"/>
              </a:spcBef>
              <a:spcAft>
                <a:spcPts val="800"/>
              </a:spcAft>
              <a:buFont typeface="Arial" panose="020B0604020202020204" pitchFamily="34" charset="0"/>
              <a:buNone/>
              <a:tabLst>
                <a:tab pos="457200" algn="l"/>
              </a:tabLst>
            </a:pPr>
            <a:r>
              <a:rPr lang="en-GB" sz="1800" dirty="0">
                <a:latin typeface="Arial Rounded MT Bold" panose="020F0704030504030204" pitchFamily="34" charset="0"/>
              </a:rPr>
              <a:t>Compost / methane gas</a:t>
            </a:r>
          </a:p>
          <a:p>
            <a:pPr marL="0" indent="0">
              <a:buFont typeface="Arial" panose="020B0604020202020204" pitchFamily="34" charset="0"/>
              <a:buNone/>
            </a:pPr>
            <a:endParaRPr lang="en-GB" dirty="0"/>
          </a:p>
        </p:txBody>
      </p:sp>
      <p:cxnSp>
        <p:nvCxnSpPr>
          <p:cNvPr id="19" name="Straight Arrow Connector 18">
            <a:extLst>
              <a:ext uri="{FF2B5EF4-FFF2-40B4-BE49-F238E27FC236}">
                <a16:creationId xmlns:a16="http://schemas.microsoft.com/office/drawing/2014/main" id="{F0E50C77-8A23-4146-A930-9C00F3FF6BC2}"/>
              </a:ext>
            </a:extLst>
          </p:cNvPr>
          <p:cNvCxnSpPr>
            <a:cxnSpLocks/>
          </p:cNvCxnSpPr>
          <p:nvPr/>
        </p:nvCxnSpPr>
        <p:spPr>
          <a:xfrm>
            <a:off x="1898467" y="1848112"/>
            <a:ext cx="4540045" cy="1339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A5C0DB-106E-4003-B70C-BA6A53DDAA95}"/>
              </a:ext>
            </a:extLst>
          </p:cNvPr>
          <p:cNvCxnSpPr>
            <a:cxnSpLocks/>
          </p:cNvCxnSpPr>
          <p:nvPr/>
        </p:nvCxnSpPr>
        <p:spPr>
          <a:xfrm>
            <a:off x="2895600" y="2548876"/>
            <a:ext cx="3542912" cy="3256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3F7915-B578-4016-AD66-1A423BBAAF2D}"/>
              </a:ext>
            </a:extLst>
          </p:cNvPr>
          <p:cNvCxnSpPr>
            <a:cxnSpLocks/>
          </p:cNvCxnSpPr>
          <p:nvPr/>
        </p:nvCxnSpPr>
        <p:spPr>
          <a:xfrm flipV="1">
            <a:off x="2272093" y="2449955"/>
            <a:ext cx="4166419" cy="737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8E3F28D-FA9F-4381-9FC3-73340BBBE3C7}"/>
              </a:ext>
            </a:extLst>
          </p:cNvPr>
          <p:cNvCxnSpPr>
            <a:cxnSpLocks/>
          </p:cNvCxnSpPr>
          <p:nvPr/>
        </p:nvCxnSpPr>
        <p:spPr>
          <a:xfrm flipV="1">
            <a:off x="2694880" y="3746532"/>
            <a:ext cx="3743632" cy="87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71C988A-4CE2-4AAE-B9BF-0B199ACBE10A}"/>
              </a:ext>
            </a:extLst>
          </p:cNvPr>
          <p:cNvCxnSpPr>
            <a:cxnSpLocks/>
          </p:cNvCxnSpPr>
          <p:nvPr/>
        </p:nvCxnSpPr>
        <p:spPr>
          <a:xfrm flipV="1">
            <a:off x="3309257" y="1758936"/>
            <a:ext cx="3129255" cy="263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8344EF-538F-43A6-A2F4-BB4FE215D63E}"/>
              </a:ext>
            </a:extLst>
          </p:cNvPr>
          <p:cNvCxnSpPr>
            <a:cxnSpLocks/>
          </p:cNvCxnSpPr>
          <p:nvPr/>
        </p:nvCxnSpPr>
        <p:spPr>
          <a:xfrm flipV="1">
            <a:off x="2694880" y="4574613"/>
            <a:ext cx="3765778" cy="482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D659055-E25E-4D2D-9760-35951E5E5C39}"/>
              </a:ext>
            </a:extLst>
          </p:cNvPr>
          <p:cNvCxnSpPr>
            <a:cxnSpLocks/>
          </p:cNvCxnSpPr>
          <p:nvPr/>
        </p:nvCxnSpPr>
        <p:spPr>
          <a:xfrm flipV="1">
            <a:off x="1898467" y="5221697"/>
            <a:ext cx="4540045" cy="527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DBE51DA-2AB9-4BAC-8E77-316022A689F0}"/>
              </a:ext>
            </a:extLst>
          </p:cNvPr>
          <p:cNvCxnSpPr>
            <a:cxnSpLocks/>
          </p:cNvCxnSpPr>
          <p:nvPr/>
        </p:nvCxnSpPr>
        <p:spPr>
          <a:xfrm>
            <a:off x="2520381" y="6467988"/>
            <a:ext cx="39562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55FD9-AEAE-4490-A0C2-1DDED5D3AA50}"/>
              </a:ext>
            </a:extLst>
          </p:cNvPr>
          <p:cNvPicPr>
            <a:picLocks noChangeAspect="1"/>
          </p:cNvPicPr>
          <p:nvPr/>
        </p:nvPicPr>
        <p:blipFill>
          <a:blip r:embed="rId3"/>
          <a:stretch>
            <a:fillRect/>
          </a:stretch>
        </p:blipFill>
        <p:spPr>
          <a:xfrm>
            <a:off x="0" y="-12954"/>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0C213499-E0FD-4A7A-9596-FC450357968A}"/>
              </a:ext>
            </a:extLst>
          </p:cNvPr>
          <p:cNvSpPr txBox="1"/>
          <p:nvPr/>
        </p:nvSpPr>
        <p:spPr>
          <a:xfrm>
            <a:off x="956885" y="2846070"/>
            <a:ext cx="6079346" cy="2878737"/>
          </a:xfrm>
          <a:prstGeom prst="rect">
            <a:avLst/>
          </a:prstGeom>
          <a:noFill/>
        </p:spPr>
        <p:txBody>
          <a:bodyPr wrap="square" rtlCol="0">
            <a:spAutoFit/>
          </a:bodyPr>
          <a:lstStyle/>
          <a:p>
            <a:pPr>
              <a:lnSpc>
                <a:spcPct val="107000"/>
              </a:lnSpc>
              <a:spcAft>
                <a:spcPts val="800"/>
              </a:spcAft>
            </a:pPr>
            <a:r>
              <a:rPr lang="en-GB"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Contents</a:t>
            </a:r>
            <a:endParaRPr lang="en-GB" sz="18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Key words (PowerPoint 1)</a:t>
            </a:r>
            <a:endParaRPr lang="en-GB" sz="1800" dirty="0">
              <a:effectLst/>
              <a:latin typeface="Times New Roman" panose="02020603050405020304" pitchFamily="18" charset="0"/>
              <a:ea typeface="Times New Roman" panose="02020603050405020304" pitchFamily="18" charset="0"/>
            </a:endParaRPr>
          </a:p>
          <a:p>
            <a:pPr marL="34290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Introduction (PowerPoint 1)</a:t>
            </a:r>
          </a:p>
          <a:p>
            <a:pPr marL="342900" lvl="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Rationing (PowerPoint 1)</a:t>
            </a:r>
          </a:p>
          <a:p>
            <a:pPr marL="342900" lvl="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Make-Do and Mend (PowerPoint 2)</a:t>
            </a:r>
          </a:p>
          <a:p>
            <a:pPr marL="342900" lvl="0" indent="-342900">
              <a:lnSpc>
                <a:spcPct val="150000"/>
              </a:lnSpc>
              <a:buFont typeface="+mj-lt"/>
              <a:buAutoNum type="arabicParenR"/>
            </a:pPr>
            <a:r>
              <a:rPr lang="en-US" sz="1800" dirty="0">
                <a:effectLst/>
                <a:latin typeface="Arial Rounded MT Bold" panose="020F0704030504030204" pitchFamily="34" charset="0"/>
                <a:ea typeface="Times New Roman" panose="02020603050405020304" pitchFamily="18" charset="0"/>
              </a:rPr>
              <a:t>National Salvage Scheme (PowerPoint 3)</a:t>
            </a:r>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772345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FF39BDA1-78AA-4744-8F51-ED62BA417DED}"/>
              </a:ext>
            </a:extLst>
          </p:cNvPr>
          <p:cNvSpPr txBox="1"/>
          <p:nvPr/>
        </p:nvSpPr>
        <p:spPr>
          <a:xfrm>
            <a:off x="935329" y="819552"/>
            <a:ext cx="4877643" cy="3248005"/>
          </a:xfrm>
          <a:prstGeom prst="rect">
            <a:avLst/>
          </a:prstGeom>
          <a:noFill/>
        </p:spPr>
        <p:txBody>
          <a:bodyPr wrap="square">
            <a:spAutoFit/>
          </a:bodyPr>
          <a:lstStyle/>
          <a:p>
            <a:pPr>
              <a:lnSpc>
                <a:spcPct val="107000"/>
              </a:lnSpc>
              <a:spcAft>
                <a:spcPts val="800"/>
              </a:spcAft>
            </a:pPr>
            <a:r>
              <a:rPr lang="en-US" sz="1800" dirty="0">
                <a:effectLst/>
                <a:latin typeface="Arial Rounded MT Bold" panose="020F0704030504030204" pitchFamily="34" charset="0"/>
                <a:ea typeface="Times New Roman" panose="02020603050405020304" pitchFamily="18" charset="0"/>
              </a:rPr>
              <a:t>It’s time to investigate what materials can be recycled where you live. Check the website to find your local collection and complete the table below. </a:t>
            </a:r>
            <a:r>
              <a:rPr lang="en-US" sz="1800" u="sng" dirty="0">
                <a:solidFill>
                  <a:srgbClr val="0563C1"/>
                </a:solidFill>
                <a:effectLst/>
                <a:latin typeface="Arial Rounded MT Bold" panose="020F0704030504030204" pitchFamily="34" charset="0"/>
                <a:ea typeface="Times New Roman" panose="02020603050405020304" pitchFamily="18" charset="0"/>
                <a:hlinkClick r:id="rId4"/>
              </a:rPr>
              <a:t>recycledevon.org/recycling-collections</a:t>
            </a:r>
            <a:endParaRPr lang="en-US" sz="1800" u="sng" dirty="0">
              <a:solidFill>
                <a:srgbClr val="0563C1"/>
              </a:solidFill>
              <a:effectLst/>
              <a:latin typeface="Arial Rounded MT Bold" panose="020F0704030504030204" pitchFamily="34" charset="0"/>
              <a:ea typeface="Times New Roman" panose="02020603050405020304" pitchFamily="18"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Did you manage to complete all the tasks? Well done if you did – you have definitely earned a Cogs badge for helping to save resources and look after the planet!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descr="Sally Bosleys Badge Shop | Shop">
            <a:extLst>
              <a:ext uri="{FF2B5EF4-FFF2-40B4-BE49-F238E27FC236}">
                <a16:creationId xmlns:a16="http://schemas.microsoft.com/office/drawing/2014/main" id="{80767BD1-73B8-450C-846C-635C026C3537}"/>
              </a:ext>
            </a:extLst>
          </p:cNvPr>
          <p:cNvPicPr/>
          <p:nvPr/>
        </p:nvPicPr>
        <p:blipFill>
          <a:blip r:embed="rId5">
            <a:extLst>
              <a:ext uri="{28A0092B-C50C-407E-A947-70E740481C1C}">
                <a14:useLocalDpi xmlns:a14="http://schemas.microsoft.com/office/drawing/2010/main" val="0"/>
              </a:ext>
            </a:extLst>
          </a:blip>
          <a:stretch>
            <a:fillRect/>
          </a:stretch>
        </p:blipFill>
        <p:spPr>
          <a:xfrm>
            <a:off x="3504779" y="3907972"/>
            <a:ext cx="2203690" cy="21304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a:extLst>
              <a:ext uri="{FF2B5EF4-FFF2-40B4-BE49-F238E27FC236}">
                <a16:creationId xmlns:a16="http://schemas.microsoft.com/office/drawing/2014/main" id="{D7BB02A6-E222-4D36-B61C-ECA2968A5297}"/>
              </a:ext>
            </a:extLst>
          </p:cNvPr>
          <p:cNvPicPr>
            <a:picLocks noChangeAspect="1"/>
          </p:cNvPicPr>
          <p:nvPr/>
        </p:nvPicPr>
        <p:blipFill rotWithShape="1">
          <a:blip r:embed="rId6"/>
          <a:srcRect b="5459"/>
          <a:stretch/>
        </p:blipFill>
        <p:spPr>
          <a:xfrm>
            <a:off x="6379030" y="452955"/>
            <a:ext cx="5540443" cy="5323902"/>
          </a:xfrm>
          <a:prstGeom prst="rect">
            <a:avLst/>
          </a:prstGeom>
          <a:ln w="12700">
            <a:solidFill>
              <a:schemeClr val="accent2">
                <a:lumMod val="75000"/>
              </a:schemeClr>
            </a:solidFill>
          </a:ln>
        </p:spPr>
      </p:pic>
    </p:spTree>
    <p:extLst>
      <p:ext uri="{BB962C8B-B14F-4D97-AF65-F5344CB8AC3E}">
        <p14:creationId xmlns:p14="http://schemas.microsoft.com/office/powerpoint/2010/main" val="311959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3" name="Title 2">
            <a:extLst>
              <a:ext uri="{FF2B5EF4-FFF2-40B4-BE49-F238E27FC236}">
                <a16:creationId xmlns:a16="http://schemas.microsoft.com/office/drawing/2014/main" id="{3EF11D54-5E69-4571-B3E8-5251D3A03AC2}"/>
              </a:ext>
            </a:extLst>
          </p:cNvPr>
          <p:cNvSpPr>
            <a:spLocks noGrp="1"/>
          </p:cNvSpPr>
          <p:nvPr>
            <p:ph type="title"/>
          </p:nvPr>
        </p:nvSpPr>
        <p:spPr>
          <a:xfrm>
            <a:off x="980050" y="678211"/>
            <a:ext cx="10515600" cy="480449"/>
          </a:xfrm>
        </p:spPr>
        <p:txBody>
          <a:bodyPr>
            <a:noAutofit/>
          </a:bodyPr>
          <a:lstStyle/>
          <a:p>
            <a:r>
              <a:rPr lang="en-US" sz="2000" dirty="0">
                <a:solidFill>
                  <a:schemeClr val="accent2">
                    <a:lumMod val="75000"/>
                  </a:schemeClr>
                </a:solidFill>
                <a:latin typeface="Arial Rounded MT Bold" panose="020F0704030504030204" pitchFamily="34" charset="0"/>
              </a:rPr>
              <a:t>And finally…</a:t>
            </a:r>
            <a:endParaRPr lang="en-GB" sz="2000" dirty="0">
              <a:solidFill>
                <a:schemeClr val="accent2">
                  <a:lumMod val="75000"/>
                </a:schemeClr>
              </a:solidFill>
              <a:latin typeface="Arial Rounded MT Bold" panose="020F0704030504030204" pitchFamily="34" charset="0"/>
            </a:endParaRPr>
          </a:p>
        </p:txBody>
      </p:sp>
      <p:sp>
        <p:nvSpPr>
          <p:cNvPr id="4" name="Content Placeholder 3">
            <a:extLst>
              <a:ext uri="{FF2B5EF4-FFF2-40B4-BE49-F238E27FC236}">
                <a16:creationId xmlns:a16="http://schemas.microsoft.com/office/drawing/2014/main" id="{CE6FB288-D787-4106-A4AA-63AE279D2224}"/>
              </a:ext>
            </a:extLst>
          </p:cNvPr>
          <p:cNvSpPr>
            <a:spLocks noGrp="1"/>
          </p:cNvSpPr>
          <p:nvPr>
            <p:ph sz="half" idx="1"/>
          </p:nvPr>
        </p:nvSpPr>
        <p:spPr>
          <a:xfrm>
            <a:off x="980050" y="1206096"/>
            <a:ext cx="5273568" cy="5203569"/>
          </a:xfrm>
        </p:spPr>
        <p:txBody>
          <a:bodyPr>
            <a:normAutofit lnSpcReduction="10000"/>
          </a:bodyPr>
          <a:lstStyle/>
          <a:p>
            <a:pPr marL="0" indent="0">
              <a:lnSpc>
                <a:spcPct val="107000"/>
              </a:lnSpc>
              <a:spcAft>
                <a:spcPts val="800"/>
              </a:spcAft>
              <a:buNone/>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Now you are a recycling expert, it’s time to take action at home! </a:t>
            </a:r>
          </a:p>
          <a:p>
            <a:pPr marL="0" indent="0">
              <a:lnSpc>
                <a:spcPct val="107000"/>
              </a:lnSpc>
              <a:spcAft>
                <a:spcPts val="800"/>
              </a:spcAft>
              <a:buNone/>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Your task is to help sort materials into the correct boxes and bags for recycling, and to put them outside for collection (with your grown up’s permission).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What day did you put the recycling out? What time was it? Who usually does this job?</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Were the boxes heavy or light? What was the weather like outside? Was it warm/cold? Light/dark?</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Did you see the recycling lorry crew come and collect your recycling? How many people were in the lorry? Did you wave to them?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0000"/>
              </a:lnSpc>
              <a:spcAft>
                <a:spcPts val="800"/>
              </a:spcAft>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800"/>
              </a:spcAft>
              <a:buNone/>
            </a:pPr>
            <a:endParaRPr lang="en-GB" dirty="0"/>
          </a:p>
        </p:txBody>
      </p:sp>
      <p:pic>
        <p:nvPicPr>
          <p:cNvPr id="11" name="Picture 10" descr="A picture containing text, truck, outdoor, road&#10;&#10;Description automatically generated">
            <a:extLst>
              <a:ext uri="{FF2B5EF4-FFF2-40B4-BE49-F238E27FC236}">
                <a16:creationId xmlns:a16="http://schemas.microsoft.com/office/drawing/2014/main" id="{C4FF7B56-101C-4F38-BD9B-215C2DB5F728}"/>
              </a:ext>
            </a:extLst>
          </p:cNvPr>
          <p:cNvPicPr>
            <a:picLocks noChangeAspect="1"/>
          </p:cNvPicPr>
          <p:nvPr/>
        </p:nvPicPr>
        <p:blipFill rotWithShape="1">
          <a:blip r:embed="rId4">
            <a:extLst>
              <a:ext uri="{28A0092B-C50C-407E-A947-70E740481C1C}">
                <a14:useLocalDpi xmlns:a14="http://schemas.microsoft.com/office/drawing/2010/main" val="0"/>
              </a:ext>
            </a:extLst>
          </a:blip>
          <a:srcRect l="6989" t="8029" r="6022" b="22255"/>
          <a:stretch/>
        </p:blipFill>
        <p:spPr>
          <a:xfrm>
            <a:off x="7751529" y="31159"/>
            <a:ext cx="4440471" cy="2669045"/>
          </a:xfrm>
          <a:prstGeom prst="rect">
            <a:avLst/>
          </a:prstGeom>
        </p:spPr>
      </p:pic>
      <p:pic>
        <p:nvPicPr>
          <p:cNvPr id="12" name="Picture 11" descr="A picture containing outdoor, person&#10;&#10;Description automatically generated">
            <a:extLst>
              <a:ext uri="{FF2B5EF4-FFF2-40B4-BE49-F238E27FC236}">
                <a16:creationId xmlns:a16="http://schemas.microsoft.com/office/drawing/2014/main" id="{ECE65E8F-D3C2-495B-9F27-7B65EB828791}"/>
              </a:ext>
            </a:extLst>
          </p:cNvPr>
          <p:cNvPicPr>
            <a:picLocks noChangeAspect="1"/>
          </p:cNvPicPr>
          <p:nvPr/>
        </p:nvPicPr>
        <p:blipFill rotWithShape="1">
          <a:blip r:embed="rId5">
            <a:extLst>
              <a:ext uri="{28A0092B-C50C-407E-A947-70E740481C1C}">
                <a14:useLocalDpi xmlns:a14="http://schemas.microsoft.com/office/drawing/2010/main" val="0"/>
              </a:ext>
            </a:extLst>
          </a:blip>
          <a:srcRect l="11083" t="10317" r="2482" b="14839"/>
          <a:stretch/>
        </p:blipFill>
        <p:spPr>
          <a:xfrm>
            <a:off x="9338675" y="3165862"/>
            <a:ext cx="2853325" cy="3705389"/>
          </a:xfrm>
          <a:prstGeom prst="rect">
            <a:avLst/>
          </a:prstGeom>
        </p:spPr>
      </p:pic>
      <p:pic>
        <p:nvPicPr>
          <p:cNvPr id="14" name="Picture 13" descr="A picture containing text, indoor, person&#10;&#10;Description automatically generated">
            <a:extLst>
              <a:ext uri="{FF2B5EF4-FFF2-40B4-BE49-F238E27FC236}">
                <a16:creationId xmlns:a16="http://schemas.microsoft.com/office/drawing/2014/main" id="{E8044F9D-739A-4987-B4B2-1189084EA40A}"/>
              </a:ext>
            </a:extLst>
          </p:cNvPr>
          <p:cNvPicPr>
            <a:picLocks noChangeAspect="1"/>
          </p:cNvPicPr>
          <p:nvPr/>
        </p:nvPicPr>
        <p:blipFill rotWithShape="1">
          <a:blip r:embed="rId6">
            <a:extLst>
              <a:ext uri="{28A0092B-C50C-407E-A947-70E740481C1C}">
                <a14:useLocalDpi xmlns:a14="http://schemas.microsoft.com/office/drawing/2010/main" val="0"/>
              </a:ext>
            </a:extLst>
          </a:blip>
          <a:srcRect l="2267" t="22255" r="333" b="4167"/>
          <a:stretch/>
        </p:blipFill>
        <p:spPr>
          <a:xfrm>
            <a:off x="6860781" y="2700204"/>
            <a:ext cx="2477894" cy="2807204"/>
          </a:xfrm>
          <a:prstGeom prst="rect">
            <a:avLst/>
          </a:prstGeom>
        </p:spPr>
      </p:pic>
      <p:pic>
        <p:nvPicPr>
          <p:cNvPr id="13" name="Picture 12" descr="A picture containing grass, outdoor, container&#10;&#10;Description automatically generated">
            <a:extLst>
              <a:ext uri="{FF2B5EF4-FFF2-40B4-BE49-F238E27FC236}">
                <a16:creationId xmlns:a16="http://schemas.microsoft.com/office/drawing/2014/main" id="{7FB3C3A7-17FA-4750-909F-121455D94616}"/>
              </a:ext>
            </a:extLst>
          </p:cNvPr>
          <p:cNvPicPr>
            <a:picLocks noChangeAspect="1"/>
          </p:cNvPicPr>
          <p:nvPr/>
        </p:nvPicPr>
        <p:blipFill rotWithShape="1">
          <a:blip r:embed="rId7">
            <a:extLst>
              <a:ext uri="{28A0092B-C50C-407E-A947-70E740481C1C}">
                <a14:useLocalDpi xmlns:a14="http://schemas.microsoft.com/office/drawing/2010/main" val="0"/>
              </a:ext>
            </a:extLst>
          </a:blip>
          <a:srcRect t="3620" b="11077"/>
          <a:stretch/>
        </p:blipFill>
        <p:spPr>
          <a:xfrm>
            <a:off x="6253618" y="4982817"/>
            <a:ext cx="3085057" cy="1892871"/>
          </a:xfrm>
          <a:prstGeom prst="rect">
            <a:avLst/>
          </a:prstGeom>
        </p:spPr>
      </p:pic>
    </p:spTree>
    <p:extLst>
      <p:ext uri="{BB962C8B-B14F-4D97-AF65-F5344CB8AC3E}">
        <p14:creationId xmlns:p14="http://schemas.microsoft.com/office/powerpoint/2010/main" val="1850823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1213AA-81E0-418C-909A-4E1435830E59}"/>
              </a:ext>
            </a:extLst>
          </p:cNvPr>
          <p:cNvPicPr>
            <a:picLocks noChangeAspect="1"/>
          </p:cNvPicPr>
          <p:nvPr/>
        </p:nvPicPr>
        <p:blipFill>
          <a:blip r:embed="rId2"/>
          <a:stretch>
            <a:fillRect/>
          </a:stretch>
        </p:blipFill>
        <p:spPr>
          <a:xfrm>
            <a:off x="0" y="13295"/>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6" name="TextBox 5">
            <a:extLst>
              <a:ext uri="{FF2B5EF4-FFF2-40B4-BE49-F238E27FC236}">
                <a16:creationId xmlns:a16="http://schemas.microsoft.com/office/drawing/2014/main" id="{F7D1E70E-802D-4458-A85E-B5C9ECCC7040}"/>
              </a:ext>
            </a:extLst>
          </p:cNvPr>
          <p:cNvSpPr txBox="1"/>
          <p:nvPr/>
        </p:nvSpPr>
        <p:spPr>
          <a:xfrm>
            <a:off x="984766" y="2635177"/>
            <a:ext cx="5111234" cy="3416320"/>
          </a:xfrm>
          <a:prstGeom prst="rect">
            <a:avLst/>
          </a:prstGeom>
          <a:noFill/>
        </p:spPr>
        <p:txBody>
          <a:bodyPr wrap="square">
            <a:spAutoFit/>
          </a:bodyPr>
          <a:lstStyle/>
          <a:p>
            <a:r>
              <a:rPr lang="en-GB" b="1" dirty="0">
                <a:latin typeface="Arial Rounded MT Bold" panose="020F0704030504030204" pitchFamily="34" charset="0"/>
              </a:rPr>
              <a:t>Thank you for using the Make-Do and Mend teaching pack, we hope you found it useful.</a:t>
            </a:r>
          </a:p>
          <a:p>
            <a:endParaRPr lang="en-GB" dirty="0">
              <a:latin typeface="Arial Rounded MT Bold" panose="020F0704030504030204" pitchFamily="34" charset="0"/>
            </a:endParaRPr>
          </a:p>
          <a:p>
            <a:r>
              <a:rPr lang="en-GB" dirty="0">
                <a:latin typeface="Arial Rounded MT Bold" panose="020F0704030504030204" pitchFamily="34" charset="0"/>
              </a:rPr>
              <a:t>There are PowerPoints available for part 1 and part 2 of the pack </a:t>
            </a:r>
            <a:r>
              <a:rPr lang="en-GB">
                <a:latin typeface="Arial Rounded MT Bold" panose="020F0704030504030204" pitchFamily="34" charset="0"/>
              </a:rPr>
              <a:t>here </a:t>
            </a:r>
            <a:r>
              <a:rPr lang="en-GB">
                <a:latin typeface="Arial Rounded MT Bold" panose="020F0704030504030204" pitchFamily="34" charset="0"/>
                <a:hlinkClick r:id="rId4"/>
              </a:rPr>
              <a:t>https://zone.recycledevon.org/world-war-2-pack/</a:t>
            </a:r>
            <a:r>
              <a:rPr lang="en-GB">
                <a:latin typeface="Arial Rounded MT Bold" panose="020F0704030504030204" pitchFamily="34" charset="0"/>
              </a:rPr>
              <a:t> </a:t>
            </a:r>
          </a:p>
          <a:p>
            <a:endParaRPr lang="en-GB" dirty="0">
              <a:latin typeface="Arial Rounded MT Bold" panose="020F0704030504030204" pitchFamily="34" charset="0"/>
            </a:endParaRPr>
          </a:p>
          <a:p>
            <a:r>
              <a:rPr lang="en-GB" dirty="0">
                <a:latin typeface="Arial Rounded MT Bold" panose="020F0704030504030204" pitchFamily="34" charset="0"/>
              </a:rPr>
              <a:t>You can find lots of free resources about waste, recycling, composting and more on our website:    </a:t>
            </a:r>
          </a:p>
          <a:p>
            <a:r>
              <a:rPr lang="en-GB" dirty="0">
                <a:latin typeface="Arial Rounded MT Bold" panose="020F0704030504030204" pitchFamily="34" charset="0"/>
                <a:hlinkClick r:id="rId5"/>
              </a:rPr>
              <a:t>zone.recycledevon.org/</a:t>
            </a:r>
            <a:r>
              <a:rPr lang="en-GB" dirty="0">
                <a:latin typeface="Arial Rounded MT Bold" panose="020F0704030504030204" pitchFamily="34" charset="0"/>
              </a:rPr>
              <a:t> </a:t>
            </a:r>
          </a:p>
        </p:txBody>
      </p:sp>
    </p:spTree>
    <p:extLst>
      <p:ext uri="{BB962C8B-B14F-4D97-AF65-F5344CB8AC3E}">
        <p14:creationId xmlns:p14="http://schemas.microsoft.com/office/powerpoint/2010/main" val="4015832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DC2E7-9822-4257-AE0F-C363CF8C9AB4}"/>
              </a:ext>
            </a:extLst>
          </p:cNvPr>
          <p:cNvPicPr>
            <a:picLocks noChangeAspect="1"/>
          </p:cNvPicPr>
          <p:nvPr/>
        </p:nvPicPr>
        <p:blipFill>
          <a:blip r:embed="rId2"/>
          <a:stretch>
            <a:fillRect/>
          </a:stretch>
        </p:blipFill>
        <p:spPr>
          <a:xfrm>
            <a:off x="0" y="-1524"/>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2" name="TextBox 1">
            <a:extLst>
              <a:ext uri="{FF2B5EF4-FFF2-40B4-BE49-F238E27FC236}">
                <a16:creationId xmlns:a16="http://schemas.microsoft.com/office/drawing/2014/main" id="{3E69FE30-3EE4-41B8-AE05-B5FB36E0245C}"/>
              </a:ext>
            </a:extLst>
          </p:cNvPr>
          <p:cNvSpPr txBox="1"/>
          <p:nvPr/>
        </p:nvSpPr>
        <p:spPr>
          <a:xfrm>
            <a:off x="950879" y="2619735"/>
            <a:ext cx="5145121" cy="2339102"/>
          </a:xfrm>
          <a:prstGeom prst="rect">
            <a:avLst/>
          </a:prstGeom>
          <a:noFill/>
        </p:spPr>
        <p:txBody>
          <a:bodyPr wrap="square" rtlCol="0">
            <a:spAutoFit/>
          </a:bodyPr>
          <a:lstStyle/>
          <a:p>
            <a:r>
              <a:rPr lang="en-US" sz="2000" b="1" dirty="0">
                <a:solidFill>
                  <a:schemeClr val="accent2">
                    <a:lumMod val="75000"/>
                  </a:schemeClr>
                </a:solidFill>
                <a:latin typeface="Arial Rounded MT Bold" panose="020F0704030504030204" pitchFamily="34" charset="0"/>
              </a:rPr>
              <a:t>Credits and acknowledgements</a:t>
            </a:r>
          </a:p>
          <a:p>
            <a:endParaRPr lang="en-US" dirty="0">
              <a:latin typeface="Arial Rounded MT Bold" panose="020F0704030504030204" pitchFamily="34" charset="0"/>
            </a:endParaRPr>
          </a:p>
          <a:p>
            <a:r>
              <a:rPr lang="en-US" dirty="0">
                <a:latin typeface="Arial Rounded MT Bold" panose="020F0704030504030204" pitchFamily="34" charset="0"/>
              </a:rPr>
              <a:t>Wartime images:</a:t>
            </a:r>
          </a:p>
          <a:p>
            <a:r>
              <a:rPr lang="en-US" dirty="0">
                <a:latin typeface="Arial Rounded MT Bold" panose="020F0704030504030204" pitchFamily="34" charset="0"/>
              </a:rPr>
              <a:t>Imperial war museum</a:t>
            </a:r>
          </a:p>
          <a:p>
            <a:r>
              <a:rPr lang="en-US" dirty="0">
                <a:latin typeface="Arial Rounded MT Bold" panose="020F0704030504030204" pitchFamily="34" charset="0"/>
              </a:rPr>
              <a:t>Image of Junior Salvage Stewards badge:</a:t>
            </a:r>
          </a:p>
          <a:p>
            <a:r>
              <a:rPr lang="en-GB" u="sng" dirty="0">
                <a:latin typeface="Arial Rounded MT Bold" panose="020F0704030504030204" pitchFamily="34" charset="0"/>
                <a:ea typeface="Calibri" panose="020F0502020204030204" pitchFamily="34" charset="0"/>
                <a:hlinkClick r:id="rId4"/>
              </a:rPr>
              <a:t>sallybosleysbadgeshop.com</a:t>
            </a:r>
            <a:endParaRPr lang="en-US" dirty="0">
              <a:latin typeface="Arial Rounded MT Bold" panose="020F0704030504030204" pitchFamily="34" charset="0"/>
            </a:endParaRPr>
          </a:p>
          <a:p>
            <a:r>
              <a:rPr lang="en-US" dirty="0">
                <a:latin typeface="Arial Rounded MT Bold" panose="020F0704030504030204" pitchFamily="34" charset="0"/>
              </a:rPr>
              <a:t>Image of Salvage Stewards badges:</a:t>
            </a:r>
          </a:p>
          <a:p>
            <a:r>
              <a:rPr lang="en-GB" u="sng" dirty="0">
                <a:effectLst/>
                <a:latin typeface="Arial Rounded MT Bold" panose="020F0704030504030204" pitchFamily="34" charset="0"/>
                <a:ea typeface="Calibri" panose="020F0502020204030204" pitchFamily="34" charset="0"/>
                <a:hlinkClick r:id="rId5"/>
              </a:rPr>
              <a:t>ww2civildefence.co.uk</a:t>
            </a:r>
            <a:r>
              <a:rPr lang="en-US" u="sng" dirty="0">
                <a:effectLst/>
                <a:latin typeface="Arial Rounded MT Bold" panose="020F0704030504030204" pitchFamily="34" charset="0"/>
                <a:ea typeface="Calibri" panose="020F0502020204030204" pitchFamily="34" charset="0"/>
                <a:hlinkClick r:id="rId5"/>
              </a:rPr>
              <a:t> </a:t>
            </a:r>
            <a:endParaRPr lang="en-GB" dirty="0">
              <a:latin typeface="Arial Rounded MT Bold" panose="020F0704030504030204" pitchFamily="34" charset="0"/>
            </a:endParaRPr>
          </a:p>
        </p:txBody>
      </p:sp>
      <p:sp>
        <p:nvSpPr>
          <p:cNvPr id="6" name="TextBox 5">
            <a:extLst>
              <a:ext uri="{FF2B5EF4-FFF2-40B4-BE49-F238E27FC236}">
                <a16:creationId xmlns:a16="http://schemas.microsoft.com/office/drawing/2014/main" id="{ABF4891E-A2DF-4422-AD09-F8EBEE54E547}"/>
              </a:ext>
            </a:extLst>
          </p:cNvPr>
          <p:cNvSpPr txBox="1"/>
          <p:nvPr/>
        </p:nvSpPr>
        <p:spPr>
          <a:xfrm>
            <a:off x="950879" y="5535658"/>
            <a:ext cx="11053916" cy="523220"/>
          </a:xfrm>
          <a:prstGeom prst="rect">
            <a:avLst/>
          </a:prstGeom>
          <a:noFill/>
        </p:spPr>
        <p:txBody>
          <a:bodyPr wrap="square">
            <a:spAutoFit/>
          </a:bodyPr>
          <a:lstStyle/>
          <a:p>
            <a:r>
              <a:rPr lang="en-US" sz="1400" b="0" i="0" dirty="0">
                <a:effectLst/>
                <a:latin typeface="Arial Rounded MT Bold" panose="020F0704030504030204" pitchFamily="34" charset="0"/>
              </a:rPr>
              <a:t>Copyright Devon County Council, April 2021</a:t>
            </a:r>
          </a:p>
          <a:p>
            <a:r>
              <a:rPr lang="en-US" sz="1400" b="0" i="0" dirty="0">
                <a:effectLst/>
                <a:latin typeface="Arial Rounded MT Bold" panose="020F0704030504030204" pitchFamily="34" charset="0"/>
              </a:rPr>
              <a:t>Permission granted to reproduce for personal and educational use only. Commercial copying, hiring, lending is prohibited.</a:t>
            </a:r>
            <a:endParaRPr lang="en-GB" sz="1400" dirty="0">
              <a:latin typeface="Arial Rounded MT Bold" panose="020F0704030504030204" pitchFamily="34" charset="0"/>
            </a:endParaRPr>
          </a:p>
        </p:txBody>
      </p:sp>
    </p:spTree>
    <p:extLst>
      <p:ext uri="{BB962C8B-B14F-4D97-AF65-F5344CB8AC3E}">
        <p14:creationId xmlns:p14="http://schemas.microsoft.com/office/powerpoint/2010/main" val="346657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85576-A1CE-423C-9F1F-01624FD5420F}"/>
              </a:ext>
            </a:extLst>
          </p:cNvPr>
          <p:cNvPicPr>
            <a:picLocks noChangeAspect="1"/>
          </p:cNvPicPr>
          <p:nvPr/>
        </p:nvPicPr>
        <p:blipFill>
          <a:blip r:embed="rId3"/>
          <a:stretch>
            <a:fillRect/>
          </a:stretch>
        </p:blipFill>
        <p:spPr>
          <a:xfrm>
            <a:off x="0" y="-9565"/>
            <a:ext cx="12192000" cy="644956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2" name="TextBox 1">
            <a:extLst>
              <a:ext uri="{FF2B5EF4-FFF2-40B4-BE49-F238E27FC236}">
                <a16:creationId xmlns:a16="http://schemas.microsoft.com/office/drawing/2014/main" id="{19CC068C-0CA7-4174-88FF-EF8EE0C6F987}"/>
              </a:ext>
            </a:extLst>
          </p:cNvPr>
          <p:cNvSpPr txBox="1"/>
          <p:nvPr/>
        </p:nvSpPr>
        <p:spPr>
          <a:xfrm>
            <a:off x="957885" y="2556722"/>
            <a:ext cx="8371643" cy="1569660"/>
          </a:xfrm>
          <a:prstGeom prst="rect">
            <a:avLst/>
          </a:prstGeom>
          <a:noFill/>
        </p:spPr>
        <p:txBody>
          <a:bodyPr wrap="square" rtlCol="0">
            <a:spAutoFit/>
          </a:bodyPr>
          <a:lstStyle/>
          <a:p>
            <a:r>
              <a:rPr lang="en-US" sz="3200" dirty="0">
                <a:solidFill>
                  <a:schemeClr val="accent6">
                    <a:lumMod val="75000"/>
                  </a:schemeClr>
                </a:solidFill>
                <a:latin typeface="Arial Rounded MT Bold" panose="020F0704030504030204" pitchFamily="34" charset="0"/>
              </a:rPr>
              <a:t>Make-Do and Mend in World War Two:</a:t>
            </a:r>
          </a:p>
          <a:p>
            <a:r>
              <a:rPr lang="en-US" sz="3200" dirty="0">
                <a:solidFill>
                  <a:schemeClr val="accent6">
                    <a:lumMod val="75000"/>
                  </a:schemeClr>
                </a:solidFill>
                <a:latin typeface="Arial Rounded MT Bold" panose="020F0704030504030204" pitchFamily="34" charset="0"/>
              </a:rPr>
              <a:t>A teaching pack for primary schools</a:t>
            </a:r>
          </a:p>
          <a:p>
            <a:r>
              <a:rPr lang="en-US" sz="3200" dirty="0">
                <a:solidFill>
                  <a:schemeClr val="accent2">
                    <a:lumMod val="75000"/>
                  </a:schemeClr>
                </a:solidFill>
                <a:latin typeface="Arial Rounded MT Bold" panose="020F0704030504030204" pitchFamily="34" charset="0"/>
              </a:rPr>
              <a:t>PART THREE</a:t>
            </a:r>
            <a:endParaRPr lang="en-GB" sz="3200" dirty="0">
              <a:solidFill>
                <a:schemeClr val="accent2">
                  <a:lumMod val="75000"/>
                </a:schemeClr>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B8AEFC24-7F58-4E7E-A7B6-9E54809CC790}"/>
              </a:ext>
            </a:extLst>
          </p:cNvPr>
          <p:cNvSpPr txBox="1"/>
          <p:nvPr/>
        </p:nvSpPr>
        <p:spPr>
          <a:xfrm>
            <a:off x="957885" y="5527617"/>
            <a:ext cx="11053916" cy="523220"/>
          </a:xfrm>
          <a:prstGeom prst="rect">
            <a:avLst/>
          </a:prstGeom>
          <a:noFill/>
        </p:spPr>
        <p:txBody>
          <a:bodyPr wrap="square">
            <a:spAutoFit/>
          </a:bodyPr>
          <a:lstStyle/>
          <a:p>
            <a:r>
              <a:rPr lang="en-US" sz="1400" b="0" i="0" dirty="0">
                <a:effectLst/>
                <a:latin typeface="Arial Rounded MT Bold" panose="020F0704030504030204" pitchFamily="34" charset="0"/>
              </a:rPr>
              <a:t>Copyright Devon County Council, April 2021</a:t>
            </a:r>
          </a:p>
          <a:p>
            <a:r>
              <a:rPr lang="en-US" sz="1400" b="0" i="0" dirty="0">
                <a:effectLst/>
                <a:latin typeface="Arial Rounded MT Bold" panose="020F0704030504030204" pitchFamily="34" charset="0"/>
              </a:rPr>
              <a:t>Permission granted to reproduce for personal and educational use only. Commercial copying, hiring, lending is prohibited.</a:t>
            </a:r>
            <a:endParaRPr lang="en-GB" sz="1400" dirty="0">
              <a:latin typeface="Arial Rounded MT Bold" panose="020F0704030504030204" pitchFamily="34" charset="0"/>
            </a:endParaRPr>
          </a:p>
        </p:txBody>
      </p:sp>
    </p:spTree>
    <p:extLst>
      <p:ext uri="{BB962C8B-B14F-4D97-AF65-F5344CB8AC3E}">
        <p14:creationId xmlns:p14="http://schemas.microsoft.com/office/powerpoint/2010/main" val="217132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3421B-9AEA-42A3-99E6-5F897773469D}"/>
              </a:ext>
            </a:extLst>
          </p:cNvPr>
          <p:cNvPicPr>
            <a:picLocks noChangeAspect="1"/>
          </p:cNvPicPr>
          <p:nvPr/>
        </p:nvPicPr>
        <p:blipFill>
          <a:blip r:embed="rId2"/>
          <a:stretch>
            <a:fillRect/>
          </a:stretch>
        </p:blipFill>
        <p:spPr>
          <a:xfrm>
            <a:off x="0" y="-1524"/>
            <a:ext cx="12192000" cy="6449568"/>
          </a:xfrm>
          <a:prstGeom prst="rect">
            <a:avLst/>
          </a:prstGeom>
        </p:spPr>
      </p:pic>
      <p:pic>
        <p:nvPicPr>
          <p:cNvPr id="5" name="Picture 4" descr="Logo&#10;&#10;Description automatically generated">
            <a:extLst>
              <a:ext uri="{FF2B5EF4-FFF2-40B4-BE49-F238E27FC236}">
                <a16:creationId xmlns:a16="http://schemas.microsoft.com/office/drawing/2014/main" id="{0892D599-F605-4AA2-843A-D0F2B9ED5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2" name="TextBox 1">
            <a:extLst>
              <a:ext uri="{FF2B5EF4-FFF2-40B4-BE49-F238E27FC236}">
                <a16:creationId xmlns:a16="http://schemas.microsoft.com/office/drawing/2014/main" id="{83C23759-3892-4D4C-A84E-999FA4210884}"/>
              </a:ext>
            </a:extLst>
          </p:cNvPr>
          <p:cNvSpPr txBox="1"/>
          <p:nvPr/>
        </p:nvSpPr>
        <p:spPr>
          <a:xfrm>
            <a:off x="955975" y="2748989"/>
            <a:ext cx="7724385" cy="584775"/>
          </a:xfrm>
          <a:prstGeom prst="rect">
            <a:avLst/>
          </a:prstGeom>
          <a:noFill/>
        </p:spPr>
        <p:txBody>
          <a:bodyPr wrap="square" rtlCol="0">
            <a:spAutoFit/>
          </a:bodyPr>
          <a:lstStyle/>
          <a:p>
            <a:r>
              <a:rPr lang="en-US" sz="3200" b="1" dirty="0">
                <a:solidFill>
                  <a:schemeClr val="accent6">
                    <a:lumMod val="75000"/>
                  </a:schemeClr>
                </a:solidFill>
                <a:latin typeface="Arial Rounded MT Bold" panose="020F0704030504030204" pitchFamily="34" charset="0"/>
              </a:rPr>
              <a:t>THE NATIONAL SALVAGE SCHEME</a:t>
            </a:r>
            <a:endParaRPr lang="en-GB" sz="3200" b="1" dirty="0">
              <a:solidFill>
                <a:schemeClr val="accent6">
                  <a:lumMod val="75000"/>
                </a:schemeClr>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D3F11A92-070E-497B-BE3C-4D79D2D371E4}"/>
              </a:ext>
            </a:extLst>
          </p:cNvPr>
          <p:cNvSpPr txBox="1"/>
          <p:nvPr/>
        </p:nvSpPr>
        <p:spPr>
          <a:xfrm>
            <a:off x="996505" y="3352789"/>
            <a:ext cx="9267957" cy="1759969"/>
          </a:xfrm>
          <a:prstGeom prst="rect">
            <a:avLst/>
          </a:prstGeom>
          <a:noFill/>
        </p:spPr>
        <p:txBody>
          <a:bodyPr wrap="square" rtlCol="0">
            <a:sp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demand for materials for manufacturing increased hugely during the war. </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Ministry of Supply started the “National Salvage Scheme” in December 1939</a:t>
            </a:r>
            <a:r>
              <a:rPr lang="en-US" dirty="0">
                <a:latin typeface="Arial Rounded MT Bold" panose="020F0704030504030204" pitchFamily="34" charset="0"/>
                <a:ea typeface="Calibri" panose="020F0502020204030204" pitchFamily="34" charset="0"/>
                <a:cs typeface="Arial" panose="020B0604020202020204" pitchFamily="34" charset="0"/>
              </a:rPr>
              <a:t> t</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o save paper, rags, rope and string, household bones, rubber, food waste and all kinds of metal.</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125643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3" name="TextBox 2">
            <a:extLst>
              <a:ext uri="{FF2B5EF4-FFF2-40B4-BE49-F238E27FC236}">
                <a16:creationId xmlns:a16="http://schemas.microsoft.com/office/drawing/2014/main" id="{52032B3C-68D0-42ED-AAD6-5A52E7EAB6A4}"/>
              </a:ext>
            </a:extLst>
          </p:cNvPr>
          <p:cNvSpPr txBox="1"/>
          <p:nvPr/>
        </p:nvSpPr>
        <p:spPr>
          <a:xfrm>
            <a:off x="951482" y="814279"/>
            <a:ext cx="4954466" cy="1364989"/>
          </a:xfrm>
          <a:prstGeom prst="rect">
            <a:avLst/>
          </a:prstGeom>
          <a:noFill/>
        </p:spPr>
        <p:txBody>
          <a:bodyPr wrap="square" rtlCol="0">
            <a:spAutoFit/>
          </a:bodyPr>
          <a:lstStyle/>
          <a:p>
            <a:pPr>
              <a:lnSpc>
                <a:spcPct val="107000"/>
              </a:lnSpc>
              <a:spcAft>
                <a:spcPts val="800"/>
              </a:spcAft>
            </a:pPr>
            <a:r>
              <a:rPr lang="en-GB" b="1" dirty="0">
                <a:solidFill>
                  <a:schemeClr val="accent2">
                    <a:lumMod val="75000"/>
                  </a:schemeClr>
                </a:solidFill>
                <a:latin typeface="Arial Rounded MT Bold" panose="020F0704030504030204" pitchFamily="34" charset="0"/>
                <a:ea typeface="Calibri" panose="020F0502020204030204" pitchFamily="34" charset="0"/>
                <a:cs typeface="Arial" panose="020B0604020202020204" pitchFamily="34" charset="0"/>
              </a:rPr>
              <a:t>Salvage Stewards</a:t>
            </a:r>
            <a:endParaRPr lang="en-GB" sz="18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Women’s Voluntary Service helped run the campaign to encourage householders to salvage as much material as possible.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group of people riding bikes&#10;&#10;Description automatically generated with low confidence">
            <a:extLst>
              <a:ext uri="{FF2B5EF4-FFF2-40B4-BE49-F238E27FC236}">
                <a16:creationId xmlns:a16="http://schemas.microsoft.com/office/drawing/2014/main" id="{600EC004-A45B-43FA-8AF2-7FC5C844B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71" y="2390739"/>
            <a:ext cx="4168394" cy="3212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AE429F3-6B6A-4608-86AD-3FE5031D9E6D}"/>
              </a:ext>
            </a:extLst>
          </p:cNvPr>
          <p:cNvSpPr txBox="1"/>
          <p:nvPr/>
        </p:nvSpPr>
        <p:spPr>
          <a:xfrm>
            <a:off x="6603931" y="1156754"/>
            <a:ext cx="5144519" cy="5436553"/>
          </a:xfrm>
          <a:prstGeom prst="rect">
            <a:avLst/>
          </a:prstGeom>
          <a:noFill/>
        </p:spPr>
        <p:txBody>
          <a:bodyPr wrap="square">
            <a:spAutoFit/>
          </a:bodyPr>
          <a:lstStyle/>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They delivered leaflets and knocked on doors to tell everyone about the National Salvage Scheme and they helped to </a:t>
            </a:r>
            <a:r>
              <a:rPr lang="en-US" sz="1800" dirty="0" err="1">
                <a:effectLst/>
                <a:latin typeface="Arial Rounded MT Bold" panose="020F0704030504030204" pitchFamily="34" charset="0"/>
                <a:ea typeface="Calibri" panose="020F0502020204030204" pitchFamily="34" charset="0"/>
                <a:cs typeface="Arial" panose="020B0604020202020204" pitchFamily="34" charset="0"/>
              </a:rPr>
              <a:t>organise</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 collections for their local streets.</a:t>
            </a: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At first, it was difficult to convince people to salvage and recycle their waste. The government established a “Salvage Stewards” </a:t>
            </a: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scheme. Their 4 main tasks were:</a:t>
            </a:r>
          </a:p>
          <a:p>
            <a:pPr marL="342900" lvl="0" indent="-342900">
              <a:lnSpc>
                <a:spcPct val="107000"/>
              </a:lnSpc>
              <a:spcAft>
                <a:spcPts val="800"/>
              </a:spcAft>
              <a:buFont typeface="Calibri" panose="020F0502020204030204" pitchFamily="34" charset="0"/>
              <a:buChar char="-"/>
              <a:tabLst>
                <a:tab pos="457200" algn="l"/>
              </a:tabLst>
            </a:pPr>
            <a:r>
              <a:rPr lang="en-US" sz="1800" dirty="0">
                <a:effectLst/>
                <a:latin typeface="Arial Rounded MT Bold" panose="020F0704030504030204" pitchFamily="34" charset="0"/>
                <a:ea typeface="Calibri" panose="020F0502020204030204" pitchFamily="34" charset="0"/>
                <a:cs typeface="Times New Roman" panose="02020603050405020304" pitchFamily="18" charset="0"/>
              </a:rPr>
              <a:t>To encourage householders to take part in the salvage scheme.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tabLst>
                <a:tab pos="457200" algn="l"/>
              </a:tabLst>
            </a:pPr>
            <a:r>
              <a:rPr lang="en-US" sz="1800" dirty="0">
                <a:effectLst/>
                <a:latin typeface="Arial Rounded MT Bold" panose="020F0704030504030204" pitchFamily="34" charset="0"/>
                <a:ea typeface="Calibri" panose="020F0502020204030204" pitchFamily="34" charset="0"/>
                <a:cs typeface="Times New Roman" panose="02020603050405020304" pitchFamily="18" charset="0"/>
              </a:rPr>
              <a:t>To educate householders about what materials could be salvaged.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tabLst>
                <a:tab pos="457200" algn="l"/>
              </a:tabLst>
            </a:pPr>
            <a:r>
              <a:rPr lang="en-US" sz="1800" dirty="0">
                <a:effectLst/>
                <a:latin typeface="Arial Rounded MT Bold" panose="020F0704030504030204" pitchFamily="34" charset="0"/>
                <a:ea typeface="Calibri" panose="020F0502020204030204" pitchFamily="34" charset="0"/>
                <a:cs typeface="Times New Roman" panose="02020603050405020304" pitchFamily="18" charset="0"/>
              </a:rPr>
              <a:t>To assist in creating local dumps or depots to collect salvaged materials.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tabLst>
                <a:tab pos="457200" algn="l"/>
              </a:tabLst>
            </a:pPr>
            <a:r>
              <a:rPr lang="en-US" sz="1800" dirty="0">
                <a:effectLst/>
                <a:latin typeface="Arial Rounded MT Bold" panose="020F0704030504030204" pitchFamily="34" charset="0"/>
                <a:ea typeface="Calibri" panose="020F0502020204030204" pitchFamily="34" charset="0"/>
                <a:cs typeface="Times New Roman" panose="02020603050405020304" pitchFamily="18" charset="0"/>
              </a:rPr>
              <a:t>To report to the Local Authority.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Price Growth For WW2 Salvage Steward / Cog In The Wheel Plastic Badges">
            <a:extLst>
              <a:ext uri="{FF2B5EF4-FFF2-40B4-BE49-F238E27FC236}">
                <a16:creationId xmlns:a16="http://schemas.microsoft.com/office/drawing/2014/main" id="{5A1CBC66-4BFE-47BC-B15F-594247D5E10F}"/>
              </a:ext>
            </a:extLst>
          </p:cNvPr>
          <p:cNvPicPr/>
          <p:nvPr/>
        </p:nvPicPr>
        <p:blipFill rotWithShape="1">
          <a:blip r:embed="rId4">
            <a:extLst>
              <a:ext uri="{28A0092B-C50C-407E-A947-70E740481C1C}">
                <a14:useLocalDpi xmlns:a14="http://schemas.microsoft.com/office/drawing/2010/main" val="0"/>
              </a:ext>
            </a:extLst>
          </a:blip>
          <a:srcRect l="66841"/>
          <a:stretch/>
        </p:blipFill>
        <p:spPr>
          <a:xfrm>
            <a:off x="4781323" y="4797911"/>
            <a:ext cx="1314677" cy="1509835"/>
          </a:xfrm>
          <a:prstGeom prst="ellipse">
            <a:avLst/>
          </a:prstGeom>
          <a:ln>
            <a:noFill/>
          </a:ln>
          <a:effectLst>
            <a:softEdge rad="112500"/>
          </a:effectLst>
        </p:spPr>
      </p:pic>
    </p:spTree>
    <p:extLst>
      <p:ext uri="{BB962C8B-B14F-4D97-AF65-F5344CB8AC3E}">
        <p14:creationId xmlns:p14="http://schemas.microsoft.com/office/powerpoint/2010/main" val="2247740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3" name="TextBox 2">
            <a:extLst>
              <a:ext uri="{FF2B5EF4-FFF2-40B4-BE49-F238E27FC236}">
                <a16:creationId xmlns:a16="http://schemas.microsoft.com/office/drawing/2014/main" id="{52032B3C-68D0-42ED-AAD6-5A52E7EAB6A4}"/>
              </a:ext>
            </a:extLst>
          </p:cNvPr>
          <p:cNvSpPr txBox="1"/>
          <p:nvPr/>
        </p:nvSpPr>
        <p:spPr>
          <a:xfrm>
            <a:off x="951481" y="814279"/>
            <a:ext cx="4137353" cy="2254079"/>
          </a:xfrm>
          <a:prstGeom prst="rect">
            <a:avLst/>
          </a:prstGeom>
          <a:noFill/>
        </p:spPr>
        <p:txBody>
          <a:bodyPr wrap="square" rtlCol="0">
            <a:spAutoFit/>
          </a:bodyPr>
          <a:lstStyle/>
          <a:p>
            <a:pPr>
              <a:lnSpc>
                <a:spcPct val="107000"/>
              </a:lnSpc>
              <a:spcAft>
                <a:spcPts val="800"/>
              </a:spcAft>
            </a:pPr>
            <a:r>
              <a:rPr lang="en-GB" b="1" dirty="0">
                <a:solidFill>
                  <a:schemeClr val="accent2">
                    <a:lumMod val="75000"/>
                  </a:schemeClr>
                </a:solidFill>
                <a:latin typeface="Arial Rounded MT Bold" panose="020F0704030504030204" pitchFamily="34" charset="0"/>
                <a:ea typeface="Calibri" panose="020F0502020204030204" pitchFamily="34" charset="0"/>
                <a:cs typeface="Arial" panose="020B0604020202020204" pitchFamily="34" charset="0"/>
              </a:rPr>
              <a:t>The COGS scheme</a:t>
            </a:r>
            <a:endParaRPr lang="en-GB" sz="18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In 1940, the “COGs” scheme started. This encouraged </a:t>
            </a:r>
            <a:r>
              <a:rPr lang="en-US" sz="1800" i="1" dirty="0">
                <a:effectLst/>
                <a:latin typeface="Arial Rounded MT Bold" panose="020F0704030504030204" pitchFamily="34" charset="0"/>
                <a:ea typeface="Calibri" panose="020F0502020204030204" pitchFamily="34" charset="0"/>
                <a:cs typeface="Arial" panose="020B0604020202020204" pitchFamily="34" charset="0"/>
              </a:rPr>
              <a:t>children</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 to become part of the National Salvage Scheme. They represented a small but important cog in the national machine.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AE429F3-6B6A-4608-86AD-3FE5031D9E6D}"/>
              </a:ext>
            </a:extLst>
          </p:cNvPr>
          <p:cNvSpPr txBox="1"/>
          <p:nvPr/>
        </p:nvSpPr>
        <p:spPr>
          <a:xfrm>
            <a:off x="951483" y="3093791"/>
            <a:ext cx="4283126" cy="2461508"/>
          </a:xfrm>
          <a:prstGeom prst="rect">
            <a:avLst/>
          </a:prstGeom>
          <a:noFill/>
        </p:spPr>
        <p:txBody>
          <a:bodyPr wrap="square">
            <a:spAutoFit/>
          </a:bodyPr>
          <a:lstStyle/>
          <a:p>
            <a:pPr lvl="0">
              <a:lnSpc>
                <a:spcPct val="107000"/>
              </a:lnSpc>
              <a:spcAft>
                <a:spcPts val="800"/>
              </a:spcAft>
              <a:tabLst>
                <a:tab pos="457200" algn="l"/>
              </a:tabLs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COGs jobs were:</a:t>
            </a:r>
          </a:p>
          <a:p>
            <a:pPr marL="342900" lvl="0" indent="-342900">
              <a:lnSpc>
                <a:spcPct val="107000"/>
              </a:lnSpc>
              <a:spcAft>
                <a:spcPts val="800"/>
              </a:spcAft>
              <a:buFont typeface="+mj-lt"/>
              <a:buAutoNum type="arabicParenR"/>
              <a:tabLst>
                <a:tab pos="457200" algn="l"/>
              </a:tabLs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To help to run collection services.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arenR"/>
              <a:tabLst>
                <a:tab pos="457200" algn="l"/>
              </a:tabLs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To encourage their families to change their behaviour and take part in the National Salvage Scheme.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Picture 13" descr="Website&#10;&#10;Description automatically generated with medium confidence">
            <a:extLst>
              <a:ext uri="{FF2B5EF4-FFF2-40B4-BE49-F238E27FC236}">
                <a16:creationId xmlns:a16="http://schemas.microsoft.com/office/drawing/2014/main" id="{44F4EF90-6B6B-437D-B6F4-448E099E88C6}"/>
              </a:ext>
            </a:extLst>
          </p:cNvPr>
          <p:cNvPicPr>
            <a:picLocks noChangeAspect="1"/>
          </p:cNvPicPr>
          <p:nvPr/>
        </p:nvPicPr>
        <p:blipFill rotWithShape="1">
          <a:blip r:embed="rId4">
            <a:extLst>
              <a:ext uri="{28A0092B-C50C-407E-A947-70E740481C1C}">
                <a14:useLocalDpi xmlns:a14="http://schemas.microsoft.com/office/drawing/2010/main" val="0"/>
              </a:ext>
            </a:extLst>
          </a:blip>
          <a:srcRect l="23001" t="16488" r="12062" b="3512"/>
          <a:stretch/>
        </p:blipFill>
        <p:spPr>
          <a:xfrm>
            <a:off x="7699513" y="0"/>
            <a:ext cx="4492487" cy="7027993"/>
          </a:xfrm>
          <a:prstGeom prst="rect">
            <a:avLst/>
          </a:prstGeom>
        </p:spPr>
      </p:pic>
    </p:spTree>
    <p:extLst>
      <p:ext uri="{BB962C8B-B14F-4D97-AF65-F5344CB8AC3E}">
        <p14:creationId xmlns:p14="http://schemas.microsoft.com/office/powerpoint/2010/main" val="348222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4" name="TextBox 3">
            <a:extLst>
              <a:ext uri="{FF2B5EF4-FFF2-40B4-BE49-F238E27FC236}">
                <a16:creationId xmlns:a16="http://schemas.microsoft.com/office/drawing/2014/main" id="{752CB1C6-B039-4C2F-B92E-4CAE8A69D6FA}"/>
              </a:ext>
            </a:extLst>
          </p:cNvPr>
          <p:cNvSpPr txBox="1"/>
          <p:nvPr/>
        </p:nvSpPr>
        <p:spPr>
          <a:xfrm>
            <a:off x="973394" y="1163944"/>
            <a:ext cx="5122606" cy="4442626"/>
          </a:xfrm>
          <a:prstGeom prst="rect">
            <a:avLst/>
          </a:prstGeom>
          <a:noFill/>
        </p:spPr>
        <p:txBody>
          <a:bodyPr wrap="square">
            <a:spAutoFit/>
          </a:bodyPr>
          <a:lstStyle/>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rPr>
              <a:t>Each cog was given a leaflet entitled “What a cog should know”</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 and taught the cogs song (see below).</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Rounded MT Bold" panose="020F0704030504030204" pitchFamily="34" charset="0"/>
                <a:ea typeface="Calibri" panose="020F0502020204030204" pitchFamily="34" charset="0"/>
                <a:cs typeface="Arial" panose="020B0604020202020204" pitchFamily="34" charset="0"/>
              </a:rPr>
              <a:t>1</a:t>
            </a:r>
            <a:r>
              <a:rPr lang="en-US" sz="1800" baseline="30000" dirty="0">
                <a:effectLst/>
                <a:latin typeface="Arial Rounded MT Bold" panose="020F0704030504030204" pitchFamily="34" charset="0"/>
                <a:ea typeface="Calibri" panose="020F0502020204030204" pitchFamily="34" charset="0"/>
                <a:cs typeface="Arial" panose="020B0604020202020204" pitchFamily="34" charset="0"/>
              </a:rPr>
              <a:t>st</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 verse (sung to tune of “There’ll always be an England”: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sz="1800" i="1" dirty="0">
                <a:effectLst/>
                <a:latin typeface="Arial Rounded MT Bold" panose="020F0704030504030204" pitchFamily="34" charset="0"/>
                <a:ea typeface="Calibri" panose="020F0502020204030204" pitchFamily="34" charset="0"/>
                <a:cs typeface="Arial" panose="020B0604020202020204" pitchFamily="34" charset="0"/>
              </a:rPr>
              <a:t>“There’ll always be a dust-bin, to save for victory, so treat it right, and let it fight for home and liberty. We’ll win this war together, as easy as can be. If dustbins means as much to you, as dustbins mean to me.”</a:t>
            </a:r>
            <a:endParaRPr lang="en-GB" sz="1800" dirty="0">
              <a:effectLst/>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rPr>
              <a:t>You can find a video of the song here: </a:t>
            </a:r>
          </a:p>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hlinkClick r:id="rId4"/>
              </a:rPr>
              <a:t>youtube.com/watch?v=_qhLPWcm-0w</a:t>
            </a:r>
            <a:r>
              <a:rPr lang="en-GB" dirty="0">
                <a:latin typeface="Arial Rounded MT Bold" panose="020F0704030504030204" pitchFamily="34" charset="0"/>
                <a:ea typeface="Calibri" panose="020F0502020204030204" pitchFamily="34" charset="0"/>
                <a:cs typeface="Arial" panose="020B0604020202020204" pitchFamily="34" charset="0"/>
              </a:rPr>
              <a:t> </a:t>
            </a:r>
            <a:endParaRPr lang="en-GB" sz="1800" dirty="0">
              <a:effectLst/>
              <a:latin typeface="Arial Rounded MT Bold" panose="020F07040305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Arial Rounded MT Bold" panose="020F070403050403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descr="A picture containing outdoor, person, ground&#10;&#10;Description automatically generated">
            <a:extLst>
              <a:ext uri="{FF2B5EF4-FFF2-40B4-BE49-F238E27FC236}">
                <a16:creationId xmlns:a16="http://schemas.microsoft.com/office/drawing/2014/main" id="{1A0E6FCD-5C9E-40E9-873C-E6BEEDE2FF08}"/>
              </a:ext>
            </a:extLst>
          </p:cNvPr>
          <p:cNvPicPr>
            <a:picLocks noChangeAspect="1"/>
          </p:cNvPicPr>
          <p:nvPr/>
        </p:nvPicPr>
        <p:blipFill rotWithShape="1">
          <a:blip r:embed="rId5">
            <a:extLst>
              <a:ext uri="{28A0092B-C50C-407E-A947-70E740481C1C}">
                <a14:useLocalDpi xmlns:a14="http://schemas.microsoft.com/office/drawing/2010/main" val="0"/>
              </a:ext>
            </a:extLst>
          </a:blip>
          <a:srcRect l="7149" t="9177" r="11303"/>
          <a:stretch/>
        </p:blipFill>
        <p:spPr>
          <a:xfrm>
            <a:off x="6175959" y="1120045"/>
            <a:ext cx="5631727" cy="4156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650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Content Placeholder 3">
            <a:extLst>
              <a:ext uri="{FF2B5EF4-FFF2-40B4-BE49-F238E27FC236}">
                <a16:creationId xmlns:a16="http://schemas.microsoft.com/office/drawing/2014/main" id="{438C30FC-392C-4971-8FDD-6278F6321124}"/>
              </a:ext>
            </a:extLst>
          </p:cNvPr>
          <p:cNvSpPr txBox="1">
            <a:spLocks/>
          </p:cNvSpPr>
          <p:nvPr/>
        </p:nvSpPr>
        <p:spPr>
          <a:xfrm>
            <a:off x="976143" y="1213575"/>
            <a:ext cx="5811982" cy="15693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Arial Rounded MT Bold" panose="020F0704030504030204" pitchFamily="34" charset="0"/>
                <a:ea typeface="Calibri" panose="020F0502020204030204" pitchFamily="34" charset="0"/>
                <a:cs typeface="Arial" panose="020B0604020202020204" pitchFamily="34" charset="0"/>
              </a:rPr>
              <a:t>All of the salvaged materials needed to be collected by the local authorities and taken to factories for recycling.</a:t>
            </a:r>
          </a:p>
          <a:p>
            <a:pPr marL="0" indent="0">
              <a:buNone/>
            </a:pPr>
            <a:r>
              <a:rPr lang="en-US" sz="1800" dirty="0">
                <a:latin typeface="Arial Rounded MT Bold" panose="020F0704030504030204" pitchFamily="34" charset="0"/>
                <a:ea typeface="Calibri" panose="020F0502020204030204" pitchFamily="34" charset="0"/>
                <a:cs typeface="Arial" panose="020B0604020202020204" pitchFamily="34" charset="0"/>
              </a:rPr>
              <a:t>Over a three-year period, 192,523 badges were given out to Cogs to </a:t>
            </a:r>
            <a:r>
              <a:rPr lang="en-US" sz="1800" dirty="0" err="1">
                <a:latin typeface="Arial Rounded MT Bold" panose="020F0704030504030204" pitchFamily="34" charset="0"/>
                <a:ea typeface="Calibri" panose="020F0502020204030204" pitchFamily="34" charset="0"/>
                <a:cs typeface="Arial" panose="020B0604020202020204" pitchFamily="34" charset="0"/>
              </a:rPr>
              <a:t>recognise</a:t>
            </a:r>
            <a:r>
              <a:rPr lang="en-GB" sz="1800" dirty="0">
                <a:latin typeface="Arial Rounded MT Bold" panose="020F0704030504030204" pitchFamily="34" charset="0"/>
                <a:ea typeface="Calibri" panose="020F0502020204030204" pitchFamily="34" charset="0"/>
                <a:cs typeface="Arial" panose="020B0604020202020204" pitchFamily="34" charset="0"/>
              </a:rPr>
              <a:t> their efforts.</a:t>
            </a:r>
            <a:endParaRPr lang="en-GB" sz="18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800" dirty="0">
              <a:latin typeface="Times New Roman" panose="02020603050405020304" pitchFamily="18" charset="0"/>
              <a:ea typeface="Calibri" panose="020F0502020204030204" pitchFamily="34" charset="0"/>
              <a:cs typeface="Arial" panose="020B0604020202020204" pitchFamily="34" charset="0"/>
            </a:endParaRPr>
          </a:p>
        </p:txBody>
      </p:sp>
      <p:pic>
        <p:nvPicPr>
          <p:cNvPr id="10" name="Picture 9" descr="Sally Bosleys Badge Shop | Shop">
            <a:extLst>
              <a:ext uri="{FF2B5EF4-FFF2-40B4-BE49-F238E27FC236}">
                <a16:creationId xmlns:a16="http://schemas.microsoft.com/office/drawing/2014/main" id="{9DD42DA9-4450-479B-86D3-B898FA72035A}"/>
              </a:ext>
            </a:extLst>
          </p:cNvPr>
          <p:cNvPicPr/>
          <p:nvPr/>
        </p:nvPicPr>
        <p:blipFill>
          <a:blip r:embed="rId4">
            <a:extLst>
              <a:ext uri="{28A0092B-C50C-407E-A947-70E740481C1C}">
                <a14:useLocalDpi xmlns:a14="http://schemas.microsoft.com/office/drawing/2010/main" val="0"/>
              </a:ext>
            </a:extLst>
          </a:blip>
          <a:stretch>
            <a:fillRect/>
          </a:stretch>
        </p:blipFill>
        <p:spPr>
          <a:xfrm rot="1452898">
            <a:off x="1557079" y="3374000"/>
            <a:ext cx="2166599" cy="2119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outdoor, person, crowd&#10;&#10;Description automatically generated">
            <a:extLst>
              <a:ext uri="{FF2B5EF4-FFF2-40B4-BE49-F238E27FC236}">
                <a16:creationId xmlns:a16="http://schemas.microsoft.com/office/drawing/2014/main" id="{14908276-F015-46B2-83CC-5CBA3C5BF4D7}"/>
              </a:ext>
            </a:extLst>
          </p:cNvPr>
          <p:cNvPicPr>
            <a:picLocks noChangeAspect="1"/>
          </p:cNvPicPr>
          <p:nvPr/>
        </p:nvPicPr>
        <p:blipFill rotWithShape="1">
          <a:blip r:embed="rId5">
            <a:extLst>
              <a:ext uri="{28A0092B-C50C-407E-A947-70E740481C1C}">
                <a14:useLocalDpi xmlns:a14="http://schemas.microsoft.com/office/drawing/2010/main" val="0"/>
              </a:ext>
            </a:extLst>
          </a:blip>
          <a:srcRect t="4089"/>
          <a:stretch/>
        </p:blipFill>
        <p:spPr>
          <a:xfrm>
            <a:off x="4048803" y="2888973"/>
            <a:ext cx="3311799" cy="3313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Text, whiteboard&#10;&#10;Description automatically generated">
            <a:extLst>
              <a:ext uri="{FF2B5EF4-FFF2-40B4-BE49-F238E27FC236}">
                <a16:creationId xmlns:a16="http://schemas.microsoft.com/office/drawing/2014/main" id="{7954D468-89C0-4B1F-BA01-DC134DFB9269}"/>
              </a:ext>
            </a:extLst>
          </p:cNvPr>
          <p:cNvPicPr>
            <a:picLocks noChangeAspect="1"/>
          </p:cNvPicPr>
          <p:nvPr/>
        </p:nvPicPr>
        <p:blipFill rotWithShape="1">
          <a:blip r:embed="rId6">
            <a:extLst>
              <a:ext uri="{28A0092B-C50C-407E-A947-70E740481C1C}">
                <a14:useLocalDpi xmlns:a14="http://schemas.microsoft.com/office/drawing/2010/main" val="0"/>
              </a:ext>
            </a:extLst>
          </a:blip>
          <a:srcRect l="4585" t="9749" r="13627" b="3379"/>
          <a:stretch/>
        </p:blipFill>
        <p:spPr>
          <a:xfrm>
            <a:off x="7686261" y="0"/>
            <a:ext cx="4523928" cy="6887444"/>
          </a:xfrm>
          <a:prstGeom prst="rect">
            <a:avLst/>
          </a:prstGeom>
        </p:spPr>
      </p:pic>
    </p:spTree>
    <p:extLst>
      <p:ext uri="{BB962C8B-B14F-4D97-AF65-F5344CB8AC3E}">
        <p14:creationId xmlns:p14="http://schemas.microsoft.com/office/powerpoint/2010/main" val="375646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3A3C8E-CD38-4E2C-BA3B-7B3B9F41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 y="6084277"/>
            <a:ext cx="3162929" cy="650776"/>
          </a:xfrm>
          <a:prstGeom prst="rect">
            <a:avLst/>
          </a:prstGeom>
        </p:spPr>
      </p:pic>
      <p:sp>
        <p:nvSpPr>
          <p:cNvPr id="8" name="TextBox 7">
            <a:extLst>
              <a:ext uri="{FF2B5EF4-FFF2-40B4-BE49-F238E27FC236}">
                <a16:creationId xmlns:a16="http://schemas.microsoft.com/office/drawing/2014/main" id="{FF39BDA1-78AA-4744-8F51-ED62BA417DED}"/>
              </a:ext>
            </a:extLst>
          </p:cNvPr>
          <p:cNvSpPr txBox="1"/>
          <p:nvPr/>
        </p:nvSpPr>
        <p:spPr>
          <a:xfrm>
            <a:off x="935329" y="819552"/>
            <a:ext cx="6128080" cy="2186240"/>
          </a:xfrm>
          <a:prstGeom prst="rect">
            <a:avLst/>
          </a:prstGeom>
          <a:noFill/>
        </p:spPr>
        <p:txBody>
          <a:bodyPr wrap="square">
            <a:spAutoFit/>
          </a:bodyPr>
          <a:lstStyle/>
          <a:p>
            <a:pPr>
              <a:lnSpc>
                <a:spcPct val="107000"/>
              </a:lnSpc>
              <a:spcAft>
                <a:spcPts val="800"/>
              </a:spcAft>
            </a:pPr>
            <a:r>
              <a:rPr lang="en-US" sz="2000" b="1" dirty="0">
                <a:solidFill>
                  <a:schemeClr val="accent2">
                    <a:lumMod val="75000"/>
                  </a:schemeClr>
                </a:solidFill>
                <a:effectLst/>
                <a:latin typeface="Arial Rounded MT Bold" panose="020F0704030504030204" pitchFamily="34" charset="0"/>
                <a:ea typeface="Calibri" panose="020F0502020204030204" pitchFamily="34" charset="0"/>
                <a:cs typeface="Arial" panose="020B0604020202020204" pitchFamily="34" charset="0"/>
              </a:rPr>
              <a:t>ACTIVITY ONE: Salvage and recycling leaflets</a:t>
            </a:r>
          </a:p>
          <a:p>
            <a:r>
              <a:rPr lang="en-US" dirty="0">
                <a:latin typeface="Arial Rounded MT Bold" panose="020F0704030504030204" pitchFamily="34" charset="0"/>
              </a:rPr>
              <a:t>The following slides show recycling leaflets from three different time periods; WW2, 1985 and the present day (you can see them below in miniature).</a:t>
            </a:r>
          </a:p>
          <a:p>
            <a:endParaRPr lang="en-GB" dirty="0">
              <a:latin typeface="Arial Rounded MT Bold" panose="020F0704030504030204" pitchFamily="34" charset="0"/>
            </a:endParaRPr>
          </a:p>
          <a:p>
            <a:r>
              <a:rPr lang="en-GB" dirty="0">
                <a:latin typeface="Arial Rounded MT Bold" panose="020F0704030504030204" pitchFamily="34" charset="0"/>
              </a:rPr>
              <a:t>Look at each carefully and complete the comparison task at the end.</a:t>
            </a:r>
          </a:p>
        </p:txBody>
      </p:sp>
      <p:sp>
        <p:nvSpPr>
          <p:cNvPr id="17" name="Rectangle 16">
            <a:extLst>
              <a:ext uri="{FF2B5EF4-FFF2-40B4-BE49-F238E27FC236}">
                <a16:creationId xmlns:a16="http://schemas.microsoft.com/office/drawing/2014/main" id="{B25FE2DA-EF1E-4A83-BA54-05CD0E9EF8FA}"/>
              </a:ext>
            </a:extLst>
          </p:cNvPr>
          <p:cNvSpPr/>
          <p:nvPr/>
        </p:nvSpPr>
        <p:spPr>
          <a:xfrm>
            <a:off x="1025408" y="3114383"/>
            <a:ext cx="8710263" cy="268283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3AA8942-F5D6-4BB8-9583-DFC2976371E1}"/>
              </a:ext>
            </a:extLst>
          </p:cNvPr>
          <p:cNvPicPr/>
          <p:nvPr/>
        </p:nvPicPr>
        <p:blipFill rotWithShape="1">
          <a:blip r:embed="rId4"/>
          <a:srcRect l="22070" t="16545" r="21693" b="5928"/>
          <a:stretch/>
        </p:blipFill>
        <p:spPr bwMode="auto">
          <a:xfrm rot="21064067">
            <a:off x="1036350" y="3405162"/>
            <a:ext cx="3129435" cy="216222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70B273B-8EBF-4C93-A264-92094EC8E189}"/>
              </a:ext>
            </a:extLst>
          </p:cNvPr>
          <p:cNvPicPr/>
          <p:nvPr/>
        </p:nvPicPr>
        <p:blipFill rotWithShape="1">
          <a:blip r:embed="rId5"/>
          <a:srcRect l="14458" t="11346" r="14938" b="4747"/>
          <a:stretch/>
        </p:blipFill>
        <p:spPr bwMode="auto">
          <a:xfrm rot="860234">
            <a:off x="4342101" y="3354020"/>
            <a:ext cx="3452191" cy="2129757"/>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EDC793AB-7D18-4FBD-8594-7AB78F5205A2}"/>
              </a:ext>
            </a:extLst>
          </p:cNvPr>
          <p:cNvPicPr/>
          <p:nvPr/>
        </p:nvPicPr>
        <p:blipFill rotWithShape="1">
          <a:blip r:embed="rId6"/>
          <a:srcRect l="33096" t="14150" r="34445" b="5692"/>
          <a:stretch/>
        </p:blipFill>
        <p:spPr bwMode="auto">
          <a:xfrm rot="20937532">
            <a:off x="8015116" y="3328036"/>
            <a:ext cx="1612695" cy="2273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6646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30e5ab86-4d9b-4904-aa3e-c4ff780914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B3EBCEAA616945A7FB099B23E25781" ma:contentTypeVersion="14" ma:contentTypeDescription="Create a new document." ma:contentTypeScope="" ma:versionID="cae5da7e89faa7e118e69db850692cb1">
  <xsd:schema xmlns:xsd="http://www.w3.org/2001/XMLSchema" xmlns:xs="http://www.w3.org/2001/XMLSchema" xmlns:p="http://schemas.microsoft.com/office/2006/metadata/properties" xmlns:ns2="30e5ab86-4d9b-4904-aa3e-c4ff780914f9" xmlns:ns3="badf2608-c06b-4413-b9fd-5637bfd87e91" targetNamespace="http://schemas.microsoft.com/office/2006/metadata/properties" ma:root="true" ma:fieldsID="d2cb2e2beb426c42b4beb3f34a17809d" ns2:_="" ns3:_="">
    <xsd:import namespace="30e5ab86-4d9b-4904-aa3e-c4ff780914f9"/>
    <xsd:import namespace="badf2608-c06b-4413-b9fd-5637bfd87e91"/>
    <xsd:element name="properties">
      <xsd:complexType>
        <xsd:sequence>
          <xsd:element name="documentManagement">
            <xsd:complexType>
              <xsd:all>
                <xsd:element ref="ns2:_Flow_SignoffStatus"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5ab86-4d9b-4904-aa3e-c4ff780914f9" elementFormDefault="qualified">
    <xsd:import namespace="http://schemas.microsoft.com/office/2006/documentManagement/types"/>
    <xsd:import namespace="http://schemas.microsoft.com/office/infopath/2007/PartnerControls"/>
    <xsd:element name="_Flow_SignoffStatus" ma:index="2" nillable="true" ma:displayName="Sign-off status" ma:internalName="Sign_x002d_off_x0020_status">
      <xsd:simpleType>
        <xsd:restriction base="dms:Text"/>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df2608-c06b-4413-b9fd-5637bfd87e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68888C-D9F3-4A19-9FAE-E8B18EFFECA1}">
  <ds:schemaRefs>
    <ds:schemaRef ds:uri="http://schemas.microsoft.com/office/2006/metadata/properties"/>
    <ds:schemaRef ds:uri="http://schemas.microsoft.com/office/infopath/2007/PartnerControls"/>
    <ds:schemaRef ds:uri="30e5ab86-4d9b-4904-aa3e-c4ff780914f9"/>
  </ds:schemaRefs>
</ds:datastoreItem>
</file>

<file path=customXml/itemProps2.xml><?xml version="1.0" encoding="utf-8"?>
<ds:datastoreItem xmlns:ds="http://schemas.openxmlformats.org/officeDocument/2006/customXml" ds:itemID="{4B52FE81-1DA8-4AD8-B3A8-AA68C3233681}">
  <ds:schemaRefs>
    <ds:schemaRef ds:uri="http://schemas.microsoft.com/sharepoint/v3/contenttype/forms"/>
  </ds:schemaRefs>
</ds:datastoreItem>
</file>

<file path=customXml/itemProps3.xml><?xml version="1.0" encoding="utf-8"?>
<ds:datastoreItem xmlns:ds="http://schemas.openxmlformats.org/officeDocument/2006/customXml" ds:itemID="{CA2BA931-A8AD-428F-AF3D-B62BFEF23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5ab86-4d9b-4904-aa3e-c4ff780914f9"/>
    <ds:schemaRef ds:uri="badf2608-c06b-4413-b9fd-5637bfd87e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1719</TotalTime>
  <Words>1561</Words>
  <Application>Microsoft Office PowerPoint</Application>
  <PresentationFormat>Widescreen</PresentationFormat>
  <Paragraphs>172</Paragraphs>
  <Slides>23</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Rounded MT Bold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finally…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Scholefield</dc:creator>
  <cp:lastModifiedBy>Lucy Mottram</cp:lastModifiedBy>
  <cp:revision>159</cp:revision>
  <dcterms:created xsi:type="dcterms:W3CDTF">2021-03-12T16:19:29Z</dcterms:created>
  <dcterms:modified xsi:type="dcterms:W3CDTF">2021-09-17T16:23:33Z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0x010100B7B3EBCEAA616945A7FB099B23E25781</vt:lpwstr>
  </property>
</Properties>
</file>