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5" r:id="rId5"/>
    <p:sldId id="267" r:id="rId6"/>
    <p:sldId id="264" r:id="rId7"/>
    <p:sldId id="274" r:id="rId8"/>
    <p:sldId id="277" r:id="rId9"/>
    <p:sldId id="276" r:id="rId10"/>
    <p:sldId id="275" r:id="rId11"/>
    <p:sldId id="283" r:id="rId12"/>
    <p:sldId id="282" r:id="rId13"/>
    <p:sldId id="281" r:id="rId14"/>
    <p:sldId id="280" r:id="rId15"/>
    <p:sldId id="288" r:id="rId16"/>
    <p:sldId id="287" r:id="rId17"/>
    <p:sldId id="289" r:id="rId18"/>
    <p:sldId id="286" r:id="rId19"/>
    <p:sldId id="297" r:id="rId20"/>
    <p:sldId id="296" r:id="rId21"/>
    <p:sldId id="2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1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C6C6DC-D97C-420D-8065-BAD570C1B00E}" v="5" dt="2021-09-17T16:23:03.8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42" autoAdjust="0"/>
    <p:restoredTop sz="83863" autoAdjust="0"/>
  </p:normalViewPr>
  <p:slideViewPr>
    <p:cSldViewPr snapToGrid="0">
      <p:cViewPr varScale="1">
        <p:scale>
          <a:sx n="56" d="100"/>
          <a:sy n="56" d="100"/>
        </p:scale>
        <p:origin x="124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Mottram" userId="a288c417-dffd-4747-b1a7-c5443410cd9f" providerId="ADAL" clId="{7BC6C6DC-D97C-420D-8065-BAD570C1B00E}"/>
    <pc:docChg chg="undo redo custSel modSld">
      <pc:chgData name="Lucy Mottram" userId="a288c417-dffd-4747-b1a7-c5443410cd9f" providerId="ADAL" clId="{7BC6C6DC-D97C-420D-8065-BAD570C1B00E}" dt="2021-09-17T16:23:03.856" v="10" actId="20577"/>
      <pc:docMkLst>
        <pc:docMk/>
      </pc:docMkLst>
      <pc:sldChg chg="modSp mod">
        <pc:chgData name="Lucy Mottram" userId="a288c417-dffd-4747-b1a7-c5443410cd9f" providerId="ADAL" clId="{7BC6C6DC-D97C-420D-8065-BAD570C1B00E}" dt="2021-09-17T16:23:03.856" v="10" actId="20577"/>
        <pc:sldMkLst>
          <pc:docMk/>
          <pc:sldMk cId="4015832380" sldId="296"/>
        </pc:sldMkLst>
        <pc:spChg chg="mod">
          <ac:chgData name="Lucy Mottram" userId="a288c417-dffd-4747-b1a7-c5443410cd9f" providerId="ADAL" clId="{7BC6C6DC-D97C-420D-8065-BAD570C1B00E}" dt="2021-09-17T16:23:03.856" v="10" actId="20577"/>
          <ac:spMkLst>
            <pc:docMk/>
            <pc:sldMk cId="4015832380" sldId="296"/>
            <ac:spMk id="6" creationId="{F7D1E70E-802D-4458-A85E-B5C9ECCC704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6F6DE-F07D-4846-BC90-E03E15828AB6}" type="datetimeFigureOut">
              <a:rPr lang="en-GB" smtClean="0"/>
              <a:t>17/09/2021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7E8BB-AA22-45BA-B181-4E490AF28222}" type="slidenum">
              <a:rPr lang="en-GB" smtClean="0"/>
              <a:t>‹#›</a:t>
            </a:fld>
            <a:endParaRPr lang="en-GB"/>
          </a:p>
        </p:txBody>
      </p:sp>
    </p:spTree>
    <p:extLst>
      <p:ext uri="{BB962C8B-B14F-4D97-AF65-F5344CB8AC3E}">
        <p14:creationId xmlns:p14="http://schemas.microsoft.com/office/powerpoint/2010/main" val="394127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bc.co.uk/northernireland/schools/4_11/pfocus/english/spring2001/worksheets/pr02.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zone.recycledevon.org/wp-content/uploads/Material_World_Intro_lesson-lr.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bc.co.uk/northernireland/schools/4_11/pfocus/english/spring2001/worksheets/pr02.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zone.recycledevon.org/wp-content/uploads/Material_World_Intro_lesson-lr.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LINKED TO THE SECTIONS SO THEY CAN BE CLICKED ON**</a:t>
            </a:r>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2</a:t>
            </a:fld>
            <a:endParaRPr lang="en-GB"/>
          </a:p>
        </p:txBody>
      </p:sp>
    </p:spTree>
    <p:extLst>
      <p:ext uri="{BB962C8B-B14F-4D97-AF65-F5344CB8AC3E}">
        <p14:creationId xmlns:p14="http://schemas.microsoft.com/office/powerpoint/2010/main" val="1786559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Film: Dig for Victory length 05:58 </a:t>
            </a:r>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14</a:t>
            </a:fld>
            <a:endParaRPr lang="en-GB"/>
          </a:p>
        </p:txBody>
      </p:sp>
    </p:spTree>
    <p:extLst>
      <p:ext uri="{BB962C8B-B14F-4D97-AF65-F5344CB8AC3E}">
        <p14:creationId xmlns:p14="http://schemas.microsoft.com/office/powerpoint/2010/main" val="1465458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of sock puppet: https://commons.wikimedia.org/wiki/File:Sock-puppet.jpg </a:t>
            </a:r>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15</a:t>
            </a:fld>
            <a:endParaRPr lang="en-GB"/>
          </a:p>
        </p:txBody>
      </p:sp>
    </p:spTree>
    <p:extLst>
      <p:ext uri="{BB962C8B-B14F-4D97-AF65-F5344CB8AC3E}">
        <p14:creationId xmlns:p14="http://schemas.microsoft.com/office/powerpoint/2010/main" val="1874187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is an extension, suitable for home learning</a:t>
            </a:r>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16</a:t>
            </a:fld>
            <a:endParaRPr lang="en-GB"/>
          </a:p>
        </p:txBody>
      </p:sp>
    </p:spTree>
    <p:extLst>
      <p:ext uri="{BB962C8B-B14F-4D97-AF65-F5344CB8AC3E}">
        <p14:creationId xmlns:p14="http://schemas.microsoft.com/office/powerpoint/2010/main" val="190946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3</a:t>
            </a:fld>
            <a:endParaRPr lang="en-GB"/>
          </a:p>
        </p:txBody>
      </p:sp>
    </p:spTree>
    <p:extLst>
      <p:ext uri="{BB962C8B-B14F-4D97-AF65-F5344CB8AC3E}">
        <p14:creationId xmlns:p14="http://schemas.microsoft.com/office/powerpoint/2010/main" val="1329395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 tone and use of language in the first video. It may be worth instigating a conversation around gender and how women were discussed</a:t>
            </a:r>
            <a:endParaRPr lang="en-GB" dirty="0"/>
          </a:p>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6</a:t>
            </a:fld>
            <a:endParaRPr lang="en-GB"/>
          </a:p>
        </p:txBody>
      </p:sp>
    </p:spTree>
    <p:extLst>
      <p:ext uri="{BB962C8B-B14F-4D97-AF65-F5344CB8AC3E}">
        <p14:creationId xmlns:p14="http://schemas.microsoft.com/office/powerpoint/2010/main" val="276397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8</a:t>
            </a:fld>
            <a:endParaRPr lang="en-GB"/>
          </a:p>
        </p:txBody>
      </p:sp>
    </p:spTree>
    <p:extLst>
      <p:ext uri="{BB962C8B-B14F-4D97-AF65-F5344CB8AC3E}">
        <p14:creationId xmlns:p14="http://schemas.microsoft.com/office/powerpoint/2010/main" val="2203805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worksheet for this activity ***LINK HERE**</a:t>
            </a:r>
            <a:endParaRPr lang="en-GB" dirty="0"/>
          </a:p>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9</a:t>
            </a:fld>
            <a:endParaRPr lang="en-GB"/>
          </a:p>
        </p:txBody>
      </p:sp>
    </p:spTree>
    <p:extLst>
      <p:ext uri="{BB962C8B-B14F-4D97-AF65-F5344CB8AC3E}">
        <p14:creationId xmlns:p14="http://schemas.microsoft.com/office/powerpoint/2010/main" val="177103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Arial Rounded MT Bold" panose="020F0704030504030204" pitchFamily="34" charset="0"/>
                <a:ea typeface="Times New Roman" panose="02020603050405020304" pitchFamily="18" charset="0"/>
              </a:rPr>
              <a:t>POSSIBLE ANSWERS: {a)Shorts took less coupons to buy than trousers b) If they fell over, boys would graze their knees instead of damaging their trousers c) It wasn’t so obvious if a child had outgrown their shorts, trousers would start to rise above the ankle! d) old trousers could be cut down to make shorts</a:t>
            </a:r>
            <a:r>
              <a:rPr lang="en-GB" sz="1200" dirty="0">
                <a:effectLst/>
                <a:latin typeface="Arial Rounded MT Bold" panose="020F07040305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10</a:t>
            </a:fld>
            <a:endParaRPr lang="en-GB"/>
          </a:p>
        </p:txBody>
      </p:sp>
    </p:spTree>
    <p:extLst>
      <p:ext uri="{BB962C8B-B14F-4D97-AF65-F5344CB8AC3E}">
        <p14:creationId xmlns:p14="http://schemas.microsoft.com/office/powerpoint/2010/main" val="1698540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effectLst/>
                <a:latin typeface="Arial Rounded MT Bold" panose="020F0704030504030204" pitchFamily="34" charset="0"/>
                <a:ea typeface="Calibri" panose="020F0502020204030204" pitchFamily="34" charset="0"/>
                <a:cs typeface="Arial" panose="020B0604020202020204" pitchFamily="34" charset="0"/>
              </a:rPr>
              <a:t>Notes: </a:t>
            </a:r>
            <a:r>
              <a:rPr lang="en-US" sz="1200" dirty="0">
                <a:effectLst/>
                <a:latin typeface="Arial Rounded MT Bold" panose="020F0704030504030204" pitchFamily="34" charset="0"/>
                <a:ea typeface="Calibri" panose="020F0502020204030204" pitchFamily="34" charset="0"/>
                <a:cs typeface="Arial" panose="020B0604020202020204" pitchFamily="34" charset="0"/>
              </a:rPr>
              <a:t>we highly recommend supplementing this pack with a session on ‘needs’ and ‘wants’. BBC Northern Ireland have an excellent resource here: </a:t>
            </a:r>
            <a:r>
              <a:rPr lang="en-US" sz="1200" u="sng" dirty="0">
                <a:solidFill>
                  <a:srgbClr val="0563C1"/>
                </a:solidFill>
                <a:effectLst/>
                <a:latin typeface="Arial Rounded MT Bold" panose="020F0704030504030204" pitchFamily="34" charset="0"/>
                <a:ea typeface="Calibri" panose="020F0502020204030204" pitchFamily="34" charset="0"/>
                <a:cs typeface="Arial" panose="020B0604020202020204" pitchFamily="34" charset="0"/>
                <a:hlinkClick r:id="rId3"/>
              </a:rPr>
              <a:t>https://www.bbc.co.uk/northernireland/schools/4_11/pfocus/english/spring2001/worksheets/pr02.pdf</a:t>
            </a:r>
            <a:endParaRPr lang="en-US" sz="1200" u="sng" dirty="0">
              <a:solidFill>
                <a:srgbClr val="0563C1"/>
              </a:solidFill>
              <a:effectLst/>
              <a:latin typeface="Arial Rounded MT Bold" panose="020F07040305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563C1"/>
                </a:solidFill>
                <a:effectLst/>
                <a:latin typeface="Arial Rounded MT Bold" panose="020F0704030504030204" pitchFamily="34" charset="0"/>
                <a:ea typeface="Calibri" panose="020F0502020204030204" pitchFamily="34" charset="0"/>
                <a:cs typeface="Arial" panose="020B0604020202020204" pitchFamily="34" charset="0"/>
              </a:rPr>
              <a:t>And the introductory sessions in the Material World pack here</a:t>
            </a:r>
            <a:r>
              <a:rPr lang="en-US" sz="1200" u="sng" dirty="0">
                <a:solidFill>
                  <a:srgbClr val="0563C1"/>
                </a:solidFill>
                <a:effectLst/>
                <a:latin typeface="Arial Rounded MT Bold" panose="020F0704030504030204" pitchFamily="34" charset="0"/>
                <a:ea typeface="Calibri" panose="020F0502020204030204" pitchFamily="34" charset="0"/>
                <a:cs typeface="Arial" panose="020B0604020202020204" pitchFamily="34" charset="0"/>
              </a:rPr>
              <a:t> </a:t>
            </a:r>
            <a:r>
              <a:rPr lang="en-GB"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Material_World_Intro_lesson-lr.pdf (recycledevon.org)</a:t>
            </a:r>
            <a:endParaRPr lang="en-GB"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solidFill>
                  <a:srgbClr val="0563C1"/>
                </a:solidFill>
                <a:effectLst/>
                <a:latin typeface="Calibri" panose="020F0502020204030204" pitchFamily="34" charset="0"/>
                <a:ea typeface="Calibri" panose="020F0502020204030204" pitchFamily="34" charset="0"/>
                <a:cs typeface="Arial" panose="020B0604020202020204" pitchFamily="34" charset="0"/>
              </a:rPr>
              <a:t>VIDEO LENGTH: 06:03</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11</a:t>
            </a:fld>
            <a:endParaRPr lang="en-GB"/>
          </a:p>
        </p:txBody>
      </p:sp>
    </p:spTree>
    <p:extLst>
      <p:ext uri="{BB962C8B-B14F-4D97-AF65-F5344CB8AC3E}">
        <p14:creationId xmlns:p14="http://schemas.microsoft.com/office/powerpoint/2010/main" val="37520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effectLst/>
                <a:latin typeface="Arial Rounded MT Bold" panose="020F0704030504030204" pitchFamily="34" charset="0"/>
                <a:ea typeface="Calibri" panose="020F0502020204030204" pitchFamily="34" charset="0"/>
                <a:cs typeface="Arial" panose="020B0604020202020204" pitchFamily="34" charset="0"/>
              </a:rPr>
              <a:t>Notes: </a:t>
            </a:r>
            <a:r>
              <a:rPr lang="en-US" sz="1200" dirty="0">
                <a:effectLst/>
                <a:latin typeface="Arial Rounded MT Bold" panose="020F0704030504030204" pitchFamily="34" charset="0"/>
                <a:ea typeface="Calibri" panose="020F0502020204030204" pitchFamily="34" charset="0"/>
                <a:cs typeface="Arial" panose="020B0604020202020204" pitchFamily="34" charset="0"/>
              </a:rPr>
              <a:t>we highly recommend supplementing this pack with a session on ‘needs’ and ‘wants’. BBC Northern Ireland have an excellent resource here: </a:t>
            </a:r>
            <a:r>
              <a:rPr lang="en-US" sz="1200" u="sng" dirty="0">
                <a:solidFill>
                  <a:srgbClr val="0563C1"/>
                </a:solidFill>
                <a:effectLst/>
                <a:latin typeface="Arial Rounded MT Bold" panose="020F0704030504030204" pitchFamily="34" charset="0"/>
                <a:ea typeface="Calibri" panose="020F0502020204030204" pitchFamily="34" charset="0"/>
                <a:cs typeface="Arial" panose="020B0604020202020204" pitchFamily="34" charset="0"/>
                <a:hlinkClick r:id="rId3"/>
              </a:rPr>
              <a:t>https://www.bbc.co.uk/northernireland/schools/4_11/pfocus/english/spring2001/worksheets/pr02.pdf</a:t>
            </a:r>
            <a:endParaRPr lang="en-US" sz="1200" u="sng" dirty="0">
              <a:solidFill>
                <a:srgbClr val="0563C1"/>
              </a:solidFill>
              <a:effectLst/>
              <a:latin typeface="Arial Rounded MT Bold" panose="020F07040305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563C1"/>
                </a:solidFill>
                <a:effectLst/>
                <a:latin typeface="Arial Rounded MT Bold" panose="020F0704030504030204" pitchFamily="34" charset="0"/>
                <a:ea typeface="Calibri" panose="020F0502020204030204" pitchFamily="34" charset="0"/>
                <a:cs typeface="Arial" panose="020B0604020202020204" pitchFamily="34" charset="0"/>
              </a:rPr>
              <a:t>And the introductory sessions in the Material World pack here</a:t>
            </a:r>
            <a:r>
              <a:rPr lang="en-US" sz="1200" u="sng" dirty="0">
                <a:solidFill>
                  <a:srgbClr val="0563C1"/>
                </a:solidFill>
                <a:effectLst/>
                <a:latin typeface="Arial Rounded MT Bold" panose="020F0704030504030204" pitchFamily="34" charset="0"/>
                <a:ea typeface="Calibri" panose="020F0502020204030204" pitchFamily="34" charset="0"/>
                <a:cs typeface="Arial" panose="020B0604020202020204" pitchFamily="34" charset="0"/>
              </a:rPr>
              <a:t> </a:t>
            </a:r>
            <a:r>
              <a:rPr lang="en-GB"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Material_World_Intro_lesson-lr.pdf (recycledevon.org)</a:t>
            </a:r>
            <a:endParaRPr lang="en-GB"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solidFill>
                  <a:srgbClr val="0563C1"/>
                </a:solidFill>
                <a:effectLst/>
                <a:latin typeface="Calibri" panose="020F0502020204030204" pitchFamily="34" charset="0"/>
                <a:ea typeface="Calibri" panose="020F0502020204030204" pitchFamily="34" charset="0"/>
                <a:cs typeface="Arial" panose="020B0604020202020204" pitchFamily="34" charset="0"/>
              </a:rPr>
              <a:t>VIDEO LENGTH: 06:03</a:t>
            </a:r>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12</a:t>
            </a:fld>
            <a:endParaRPr lang="en-GB"/>
          </a:p>
        </p:txBody>
      </p:sp>
    </p:spTree>
    <p:extLst>
      <p:ext uri="{BB962C8B-B14F-4D97-AF65-F5344CB8AC3E}">
        <p14:creationId xmlns:p14="http://schemas.microsoft.com/office/powerpoint/2010/main" val="2289116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13</a:t>
            </a:fld>
            <a:endParaRPr lang="en-GB"/>
          </a:p>
        </p:txBody>
      </p:sp>
    </p:spTree>
    <p:extLst>
      <p:ext uri="{BB962C8B-B14F-4D97-AF65-F5344CB8AC3E}">
        <p14:creationId xmlns:p14="http://schemas.microsoft.com/office/powerpoint/2010/main" val="104636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E78C0-7F26-470A-91AE-28B49E5C99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2876F6-5433-4C4A-980D-506BA9D53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FFB9BD2-3084-4A30-A29B-1C5048F04F88}"/>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5" name="Footer Placeholder 4">
            <a:extLst>
              <a:ext uri="{FF2B5EF4-FFF2-40B4-BE49-F238E27FC236}">
                <a16:creationId xmlns:a16="http://schemas.microsoft.com/office/drawing/2014/main" id="{1EC5C81B-2421-4C26-B0A8-82BFA7E837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BCA682-001F-400E-AA3B-DE45F952C13B}"/>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2472201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9C66-637A-4019-BBB8-42ADB044F8B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783262-4068-417B-922A-491B8CDDBE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1E587B-D038-469C-8F7A-40B3FAA88C2B}"/>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5" name="Footer Placeholder 4">
            <a:extLst>
              <a:ext uri="{FF2B5EF4-FFF2-40B4-BE49-F238E27FC236}">
                <a16:creationId xmlns:a16="http://schemas.microsoft.com/office/drawing/2014/main" id="{A64D4D19-6015-4FE7-8CE4-156FAAAB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A84207-86E7-411D-AF1C-39E719A7F7E8}"/>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4276076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86336-071A-47A0-A7B6-8633BFDD61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3D9E3D-2AB0-4D3B-B3E3-11BA2449AD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3CF1D2-8285-436A-A505-FD57201E7615}"/>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5" name="Footer Placeholder 4">
            <a:extLst>
              <a:ext uri="{FF2B5EF4-FFF2-40B4-BE49-F238E27FC236}">
                <a16:creationId xmlns:a16="http://schemas.microsoft.com/office/drawing/2014/main" id="{4F311481-40CE-4BC7-9009-0B559947D2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A46F50-CF29-4304-ACDD-21403E3EC391}"/>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2109905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D9CF-257C-421E-9FA9-9B36C3556B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D63BCE-D4A4-4B9A-904F-FCC1C8D732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1FBDB1-41E8-4C36-8996-A4100CFC31A0}"/>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5" name="Footer Placeholder 4">
            <a:extLst>
              <a:ext uri="{FF2B5EF4-FFF2-40B4-BE49-F238E27FC236}">
                <a16:creationId xmlns:a16="http://schemas.microsoft.com/office/drawing/2014/main" id="{3F64B677-0886-4D10-B9E3-FDDCDFA7A8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0468DA-9C16-49D1-B082-E8F9A581DDD8}"/>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1692639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6681A-26C8-42DB-9AF9-9CFC42257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F6C5654-59DB-4CF5-BEE4-88F7CE3FC7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B82E4B-B133-45B6-B22E-23E65225AFE8}"/>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5" name="Footer Placeholder 4">
            <a:extLst>
              <a:ext uri="{FF2B5EF4-FFF2-40B4-BE49-F238E27FC236}">
                <a16:creationId xmlns:a16="http://schemas.microsoft.com/office/drawing/2014/main" id="{93B05FB7-2EED-418B-A77E-392FF2E81E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6DD27A-13E7-4F9D-B44D-68E671ED2029}"/>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277487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AD36-B396-4DCD-8681-C70F774C07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9880C6-4B2C-4201-AFF1-7D210ED2DD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A915BF-90A5-4424-B2E1-064BDC1FC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EC90E10-9578-4BEB-BEDC-AE8B8A766995}"/>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6" name="Footer Placeholder 5">
            <a:extLst>
              <a:ext uri="{FF2B5EF4-FFF2-40B4-BE49-F238E27FC236}">
                <a16:creationId xmlns:a16="http://schemas.microsoft.com/office/drawing/2014/main" id="{51508051-CFCC-4AEF-B999-AE2DCD66FA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1D1E72-CE5E-4107-ADFB-DCA58AC31DBD}"/>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385737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72846-04A9-413F-8D14-A5A7B813AD7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6AC7A0-9E74-455C-93CD-72EF8740E3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9B705D-0D52-477E-9B7A-2AE859775D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377D720-9E1D-4401-BA85-A9B0B11FA3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394206-58B5-433A-A86D-4C809D45EF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4C67E56-5C4A-49D8-A1A7-BB6860F59085}"/>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8" name="Footer Placeholder 7">
            <a:extLst>
              <a:ext uri="{FF2B5EF4-FFF2-40B4-BE49-F238E27FC236}">
                <a16:creationId xmlns:a16="http://schemas.microsoft.com/office/drawing/2014/main" id="{21D6CC8E-C854-4E4D-9403-8CEDB7C5C4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AD68E6-AF3D-4E4E-8274-08CAA1CCBAD6}"/>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365599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27A1-6A29-41C4-A55E-1B113F5DD45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FADD117-53FB-4EFD-B668-6D0EB1AB4632}"/>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4" name="Footer Placeholder 3">
            <a:extLst>
              <a:ext uri="{FF2B5EF4-FFF2-40B4-BE49-F238E27FC236}">
                <a16:creationId xmlns:a16="http://schemas.microsoft.com/office/drawing/2014/main" id="{F78D4B60-3821-4CD1-ADD1-50104EA907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5DE2120-0CFA-44FD-A274-7826658F8247}"/>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153983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67B13-07DE-45A4-9655-3A9C1A6772EC}"/>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3" name="Footer Placeholder 2">
            <a:extLst>
              <a:ext uri="{FF2B5EF4-FFF2-40B4-BE49-F238E27FC236}">
                <a16:creationId xmlns:a16="http://schemas.microsoft.com/office/drawing/2014/main" id="{F097C611-74FD-4174-A84D-8ACF640AA5E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96CEDA-F404-441D-9247-9C284D269FAB}"/>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1903108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8EEA-7E7C-498F-9642-1F9821025C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0D5112-F0E3-4852-A891-EBBFD709B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1AAE0D-FA92-4CD5-9313-2BFBAE3BB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D576D-4C5D-45AA-A501-32A0EB6A6013}"/>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6" name="Footer Placeholder 5">
            <a:extLst>
              <a:ext uri="{FF2B5EF4-FFF2-40B4-BE49-F238E27FC236}">
                <a16:creationId xmlns:a16="http://schemas.microsoft.com/office/drawing/2014/main" id="{9C87780D-1001-42F8-BA9F-C753F4C493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25396B-F010-44CD-887B-A3C586928A19}"/>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3379484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F8318-F22C-4597-A90F-4B0120BE48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50D91E-54C3-4E5F-9A25-256CB4BE7E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56949A-5429-42F6-B9C5-EA4400E40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EFB68B-DF68-48CC-9781-C50A7C65580C}"/>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6" name="Footer Placeholder 5">
            <a:extLst>
              <a:ext uri="{FF2B5EF4-FFF2-40B4-BE49-F238E27FC236}">
                <a16:creationId xmlns:a16="http://schemas.microsoft.com/office/drawing/2014/main" id="{C13AB273-6D82-487E-97FD-937BD9CF1D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1DE980-7452-461D-80A7-2041398D1314}"/>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380835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93DD9-DCDE-402A-9921-DC5EF6986A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768363-79DA-497F-A824-9180B85ED7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7A1509-13A4-4747-9401-A8E7B88A5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A8797-6620-40F4-9315-48D42751922A}" type="datetimeFigureOut">
              <a:rPr lang="en-GB" smtClean="0"/>
              <a:t>17/09/2021</a:t>
            </a:fld>
            <a:endParaRPr lang="en-GB"/>
          </a:p>
        </p:txBody>
      </p:sp>
      <p:sp>
        <p:nvSpPr>
          <p:cNvPr id="5" name="Footer Placeholder 4">
            <a:extLst>
              <a:ext uri="{FF2B5EF4-FFF2-40B4-BE49-F238E27FC236}">
                <a16:creationId xmlns:a16="http://schemas.microsoft.com/office/drawing/2014/main" id="{F588B0B0-0FF4-46D7-9E99-7F8D878DE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7B1A183-2F3F-4F80-8B0B-3B7E6FB40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5DB76-A3E4-47FD-8516-80D6170F0A39}" type="slidenum">
              <a:rPr lang="en-GB" smtClean="0"/>
              <a:t>‹#›</a:t>
            </a:fld>
            <a:endParaRPr lang="en-GB"/>
          </a:p>
        </p:txBody>
      </p:sp>
    </p:spTree>
    <p:extLst>
      <p:ext uri="{BB962C8B-B14F-4D97-AF65-F5344CB8AC3E}">
        <p14:creationId xmlns:p14="http://schemas.microsoft.com/office/powerpoint/2010/main" val="3522189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s://youtu.be/BiSYoeqb_V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youtu.be/puwKKURGVOI"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zone.recycledevon.org/" TargetMode="External"/><Relationship Id="rId4" Type="http://schemas.openxmlformats.org/officeDocument/2006/relationships/hyperlink" Target="https://zone.recycledevon.org/world-war-2-pac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ww2civildefence.co.uk/" TargetMode="External"/><Relationship Id="rId4" Type="http://schemas.openxmlformats.org/officeDocument/2006/relationships/hyperlink" Target="https://www.sallybosleysbadgeshop.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f4RpJcVs1VI" TargetMode="External"/><Relationship Id="rId3" Type="http://schemas.openxmlformats.org/officeDocument/2006/relationships/image" Target="../media/image2.png"/><Relationship Id="rId7" Type="http://schemas.openxmlformats.org/officeDocument/2006/relationships/hyperlink" Target="https://www.youtube.com/watch?v=f4RpJcVs1VI&amp;feature=emb_imp_woy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youtube.com/watch?v=yE2P_EnG884" TargetMode="External"/><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jpg"/><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DDB5BFB9-11C2-461E-BDF5-0D775B9D5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453871"/>
          </a:xfrm>
          <a:prstGeom prst="rect">
            <a:avLst/>
          </a:prstGeom>
        </p:spPr>
      </p:pic>
      <p:pic>
        <p:nvPicPr>
          <p:cNvPr id="5" name="Picture 4" descr="Logo&#10;&#10;Description automatically generated">
            <a:extLst>
              <a:ext uri="{FF2B5EF4-FFF2-40B4-BE49-F238E27FC236}">
                <a16:creationId xmlns:a16="http://schemas.microsoft.com/office/drawing/2014/main" id="{0892D599-F605-4AA2-843A-D0F2B9ED5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6" name="TextBox 5">
            <a:extLst>
              <a:ext uri="{FF2B5EF4-FFF2-40B4-BE49-F238E27FC236}">
                <a16:creationId xmlns:a16="http://schemas.microsoft.com/office/drawing/2014/main" id="{B0397361-D202-48FF-81BC-B57AA323B13A}"/>
              </a:ext>
            </a:extLst>
          </p:cNvPr>
          <p:cNvSpPr txBox="1"/>
          <p:nvPr/>
        </p:nvSpPr>
        <p:spPr>
          <a:xfrm>
            <a:off x="896424" y="2614358"/>
            <a:ext cx="9462422" cy="3888885"/>
          </a:xfrm>
          <a:prstGeom prst="rect">
            <a:avLst/>
          </a:prstGeom>
          <a:noFill/>
        </p:spPr>
        <p:txBody>
          <a:bodyPr wrap="square">
            <a:spAutoFit/>
          </a:bodyPr>
          <a:lstStyle/>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Dear Teachers,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Welcome to our World War Two themed teaching pack, looking at how we managed scarce resources during the war and how that has relevance today.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After a general introduction, the pack is divided into three sections; Rationing, Make-Do &amp; Mend, and the National Salvage Scheme.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Each section contains an introduction to the theme, followed by two class-based activities and a follow-on activity for further research or home learning.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Notes on the slides give you more details and tips for delivery in the classroom, as well as resource lists where applicable.</a:t>
            </a:r>
          </a:p>
          <a:p>
            <a:pPr>
              <a:lnSpc>
                <a:spcPct val="107000"/>
              </a:lnSpc>
              <a:spcAft>
                <a:spcPts val="800"/>
              </a:spcAft>
            </a:pPr>
            <a:r>
              <a:rPr lang="en-GB" sz="1400" i="1" kern="1200" dirty="0">
                <a:solidFill>
                  <a:srgbClr val="000000"/>
                </a:solidFill>
                <a:effectLst/>
                <a:latin typeface="Arial Rounded MT Bold" panose="020F0704030504030204" pitchFamily="34" charset="0"/>
                <a:ea typeface="Yu Mincho" panose="020B0400000000000000" pitchFamily="18" charset="-128"/>
                <a:cs typeface="Arial" panose="020B0604020202020204" pitchFamily="34" charset="0"/>
              </a:rPr>
              <a:t>*Note – this pack covers resource use during war time scarcity, rather than focussing on the conflict itself.</a:t>
            </a:r>
            <a:endParaRPr lang="en-GB" sz="1400" dirty="0">
              <a:effectLst/>
              <a:latin typeface="Arial Rounded MT Bold" panose="020F0704030504030204" pitchFamily="34" charset="0"/>
              <a:ea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63791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8" name="TextBox 7">
            <a:extLst>
              <a:ext uri="{FF2B5EF4-FFF2-40B4-BE49-F238E27FC236}">
                <a16:creationId xmlns:a16="http://schemas.microsoft.com/office/drawing/2014/main" id="{98BC25F0-CBF1-4D28-90B2-BC378843344C}"/>
              </a:ext>
            </a:extLst>
          </p:cNvPr>
          <p:cNvSpPr txBox="1"/>
          <p:nvPr/>
        </p:nvSpPr>
        <p:spPr>
          <a:xfrm>
            <a:off x="935330" y="819552"/>
            <a:ext cx="6601544" cy="5233227"/>
          </a:xfrm>
          <a:prstGeom prst="rect">
            <a:avLst/>
          </a:prstGeom>
          <a:noFill/>
        </p:spPr>
        <p:txBody>
          <a:bodyPr wrap="square">
            <a:spAutoFit/>
          </a:bodyPr>
          <a:lstStyle/>
          <a:p>
            <a:pPr>
              <a:lnSpc>
                <a:spcPct val="107000"/>
              </a:lnSpc>
              <a:spcAft>
                <a:spcPts val="800"/>
              </a:spcAft>
            </a:pPr>
            <a:r>
              <a:rPr lang="en-US"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Wartime wardrobe challenge </a:t>
            </a:r>
            <a:r>
              <a:rPr lang="en-US" sz="2000"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continued…</a:t>
            </a:r>
          </a:p>
          <a:p>
            <a:pPr marL="0" marR="0" lvl="0" indent="0" algn="l" defTabSz="914400" rtl="0" eaLnBrk="0" fontAlgn="base" latinLnBrk="0" hangingPunct="0">
              <a:lnSpc>
                <a:spcPct val="100000"/>
              </a:lnSpc>
              <a:spcBef>
                <a:spcPct val="0"/>
              </a:spcBef>
              <a:spcAft>
                <a:spcPct val="0"/>
              </a:spcAft>
              <a:buClrTx/>
              <a:buSzTx/>
              <a:tabLst/>
            </a:pPr>
            <a:r>
              <a:rPr kumimoji="0" lang="en-GB" altLang="en-US"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rPr>
              <a:t>3) How many coupons did you need to buy a set of school uniform? Remember, you only have 66 coupons to last the year and you need other clothes too. What would happen if you grew and needed new shoes and more school uniform? </a:t>
            </a:r>
            <a:endParaRPr kumimoji="0" lang="en-GB"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i="1" dirty="0">
                <a:latin typeface="Arial Rounded MT Bold" panose="020F0704030504030204" pitchFamily="34" charset="0"/>
                <a:ea typeface="Calibri" panose="020F0502020204030204" pitchFamily="34" charset="0"/>
                <a:cs typeface="Arial" panose="020B0604020202020204" pitchFamily="34" charset="0"/>
              </a:rPr>
              <a:t>(</a:t>
            </a:r>
            <a:r>
              <a:rPr kumimoji="0" lang="en-GB" altLang="en-US" b="0" i="1"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Arial" panose="020B0604020202020204" pitchFamily="34" charset="0"/>
              </a:rPr>
              <a:t>Note: girls did not generally wear trousers or shorts in the 1930s/40s.)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1"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Arial" panose="020B0604020202020204" pitchFamily="34" charset="0"/>
              </a:rPr>
              <a:t>4) Boys often wore shorts instead of trousers, even in the winter. Why do you think they did this?</a:t>
            </a:r>
          </a:p>
          <a:p>
            <a:pPr marL="0" marR="0" lvl="0" indent="0" algn="l" defTabSz="914400" rtl="0" eaLnBrk="0" fontAlgn="base" latinLnBrk="0" hangingPunct="0">
              <a:lnSpc>
                <a:spcPct val="100000"/>
              </a:lnSpc>
              <a:spcBef>
                <a:spcPct val="0"/>
              </a:spcBef>
              <a:spcAft>
                <a:spcPct val="0"/>
              </a:spcAft>
              <a:buClrTx/>
              <a:buSzTx/>
              <a:buFontTx/>
              <a:buNone/>
              <a:tabLst/>
            </a:pPr>
            <a:endParaRPr lang="en-GB" sz="1800" dirty="0">
              <a:effectLst/>
              <a:latin typeface="Arial Rounded MT Bold" panose="020F07040305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dirty="0">
                <a:latin typeface="Arial Rounded MT Bold" panose="020F0704030504030204" pitchFamily="34" charset="0"/>
                <a:ea typeface="Times New Roman" panose="02020603050405020304" pitchFamily="18" charset="0"/>
              </a:rPr>
              <a:t>5) </a:t>
            </a:r>
            <a:r>
              <a:rPr lang="en-GB" sz="1800" dirty="0">
                <a:effectLst/>
                <a:latin typeface="Arial Rounded MT Bold" panose="020F0704030504030204" pitchFamily="34" charset="0"/>
                <a:ea typeface="Times New Roman" panose="02020603050405020304" pitchFamily="18" charset="0"/>
              </a:rPr>
              <a:t>In 1941 you would have had 66 clothing coupons, by 1945, you would only have 36 coupons to last the whole year! Can you try to exercise above again, this time with only 36 coupons to use. Would you make changes to your uniform? What else would you do to make clothes last longer?</a:t>
            </a:r>
            <a:endParaRPr lang="en-GB" sz="1800" dirty="0">
              <a:effectLst/>
              <a:latin typeface="Times New Roman" panose="02020603050405020304" pitchFamily="18" charset="0"/>
              <a:ea typeface="Times New Roman" panose="02020603050405020304" pitchFamily="18" charset="0"/>
            </a:endParaRPr>
          </a:p>
        </p:txBody>
      </p:sp>
      <p:pic>
        <p:nvPicPr>
          <p:cNvPr id="10" name="Picture 9" descr="A picture containing text&#10;&#10;Description automatically generated">
            <a:extLst>
              <a:ext uri="{FF2B5EF4-FFF2-40B4-BE49-F238E27FC236}">
                <a16:creationId xmlns:a16="http://schemas.microsoft.com/office/drawing/2014/main" id="{EBCAB5E3-225F-495D-AF14-2B8BE357E968}"/>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33015" t="18797" r="30942" b="13631"/>
          <a:stretch/>
        </p:blipFill>
        <p:spPr>
          <a:xfrm>
            <a:off x="8967924" y="141721"/>
            <a:ext cx="3058636" cy="4070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yellow&#10;&#10;Description automatically generated">
            <a:extLst>
              <a:ext uri="{FF2B5EF4-FFF2-40B4-BE49-F238E27FC236}">
                <a16:creationId xmlns:a16="http://schemas.microsoft.com/office/drawing/2014/main" id="{2B105272-3FC2-4D62-8949-FA7ABF43B718}"/>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l="31610" t="11012" r="32219" b="18155"/>
          <a:stretch/>
        </p:blipFill>
        <p:spPr>
          <a:xfrm>
            <a:off x="7747395" y="2912240"/>
            <a:ext cx="2253868" cy="3497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8557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4" name="TextBox 3">
            <a:extLst>
              <a:ext uri="{FF2B5EF4-FFF2-40B4-BE49-F238E27FC236}">
                <a16:creationId xmlns:a16="http://schemas.microsoft.com/office/drawing/2014/main" id="{327E75FB-A214-49E9-893D-E5E991C0AA12}"/>
              </a:ext>
            </a:extLst>
          </p:cNvPr>
          <p:cNvSpPr txBox="1"/>
          <p:nvPr/>
        </p:nvSpPr>
        <p:spPr>
          <a:xfrm>
            <a:off x="966359" y="785172"/>
            <a:ext cx="5129641" cy="3329629"/>
          </a:xfrm>
          <a:prstGeom prst="rect">
            <a:avLst/>
          </a:prstGeom>
          <a:noFill/>
        </p:spPr>
        <p:txBody>
          <a:bodyPr wrap="square">
            <a:spAutoFit/>
          </a:bodyPr>
          <a:lstStyle/>
          <a:p>
            <a:pPr>
              <a:lnSpc>
                <a:spcPct val="107000"/>
              </a:lnSpc>
              <a:spcAft>
                <a:spcPts val="800"/>
              </a:spcAft>
            </a:pPr>
            <a:r>
              <a:rPr lang="en-US"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New clothes / old clothes</a:t>
            </a:r>
            <a:endParaRPr lang="en-US" sz="18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600" dirty="0">
                <a:effectLst/>
                <a:latin typeface="Arial Rounded MT Bold" panose="020F0704030504030204" pitchFamily="34" charset="0"/>
                <a:ea typeface="Calibri" panose="020F0502020204030204" pitchFamily="34" charset="0"/>
                <a:cs typeface="Arial" panose="020B0604020202020204" pitchFamily="34" charset="0"/>
              </a:rPr>
              <a:t>Today, the average life of a garment in the UK is 2.2 years – imagine how we would have coped during 11 years of clothes rationing.</a:t>
            </a:r>
            <a:br>
              <a:rPr lang="en-GB" sz="1600" dirty="0">
                <a:effectLst/>
                <a:latin typeface="Calibri" panose="020F0502020204030204" pitchFamily="34" charset="0"/>
                <a:ea typeface="Calibri" panose="020F0502020204030204" pitchFamily="34" charset="0"/>
                <a:cs typeface="Arial" panose="020B0604020202020204" pitchFamily="34" charset="0"/>
              </a:rPr>
            </a:br>
            <a:endParaRPr lang="en-GB"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600" dirty="0">
                <a:effectLst/>
                <a:latin typeface="Arial Rounded MT Bold" panose="020F0704030504030204" pitchFamily="34" charset="0"/>
                <a:ea typeface="Calibri" panose="020F0502020204030204" pitchFamily="34" charset="0"/>
                <a:cs typeface="Arial" panose="020B0604020202020204" pitchFamily="34" charset="0"/>
              </a:rPr>
              <a:t>In the UK today, the average person throws away 70kg of clothing in just one year; what a waste of resources!</a:t>
            </a:r>
            <a:r>
              <a:rPr lang="en-GB" sz="1600" dirty="0">
                <a:latin typeface="Calibri" panose="020F0502020204030204" pitchFamily="34" charset="0"/>
                <a:ea typeface="Calibri" panose="020F0502020204030204" pitchFamily="34" charset="0"/>
                <a:cs typeface="Arial" panose="020B0604020202020204" pitchFamily="34" charset="0"/>
              </a:rPr>
              <a:t> </a:t>
            </a:r>
            <a:r>
              <a:rPr lang="en-GB" sz="1600" dirty="0">
                <a:effectLst/>
                <a:latin typeface="Arial Rounded MT Bold" panose="020F0704030504030204" pitchFamily="34" charset="0"/>
                <a:ea typeface="Calibri" panose="020F0502020204030204" pitchFamily="34" charset="0"/>
                <a:cs typeface="Arial" panose="020B0604020202020204" pitchFamily="34" charset="0"/>
              </a:rPr>
              <a:t>Why do we buy so many new clothes? </a:t>
            </a:r>
            <a:br>
              <a:rPr lang="en-GB" sz="1400" dirty="0">
                <a:effectLst/>
                <a:latin typeface="Calibri" panose="020F0502020204030204" pitchFamily="34" charset="0"/>
                <a:ea typeface="Calibri" panose="020F0502020204030204" pitchFamily="34" charset="0"/>
                <a:cs typeface="Arial" panose="020B0604020202020204" pitchFamily="34" charset="0"/>
              </a:rPr>
            </a:br>
            <a:endParaRPr lang="en-US" sz="1600" dirty="0">
              <a:effectLst/>
              <a:latin typeface="Arial Rounded MT Bold" panose="020F0704030504030204" pitchFamily="34" charset="0"/>
              <a:ea typeface="Calibri" panose="020F0502020204030204" pitchFamily="34" charset="0"/>
              <a:cs typeface="Arial" panose="020B0604020202020204" pitchFamily="34" charset="0"/>
            </a:endParaRPr>
          </a:p>
          <a:p>
            <a:pPr marL="0" indent="0">
              <a:buNone/>
            </a:pPr>
            <a:r>
              <a:rPr lang="en-GB" sz="1600" dirty="0">
                <a:effectLst/>
                <a:latin typeface="Arial Rounded MT Bold" panose="020F0704030504030204" pitchFamily="34" charset="0"/>
                <a:ea typeface="Calibri" panose="020F0502020204030204" pitchFamily="34" charset="0"/>
                <a:cs typeface="Arial" panose="020B0604020202020204" pitchFamily="34" charset="0"/>
              </a:rPr>
              <a:t>Watch this short video to find out more about the impact of new clothes: </a:t>
            </a:r>
            <a:r>
              <a:rPr lang="en-GB" sz="1600" u="sng" dirty="0">
                <a:solidFill>
                  <a:srgbClr val="0563C1"/>
                </a:solidFill>
                <a:effectLst/>
                <a:latin typeface="Arial Rounded MT Bold" panose="020F0704030504030204" pitchFamily="34" charset="0"/>
                <a:ea typeface="Calibri" panose="020F0502020204030204" pitchFamily="34" charset="0"/>
                <a:cs typeface="Arial" panose="020B0604020202020204" pitchFamily="34" charset="0"/>
                <a:hlinkClick r:id="rId4"/>
              </a:rPr>
              <a:t>youtu.be/BiSYoeqb_VY</a:t>
            </a:r>
            <a:r>
              <a:rPr lang="en-GB" sz="1600" dirty="0">
                <a:effectLst/>
                <a:latin typeface="Arial Rounded MT Bold" panose="020F0704030504030204" pitchFamily="34" charset="0"/>
                <a:ea typeface="Calibri" panose="020F0502020204030204" pitchFamily="34" charset="0"/>
                <a:cs typeface="Arial" panose="020B0604020202020204" pitchFamily="34" charset="0"/>
              </a:rPr>
              <a:t> </a:t>
            </a:r>
            <a:endParaRPr lang="en-GB"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511CB59-176D-4FDD-A4DA-6094EE15D596}"/>
              </a:ext>
            </a:extLst>
          </p:cNvPr>
          <p:cNvPicPr>
            <a:picLocks noChangeAspect="1"/>
          </p:cNvPicPr>
          <p:nvPr/>
        </p:nvPicPr>
        <p:blipFill rotWithShape="1">
          <a:blip r:embed="rId5"/>
          <a:srcRect l="4532" t="17875" r="33325" b="13250"/>
          <a:stretch/>
        </p:blipFill>
        <p:spPr>
          <a:xfrm>
            <a:off x="6231425" y="1371829"/>
            <a:ext cx="5599793" cy="34911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96841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A0F6553-1452-47E9-9272-5C2E5E1A475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21335" t="10226" r="35780" b="10227"/>
          <a:stretch/>
        </p:blipFill>
        <p:spPr>
          <a:xfrm>
            <a:off x="6982849" y="0"/>
            <a:ext cx="5209151" cy="6858000"/>
          </a:xfrm>
          <a:prstGeom prst="rect">
            <a:avLst/>
          </a:prstGeom>
        </p:spPr>
      </p:pic>
      <p:sp>
        <p:nvSpPr>
          <p:cNvPr id="8" name="Content Placeholder 3">
            <a:extLst>
              <a:ext uri="{FF2B5EF4-FFF2-40B4-BE49-F238E27FC236}">
                <a16:creationId xmlns:a16="http://schemas.microsoft.com/office/drawing/2014/main" id="{438C30FC-392C-4971-8FDD-6278F6321124}"/>
              </a:ext>
            </a:extLst>
          </p:cNvPr>
          <p:cNvSpPr txBox="1">
            <a:spLocks/>
          </p:cNvSpPr>
          <p:nvPr/>
        </p:nvSpPr>
        <p:spPr>
          <a:xfrm>
            <a:off x="962891" y="1253331"/>
            <a:ext cx="5811982"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Arial Rounded MT Bold" panose="020F0704030504030204" pitchFamily="34" charset="0"/>
              </a:rPr>
              <a:t>Now you have watched the video about the impact of new clothes, have a class discussion:</a:t>
            </a:r>
          </a:p>
          <a:p>
            <a:pPr>
              <a:lnSpc>
                <a:spcPct val="107000"/>
              </a:lnSpc>
              <a:spcAft>
                <a:spcPts val="800"/>
              </a:spcAft>
            </a:pPr>
            <a:r>
              <a:rPr lang="en-GB" sz="1800" dirty="0">
                <a:latin typeface="Arial Rounded MT Bold" panose="020F0704030504030204" pitchFamily="34" charset="0"/>
                <a:ea typeface="Calibri" panose="020F0502020204030204" pitchFamily="34" charset="0"/>
                <a:cs typeface="Arial" panose="020B0604020202020204" pitchFamily="34" charset="0"/>
              </a:rPr>
              <a:t>What were the last items of new clothing you bought? Why did you buy them? How did it make you feel when you went into the shop or looked online at new clothes?</a:t>
            </a:r>
            <a:endParaRPr lang="en-GB" sz="18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latin typeface="Arial Rounded MT Bold" panose="020F0704030504030204" pitchFamily="34" charset="0"/>
                <a:ea typeface="Calibri" panose="020F0502020204030204" pitchFamily="34" charset="0"/>
                <a:cs typeface="Arial" panose="020B0604020202020204" pitchFamily="34" charset="0"/>
              </a:rPr>
              <a:t>Some reasons you might discuss:</a:t>
            </a:r>
            <a:endParaRPr lang="en-GB" sz="1800" dirty="0">
              <a:latin typeface="Calibri" panose="020F0502020204030204" pitchFamily="34" charset="0"/>
              <a:ea typeface="Calibri" panose="020F0502020204030204" pitchFamily="34" charset="0"/>
              <a:cs typeface="Arial" panose="020B0604020202020204" pitchFamily="34" charset="0"/>
            </a:endParaRPr>
          </a:p>
          <a:p>
            <a:pPr marL="342900" indent="-342900">
              <a:lnSpc>
                <a:spcPct val="100000"/>
              </a:lnSpc>
              <a:spcBef>
                <a:spcPts val="0"/>
              </a:spcBef>
              <a:buFont typeface="Arial Rounded MT Bold" panose="020F0704030504030204" pitchFamily="34" charset="0"/>
              <a:buChar char="-"/>
            </a:pPr>
            <a:r>
              <a:rPr lang="en-GB" sz="1800" dirty="0">
                <a:latin typeface="Arial Rounded MT Bold" panose="020F0704030504030204" pitchFamily="34" charset="0"/>
                <a:ea typeface="Calibri" panose="020F0502020204030204" pitchFamily="34" charset="0"/>
                <a:cs typeface="Arial" panose="020B0604020202020204" pitchFamily="34" charset="0"/>
              </a:rPr>
              <a:t>It makes us feel happy to buy things</a:t>
            </a:r>
          </a:p>
          <a:p>
            <a:pPr marL="342900" indent="-342900">
              <a:lnSpc>
                <a:spcPct val="100000"/>
              </a:lnSpc>
              <a:spcBef>
                <a:spcPts val="0"/>
              </a:spcBef>
              <a:buFont typeface="Arial Rounded MT Bold" panose="020F0704030504030204" pitchFamily="34" charset="0"/>
              <a:buChar char="-"/>
            </a:pPr>
            <a:r>
              <a:rPr lang="en-GB" sz="1800" dirty="0">
                <a:latin typeface="Arial Rounded MT Bold" panose="020F0704030504030204" pitchFamily="34" charset="0"/>
                <a:ea typeface="Calibri" panose="020F0502020204030204" pitchFamily="34" charset="0"/>
                <a:cs typeface="Arial" panose="020B0604020202020204" pitchFamily="34" charset="0"/>
              </a:rPr>
              <a:t>We want to look nice</a:t>
            </a:r>
          </a:p>
          <a:p>
            <a:pPr marL="342900" indent="-342900">
              <a:lnSpc>
                <a:spcPct val="100000"/>
              </a:lnSpc>
              <a:spcBef>
                <a:spcPts val="0"/>
              </a:spcBef>
              <a:buFont typeface="Arial Rounded MT Bold" panose="020F0704030504030204" pitchFamily="34" charset="0"/>
              <a:buChar char="-"/>
            </a:pPr>
            <a:r>
              <a:rPr lang="en-GB" sz="1800" dirty="0">
                <a:latin typeface="Arial Rounded MT Bold" panose="020F0704030504030204" pitchFamily="34" charset="0"/>
                <a:ea typeface="Calibri" panose="020F0502020204030204" pitchFamily="34" charset="0"/>
                <a:cs typeface="Arial" panose="020B0604020202020204" pitchFamily="34" charset="0"/>
              </a:rPr>
              <a:t>We saw an advert that made us want something</a:t>
            </a:r>
            <a:endParaRPr lang="en-GB" sz="1800" dirty="0">
              <a:latin typeface="Times New Roman" panose="02020603050405020304" pitchFamily="18" charset="0"/>
              <a:ea typeface="Calibri" panose="020F0502020204030204" pitchFamily="34" charset="0"/>
              <a:cs typeface="Arial" panose="020B0604020202020204" pitchFamily="34" charset="0"/>
            </a:endParaRPr>
          </a:p>
          <a:p>
            <a:pPr marL="342900" indent="-342900">
              <a:lnSpc>
                <a:spcPct val="100000"/>
              </a:lnSpc>
              <a:spcBef>
                <a:spcPts val="0"/>
              </a:spcBef>
              <a:buFont typeface="Arial Rounded MT Bold" panose="020F0704030504030204" pitchFamily="34" charset="0"/>
              <a:buChar char="-"/>
            </a:pPr>
            <a:r>
              <a:rPr lang="en-GB" sz="1800" dirty="0">
                <a:latin typeface="Arial Rounded MT Bold" panose="020F0704030504030204" pitchFamily="34" charset="0"/>
                <a:ea typeface="Calibri" panose="020F0502020204030204" pitchFamily="34" charset="0"/>
                <a:cs typeface="Arial" panose="020B0604020202020204" pitchFamily="34" charset="0"/>
              </a:rPr>
              <a:t>We saw a friend wearing something we liked and wanted it for ourselves</a:t>
            </a:r>
            <a:endParaRPr lang="en-GB" sz="1800" dirty="0">
              <a:latin typeface="Times New Roman" panose="02020603050405020304" pitchFamily="18" charset="0"/>
              <a:ea typeface="Calibri" panose="020F0502020204030204" pitchFamily="34" charset="0"/>
              <a:cs typeface="Arial" panose="020B0604020202020204" pitchFamily="34" charset="0"/>
            </a:endParaRPr>
          </a:p>
          <a:p>
            <a:pPr marL="342900" indent="-342900">
              <a:lnSpc>
                <a:spcPct val="100000"/>
              </a:lnSpc>
              <a:spcBef>
                <a:spcPts val="0"/>
              </a:spcBef>
              <a:buFont typeface="Arial Rounded MT Bold" panose="020F0704030504030204" pitchFamily="34" charset="0"/>
              <a:buChar char="-"/>
            </a:pPr>
            <a:r>
              <a:rPr lang="en-GB" sz="1800" dirty="0">
                <a:latin typeface="Arial Rounded MT Bold" panose="020F0704030504030204" pitchFamily="34" charset="0"/>
                <a:ea typeface="Calibri" panose="020F0502020204030204" pitchFamily="34" charset="0"/>
                <a:cs typeface="Arial" panose="020B0604020202020204" pitchFamily="34" charset="0"/>
              </a:rPr>
              <a:t>We want to impress other people</a:t>
            </a:r>
            <a:endParaRPr lang="en-GB" sz="1800" dirty="0">
              <a:latin typeface="Times New Roman" panose="02020603050405020304" pitchFamily="18" charset="0"/>
              <a:ea typeface="Calibri" panose="020F0502020204030204" pitchFamily="34" charset="0"/>
              <a:cs typeface="Arial" panose="020B0604020202020204" pitchFamily="34" charset="0"/>
            </a:endParaRPr>
          </a:p>
          <a:p>
            <a:pPr marL="342900" indent="-342900">
              <a:lnSpc>
                <a:spcPct val="100000"/>
              </a:lnSpc>
              <a:spcBef>
                <a:spcPts val="0"/>
              </a:spcBef>
              <a:buFont typeface="Arial Rounded MT Bold" panose="020F0704030504030204" pitchFamily="34" charset="0"/>
              <a:buChar char="-"/>
            </a:pPr>
            <a:r>
              <a:rPr lang="en-GB" sz="1800" dirty="0">
                <a:latin typeface="Arial Rounded MT Bold" panose="020F0704030504030204" pitchFamily="34" charset="0"/>
                <a:ea typeface="Calibri" panose="020F0502020204030204" pitchFamily="34" charset="0"/>
                <a:cs typeface="Arial" panose="020B0604020202020204" pitchFamily="34" charset="0"/>
              </a:rPr>
              <a:t>The clothes were in a sale</a:t>
            </a:r>
            <a:endParaRPr lang="en-GB" sz="1800" dirty="0">
              <a:latin typeface="Times New Roman" panose="02020603050405020304" pitchFamily="18" charset="0"/>
              <a:ea typeface="Calibri" panose="020F0502020204030204" pitchFamily="34" charset="0"/>
              <a:cs typeface="Arial" panose="020B0604020202020204" pitchFamily="34" charset="0"/>
            </a:endParaRPr>
          </a:p>
          <a:p>
            <a:pPr marL="342900" indent="-342900">
              <a:lnSpc>
                <a:spcPct val="100000"/>
              </a:lnSpc>
              <a:spcBef>
                <a:spcPts val="0"/>
              </a:spcBef>
              <a:buFont typeface="Arial Rounded MT Bold" panose="020F0704030504030204" pitchFamily="34" charset="0"/>
              <a:buChar char="-"/>
            </a:pPr>
            <a:r>
              <a:rPr lang="en-GB" sz="1800" dirty="0">
                <a:latin typeface="Arial Rounded MT Bold" panose="020F0704030504030204" pitchFamily="34" charset="0"/>
                <a:ea typeface="Calibri" panose="020F0502020204030204" pitchFamily="34" charset="0"/>
                <a:cs typeface="Arial" panose="020B0604020202020204" pitchFamily="34" charset="0"/>
              </a:rPr>
              <a:t>We were bored with our old clothes</a:t>
            </a:r>
            <a:endParaRPr lang="en-GB" sz="1800" dirty="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5646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1000"/>
                                        <p:tgtEl>
                                          <p:spTgt spid="8">
                                            <p:txEl>
                                              <p:pRg st="3" end="3"/>
                                            </p:txEl>
                                          </p:spTgt>
                                        </p:tgtEl>
                                      </p:cBhvr>
                                    </p:animEffect>
                                    <p:anim calcmode="lin" valueType="num">
                                      <p:cBhvr>
                                        <p:cTn id="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1000"/>
                                        <p:tgtEl>
                                          <p:spTgt spid="8">
                                            <p:txEl>
                                              <p:pRg st="4" end="4"/>
                                            </p:txEl>
                                          </p:spTgt>
                                        </p:tgtEl>
                                      </p:cBhvr>
                                    </p:animEffect>
                                    <p:anim calcmode="lin" valueType="num">
                                      <p:cBhvr>
                                        <p:cTn id="1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1000"/>
                                        <p:tgtEl>
                                          <p:spTgt spid="8">
                                            <p:txEl>
                                              <p:pRg st="5" end="5"/>
                                            </p:txEl>
                                          </p:spTgt>
                                        </p:tgtEl>
                                      </p:cBhvr>
                                    </p:animEffect>
                                    <p:anim calcmode="lin" valueType="num">
                                      <p:cBhvr>
                                        <p:cTn id="1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1000"/>
                                        <p:tgtEl>
                                          <p:spTgt spid="8">
                                            <p:txEl>
                                              <p:pRg st="6" end="6"/>
                                            </p:txEl>
                                          </p:spTgt>
                                        </p:tgtEl>
                                      </p:cBhvr>
                                    </p:animEffect>
                                    <p:anim calcmode="lin" valueType="num">
                                      <p:cBhvr>
                                        <p:cTn id="2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1000"/>
                                        <p:tgtEl>
                                          <p:spTgt spid="8">
                                            <p:txEl>
                                              <p:pRg st="7" end="7"/>
                                            </p:txEl>
                                          </p:spTgt>
                                        </p:tgtEl>
                                      </p:cBhvr>
                                    </p:animEffect>
                                    <p:anim calcmode="lin" valueType="num">
                                      <p:cBhvr>
                                        <p:cTn id="28"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8" end="8"/>
                                            </p:txEl>
                                          </p:spTgt>
                                        </p:tgtEl>
                                        <p:attrNameLst>
                                          <p:attrName>style.visibility</p:attrName>
                                        </p:attrNameLst>
                                      </p:cBhvr>
                                      <p:to>
                                        <p:strVal val="visible"/>
                                      </p:to>
                                    </p:set>
                                    <p:animEffect transition="in" filter="fade">
                                      <p:cBhvr>
                                        <p:cTn id="32" dur="1000"/>
                                        <p:tgtEl>
                                          <p:spTgt spid="8">
                                            <p:txEl>
                                              <p:pRg st="8" end="8"/>
                                            </p:txEl>
                                          </p:spTgt>
                                        </p:tgtEl>
                                      </p:cBhvr>
                                    </p:animEffect>
                                    <p:anim calcmode="lin" valueType="num">
                                      <p:cBhvr>
                                        <p:cTn id="33"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8" end="8"/>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animEffect transition="in" filter="fade">
                                      <p:cBhvr>
                                        <p:cTn id="37" dur="1000"/>
                                        <p:tgtEl>
                                          <p:spTgt spid="8">
                                            <p:txEl>
                                              <p:pRg st="9" end="9"/>
                                            </p:txEl>
                                          </p:spTgt>
                                        </p:tgtEl>
                                      </p:cBhvr>
                                    </p:animEffect>
                                    <p:anim calcmode="lin" valueType="num">
                                      <p:cBhvr>
                                        <p:cTn id="38"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8" name="AutoShape 2">
            <a:extLst>
              <a:ext uri="{FF2B5EF4-FFF2-40B4-BE49-F238E27FC236}">
                <a16:creationId xmlns:a16="http://schemas.microsoft.com/office/drawing/2014/main" id="{0E8D8B1F-5EE1-4B89-A731-9BEEEBAE6E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a:extLst>
              <a:ext uri="{FF2B5EF4-FFF2-40B4-BE49-F238E27FC236}">
                <a16:creationId xmlns:a16="http://schemas.microsoft.com/office/drawing/2014/main" id="{809E1C84-A780-4075-815A-BC7AAAD8829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a:extLst>
              <a:ext uri="{FF2B5EF4-FFF2-40B4-BE49-F238E27FC236}">
                <a16:creationId xmlns:a16="http://schemas.microsoft.com/office/drawing/2014/main" id="{2B9F463B-8A0A-49E8-B728-53DD7D96E54A}"/>
              </a:ext>
            </a:extLst>
          </p:cNvPr>
          <p:cNvSpPr txBox="1"/>
          <p:nvPr/>
        </p:nvSpPr>
        <p:spPr>
          <a:xfrm>
            <a:off x="973392" y="1204969"/>
            <a:ext cx="9833153" cy="1367234"/>
          </a:xfrm>
          <a:prstGeom prst="rect">
            <a:avLst/>
          </a:prstGeom>
          <a:noFill/>
        </p:spPr>
        <p:txBody>
          <a:bodyPr wrap="square">
            <a:spAutoFit/>
          </a:bodyPr>
          <a:lstStyle/>
          <a:p>
            <a:pPr>
              <a:lnSpc>
                <a:spcPct val="107000"/>
              </a:lnSpc>
              <a:spcAft>
                <a:spcPts val="800"/>
              </a:spcAft>
            </a:pPr>
            <a:r>
              <a:rPr lang="en-GB" sz="1800" dirty="0">
                <a:effectLst/>
                <a:latin typeface="Arial Rounded MT Bold" panose="020F0704030504030204" pitchFamily="34" charset="0"/>
                <a:ea typeface="Calibri" panose="020F0502020204030204" pitchFamily="34" charset="0"/>
                <a:cs typeface="Arial" panose="020B0604020202020204" pitchFamily="34" charset="0"/>
              </a:rPr>
              <a:t>Now we have looked at why people buy and throw away so many clothes, and the impact this has on the environment, have a discussion with the people around you. What can we all do to reduce the impact?</a:t>
            </a:r>
          </a:p>
          <a:p>
            <a:pPr>
              <a:lnSpc>
                <a:spcPct val="107000"/>
              </a:lnSpc>
              <a:spcAft>
                <a:spcPts val="800"/>
              </a:spcAft>
            </a:pPr>
            <a:r>
              <a:rPr lang="en-GB" dirty="0">
                <a:latin typeface="Arial Rounded MT Bold" panose="020F0704030504030204" pitchFamily="34" charset="0"/>
                <a:ea typeface="Calibri" panose="020F0502020204030204" pitchFamily="34" charset="0"/>
                <a:cs typeface="Arial" panose="020B0604020202020204" pitchFamily="34" charset="0"/>
              </a:rPr>
              <a:t>Here are some possible ideas:</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0538D7C-592C-4981-AE48-500E1D7A8F45}"/>
              </a:ext>
            </a:extLst>
          </p:cNvPr>
          <p:cNvSpPr txBox="1"/>
          <p:nvPr/>
        </p:nvSpPr>
        <p:spPr>
          <a:xfrm>
            <a:off x="1083781" y="2718129"/>
            <a:ext cx="9986002" cy="3416320"/>
          </a:xfrm>
          <a:prstGeom prst="rect">
            <a:avLst/>
          </a:prstGeom>
          <a:noFill/>
        </p:spPr>
        <p:txBody>
          <a:bodyPr wrap="square">
            <a:spAutoFit/>
          </a:bodyPr>
          <a:lstStyle/>
          <a:p>
            <a:pPr marL="342900" lvl="0" indent="-342900">
              <a:buFont typeface="Symbol" panose="05050102010706020507" pitchFamily="18" charset="2"/>
              <a:buChar char=""/>
            </a:pPr>
            <a:r>
              <a:rPr lang="en-US" sz="1800" dirty="0">
                <a:effectLst/>
                <a:latin typeface="Arial Rounded MT Bold" panose="020F0704030504030204" pitchFamily="34" charset="0"/>
                <a:ea typeface="Times New Roman" panose="02020603050405020304" pitchFamily="18" charset="0"/>
              </a:rPr>
              <a:t>Buy fewer new clothes.</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dirty="0">
                <a:effectLst/>
                <a:latin typeface="Arial Rounded MT Bold" panose="020F0704030504030204" pitchFamily="34" charset="0"/>
                <a:ea typeface="Times New Roman" panose="02020603050405020304" pitchFamily="18" charset="0"/>
              </a:rPr>
              <a:t>Buy second hand / used clothes.</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dirty="0">
                <a:effectLst/>
                <a:latin typeface="Arial Rounded MT Bold" panose="020F0704030504030204" pitchFamily="34" charset="0"/>
                <a:ea typeface="Times New Roman" panose="02020603050405020304" pitchFamily="18" charset="0"/>
              </a:rPr>
              <a:t>Swap clothes with friends, family, and your community.</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dirty="0">
                <a:effectLst/>
                <a:latin typeface="Arial Rounded MT Bold" panose="020F0704030504030204" pitchFamily="34" charset="0"/>
                <a:ea typeface="Times New Roman" panose="02020603050405020304" pitchFamily="18" charset="0"/>
              </a:rPr>
              <a:t>Wash / launder your clothes less often (this will save energy and water).</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dirty="0">
                <a:effectLst/>
                <a:latin typeface="Arial Rounded MT Bold" panose="020F0704030504030204" pitchFamily="34" charset="0"/>
                <a:ea typeface="Times New Roman" panose="02020603050405020304" pitchFamily="18" charset="0"/>
              </a:rPr>
              <a:t>Dry clothes outside on a clothesline, avoid using a tumble drier whenever you can (to save energy).</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dirty="0">
                <a:effectLst/>
                <a:latin typeface="Arial Rounded MT Bold" panose="020F0704030504030204" pitchFamily="34" charset="0"/>
                <a:ea typeface="Times New Roman" panose="02020603050405020304" pitchFamily="18" charset="0"/>
              </a:rPr>
              <a:t>Mend/repair broken and damaged clothes – sew on a missing button, darn a holey sock, adjust the waist of trousers.</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dirty="0">
                <a:effectLst/>
                <a:latin typeface="Arial Rounded MT Bold" panose="020F0704030504030204" pitchFamily="34" charset="0"/>
                <a:ea typeface="Times New Roman" panose="02020603050405020304" pitchFamily="18" charset="0"/>
              </a:rPr>
              <a:t>Buy natural fibres where possible (to prevent microfibres – tiny bits of plastic from fleece clothing -  entering waterways)</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dirty="0">
                <a:effectLst/>
                <a:latin typeface="Arial Rounded MT Bold" panose="020F0704030504030204" pitchFamily="34" charset="0"/>
                <a:ea typeface="Times New Roman" panose="02020603050405020304" pitchFamily="18" charset="0"/>
              </a:rPr>
              <a:t>Donate old clothes to charity.</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dirty="0">
                <a:effectLst/>
                <a:latin typeface="Arial Rounded MT Bold" panose="020F0704030504030204" pitchFamily="34" charset="0"/>
                <a:ea typeface="Times New Roman" panose="02020603050405020304" pitchFamily="18" charset="0"/>
              </a:rPr>
              <a:t>Recycle unusable clothing in your local recycling collection or nearest clothing bank.</a:t>
            </a:r>
            <a:r>
              <a:rPr lang="en-GB" sz="1200" dirty="0">
                <a:effectLst/>
                <a:latin typeface="Calibri" panose="020F050202020403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84761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4" name="TextBox 3">
            <a:extLst>
              <a:ext uri="{FF2B5EF4-FFF2-40B4-BE49-F238E27FC236}">
                <a16:creationId xmlns:a16="http://schemas.microsoft.com/office/drawing/2014/main" id="{7E595094-40C5-4EDE-917B-17C818390B14}"/>
              </a:ext>
            </a:extLst>
          </p:cNvPr>
          <p:cNvSpPr txBox="1"/>
          <p:nvPr/>
        </p:nvSpPr>
        <p:spPr>
          <a:xfrm>
            <a:off x="935329" y="777987"/>
            <a:ext cx="5160671" cy="3677673"/>
          </a:xfrm>
          <a:prstGeom prst="rect">
            <a:avLst/>
          </a:prstGeom>
          <a:noFill/>
        </p:spPr>
        <p:txBody>
          <a:bodyPr wrap="square">
            <a:spAutoFit/>
          </a:bodyPr>
          <a:lstStyle/>
          <a:p>
            <a:pPr>
              <a:lnSpc>
                <a:spcPct val="107000"/>
              </a:lnSpc>
              <a:spcAft>
                <a:spcPts val="800"/>
              </a:spcAft>
            </a:pPr>
            <a:r>
              <a:rPr lang="en-US"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ACTIVITY TWO: Get sewing!</a:t>
            </a: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During World War 2, the Government encouraged people to “Make-Do and Mend” to look after their clothes and learn how to repair them.</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The Government even created a character called “Mrs. Sew and Sew” who featured in animated films and instructional leaflets, giving sewing tips and explanations.</a:t>
            </a:r>
            <a:endParaRPr lang="en-US" dirty="0">
              <a:latin typeface="Arial Rounded MT Bold" panose="020F07040305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People became very creative; sewing, knitting, and making their own clothes.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descr="Text&#10;&#10;Description automatically generated">
            <a:extLst>
              <a:ext uri="{FF2B5EF4-FFF2-40B4-BE49-F238E27FC236}">
                <a16:creationId xmlns:a16="http://schemas.microsoft.com/office/drawing/2014/main" id="{026248B8-F99C-4AB0-9712-CCB9905EF738}"/>
              </a:ext>
            </a:extLst>
          </p:cNvPr>
          <p:cNvPicPr>
            <a:picLocks noChangeAspect="1"/>
          </p:cNvPicPr>
          <p:nvPr/>
        </p:nvPicPr>
        <p:blipFill rotWithShape="1">
          <a:blip r:embed="rId4">
            <a:extLst>
              <a:ext uri="{28A0092B-C50C-407E-A947-70E740481C1C}">
                <a14:useLocalDpi xmlns:a14="http://schemas.microsoft.com/office/drawing/2010/main" val="0"/>
              </a:ext>
            </a:extLst>
          </a:blip>
          <a:srcRect l="4609" t="7742" r="11961" b="20644"/>
          <a:stretch/>
        </p:blipFill>
        <p:spPr>
          <a:xfrm>
            <a:off x="6539345" y="0"/>
            <a:ext cx="5652655" cy="6858000"/>
          </a:xfrm>
          <a:prstGeom prst="rect">
            <a:avLst/>
          </a:prstGeom>
        </p:spPr>
      </p:pic>
    </p:spTree>
    <p:extLst>
      <p:ext uri="{BB962C8B-B14F-4D97-AF65-F5344CB8AC3E}">
        <p14:creationId xmlns:p14="http://schemas.microsoft.com/office/powerpoint/2010/main" val="1347358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C1102E1-CC52-4587-8624-FD11F6CF3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681" y="2692879"/>
            <a:ext cx="2915992" cy="4077340"/>
          </a:xfrm>
          <a:prstGeom prst="rect">
            <a:avLst/>
          </a:prstGeom>
        </p:spPr>
      </p:pic>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13" name="TextBox 12">
            <a:extLst>
              <a:ext uri="{FF2B5EF4-FFF2-40B4-BE49-F238E27FC236}">
                <a16:creationId xmlns:a16="http://schemas.microsoft.com/office/drawing/2014/main" id="{BDD18AB6-3065-484C-AC96-133E0F862C53}"/>
              </a:ext>
            </a:extLst>
          </p:cNvPr>
          <p:cNvSpPr txBox="1"/>
          <p:nvPr/>
        </p:nvSpPr>
        <p:spPr>
          <a:xfrm>
            <a:off x="985327" y="1220956"/>
            <a:ext cx="4916709" cy="3687676"/>
          </a:xfrm>
          <a:prstGeom prst="rect">
            <a:avLst/>
          </a:prstGeom>
          <a:noFill/>
        </p:spPr>
        <p:txBody>
          <a:bodyPr wrap="square">
            <a:spAutoFit/>
          </a:bodyPr>
          <a:lstStyle/>
          <a:p>
            <a:pPr>
              <a:lnSpc>
                <a:spcPct val="107000"/>
              </a:lnSpc>
              <a:spcAft>
                <a:spcPts val="800"/>
              </a:spcAft>
            </a:pPr>
            <a:r>
              <a:rPr lang="en-US" sz="1600" dirty="0">
                <a:effectLst/>
                <a:latin typeface="Arial Rounded MT Bold" panose="020F0704030504030204" pitchFamily="34" charset="0"/>
                <a:ea typeface="Calibri" panose="020F0502020204030204" pitchFamily="34" charset="0"/>
                <a:cs typeface="Arial" panose="020B0604020202020204" pitchFamily="34" charset="0"/>
              </a:rPr>
              <a:t>WHAT YOU NEED:</a:t>
            </a:r>
            <a:endParaRPr lang="en-GB" sz="1600" dirty="0">
              <a:effectLst/>
              <a:latin typeface="Arial Rounded MT Bold" panose="020F07040305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US" sz="1600" dirty="0">
                <a:effectLst/>
                <a:latin typeface="Arial Rounded MT Bold" panose="020F0704030504030204" pitchFamily="34" charset="0"/>
                <a:ea typeface="Calibri" panose="020F0502020204030204" pitchFamily="34" charset="0"/>
              </a:rPr>
              <a:t>An old sock – perhaps you can find an odd one lying around that doesn’t have a pair?</a:t>
            </a:r>
            <a:endParaRPr lang="en-GB" sz="1600" dirty="0">
              <a:effectLst/>
              <a:latin typeface="Arial Rounded MT Bold" panose="020F0704030504030204" pitchFamily="34" charset="0"/>
              <a:ea typeface="Calibri" panose="020F0502020204030204" pitchFamily="34" charset="0"/>
            </a:endParaRPr>
          </a:p>
          <a:p>
            <a:pPr marL="342900" lvl="0" indent="-342900">
              <a:lnSpc>
                <a:spcPct val="107000"/>
              </a:lnSpc>
              <a:spcAft>
                <a:spcPts val="800"/>
              </a:spcAft>
              <a:buFont typeface="Calibri" panose="020F0502020204030204" pitchFamily="34" charset="0"/>
              <a:buChar char="-"/>
            </a:pPr>
            <a:r>
              <a:rPr lang="en-US" sz="1600" dirty="0">
                <a:effectLst/>
                <a:latin typeface="Arial Rounded MT Bold" panose="020F0704030504030204" pitchFamily="34" charset="0"/>
                <a:ea typeface="Calibri" panose="020F0502020204030204" pitchFamily="34" charset="0"/>
              </a:rPr>
              <a:t>Scraps of material such as felt</a:t>
            </a:r>
            <a:endParaRPr lang="en-GB" sz="1600" dirty="0">
              <a:effectLst/>
              <a:latin typeface="Arial Rounded MT Bold" panose="020F0704030504030204" pitchFamily="34" charset="0"/>
              <a:ea typeface="Calibri" panose="020F0502020204030204" pitchFamily="34" charset="0"/>
            </a:endParaRPr>
          </a:p>
          <a:p>
            <a:pPr marL="342900" lvl="0" indent="-342900">
              <a:lnSpc>
                <a:spcPct val="107000"/>
              </a:lnSpc>
              <a:spcAft>
                <a:spcPts val="800"/>
              </a:spcAft>
              <a:buFont typeface="Calibri" panose="020F0502020204030204" pitchFamily="34" charset="0"/>
              <a:buChar char="-"/>
            </a:pPr>
            <a:r>
              <a:rPr lang="en-US" sz="1600" dirty="0">
                <a:effectLst/>
                <a:latin typeface="Arial Rounded MT Bold" panose="020F0704030504030204" pitchFamily="34" charset="0"/>
                <a:ea typeface="Calibri" panose="020F0502020204030204" pitchFamily="34" charset="0"/>
              </a:rPr>
              <a:t>Buttons</a:t>
            </a:r>
            <a:endParaRPr lang="en-GB" sz="1600" dirty="0">
              <a:effectLst/>
              <a:latin typeface="Arial Rounded MT Bold" panose="020F0704030504030204" pitchFamily="34" charset="0"/>
              <a:ea typeface="Calibri" panose="020F0502020204030204" pitchFamily="34" charset="0"/>
            </a:endParaRPr>
          </a:p>
          <a:p>
            <a:pPr marL="342900" lvl="0" indent="-342900">
              <a:lnSpc>
                <a:spcPct val="107000"/>
              </a:lnSpc>
              <a:spcAft>
                <a:spcPts val="800"/>
              </a:spcAft>
              <a:buFont typeface="Calibri" panose="020F0502020204030204" pitchFamily="34" charset="0"/>
              <a:buChar char="-"/>
            </a:pPr>
            <a:r>
              <a:rPr lang="en-US" sz="1600" dirty="0">
                <a:effectLst/>
                <a:latin typeface="Arial Rounded MT Bold" panose="020F0704030504030204" pitchFamily="34" charset="0"/>
                <a:ea typeface="Calibri" panose="020F0502020204030204" pitchFamily="34" charset="0"/>
              </a:rPr>
              <a:t>Needle and thread</a:t>
            </a:r>
            <a:endParaRPr lang="en-GB" sz="1600" dirty="0">
              <a:effectLst/>
              <a:latin typeface="Arial Rounded MT Bold" panose="020F0704030504030204" pitchFamily="34" charset="0"/>
              <a:ea typeface="Calibri" panose="020F0502020204030204" pitchFamily="34" charset="0"/>
            </a:endParaRPr>
          </a:p>
          <a:p>
            <a:pPr marL="342900" lvl="0" indent="-342900">
              <a:lnSpc>
                <a:spcPct val="107000"/>
              </a:lnSpc>
              <a:spcAft>
                <a:spcPts val="800"/>
              </a:spcAft>
              <a:buFont typeface="Calibri" panose="020F0502020204030204" pitchFamily="34" charset="0"/>
              <a:buChar char="-"/>
            </a:pPr>
            <a:r>
              <a:rPr lang="en-US" sz="1600" dirty="0">
                <a:effectLst/>
                <a:latin typeface="Arial Rounded MT Bold" panose="020F0704030504030204" pitchFamily="34" charset="0"/>
                <a:ea typeface="Calibri" panose="020F0502020204030204" pitchFamily="34" charset="0"/>
              </a:rPr>
              <a:t>Scissors </a:t>
            </a:r>
            <a:endParaRPr lang="en-GB" sz="1600" dirty="0">
              <a:effectLst/>
              <a:latin typeface="Arial Rounded MT Bold" panose="020F0704030504030204" pitchFamily="34" charset="0"/>
              <a:ea typeface="Calibri" panose="020F0502020204030204" pitchFamily="34" charset="0"/>
            </a:endParaRPr>
          </a:p>
          <a:p>
            <a:pPr marL="342900" lvl="0" indent="-342900">
              <a:lnSpc>
                <a:spcPct val="107000"/>
              </a:lnSpc>
              <a:spcAft>
                <a:spcPts val="800"/>
              </a:spcAft>
              <a:buFont typeface="Calibri" panose="020F0502020204030204" pitchFamily="34" charset="0"/>
              <a:buChar char="-"/>
            </a:pPr>
            <a:r>
              <a:rPr lang="en-US" sz="1600" dirty="0">
                <a:effectLst/>
                <a:latin typeface="Arial Rounded MT Bold" panose="020F0704030504030204" pitchFamily="34" charset="0"/>
                <a:ea typeface="Calibri" panose="020F0502020204030204" pitchFamily="34" charset="0"/>
              </a:rPr>
              <a:t>A marker pen</a:t>
            </a:r>
            <a:endParaRPr lang="en-GB" sz="1600" dirty="0">
              <a:effectLst/>
              <a:latin typeface="Arial Rounded MT Bold" panose="020F0704030504030204" pitchFamily="34" charset="0"/>
              <a:ea typeface="Calibri" panose="020F0502020204030204" pitchFamily="34" charset="0"/>
            </a:endParaRPr>
          </a:p>
          <a:p>
            <a:pPr marL="342900" lvl="0" indent="-342900">
              <a:lnSpc>
                <a:spcPct val="107000"/>
              </a:lnSpc>
              <a:spcAft>
                <a:spcPts val="800"/>
              </a:spcAft>
              <a:buFont typeface="Calibri" panose="020F0502020204030204" pitchFamily="34" charset="0"/>
              <a:buChar char="-"/>
            </a:pPr>
            <a:r>
              <a:rPr lang="en-US" sz="1600" dirty="0">
                <a:effectLst/>
                <a:latin typeface="Arial Rounded MT Bold" panose="020F0704030504030204" pitchFamily="34" charset="0"/>
                <a:ea typeface="Calibri" panose="020F0502020204030204" pitchFamily="34" charset="0"/>
              </a:rPr>
              <a:t>Sequins, pompoms (not </a:t>
            </a:r>
            <a:br>
              <a:rPr lang="en-US" sz="1600" dirty="0">
                <a:effectLst/>
                <a:latin typeface="Arial Rounded MT Bold" panose="020F0704030504030204" pitchFamily="34" charset="0"/>
                <a:ea typeface="Calibri" panose="020F0502020204030204" pitchFamily="34" charset="0"/>
              </a:rPr>
            </a:br>
            <a:r>
              <a:rPr lang="en-US" sz="1600" dirty="0">
                <a:effectLst/>
                <a:latin typeface="Arial Rounded MT Bold" panose="020F0704030504030204" pitchFamily="34" charset="0"/>
                <a:ea typeface="Calibri" panose="020F0502020204030204" pitchFamily="34" charset="0"/>
              </a:rPr>
              <a:t>necessary but will make </a:t>
            </a:r>
            <a:br>
              <a:rPr lang="en-US" sz="1600" dirty="0">
                <a:effectLst/>
                <a:latin typeface="Arial Rounded MT Bold" panose="020F0704030504030204" pitchFamily="34" charset="0"/>
                <a:ea typeface="Calibri" panose="020F0502020204030204" pitchFamily="34" charset="0"/>
              </a:rPr>
            </a:br>
            <a:r>
              <a:rPr lang="en-US" sz="1600" dirty="0">
                <a:effectLst/>
                <a:latin typeface="Arial Rounded MT Bold" panose="020F0704030504030204" pitchFamily="34" charset="0"/>
                <a:ea typeface="Calibri" panose="020F0502020204030204" pitchFamily="34" charset="0"/>
              </a:rPr>
              <a:t>your puppet look fun!)</a:t>
            </a:r>
            <a:endParaRPr lang="en-GB" sz="1600" dirty="0">
              <a:effectLst/>
              <a:latin typeface="Arial Rounded MT Bold" panose="020F07040305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CEF0176F-DDD7-40FB-8CFE-FBD10045290D}"/>
              </a:ext>
            </a:extLst>
          </p:cNvPr>
          <p:cNvSpPr txBox="1"/>
          <p:nvPr/>
        </p:nvSpPr>
        <p:spPr>
          <a:xfrm>
            <a:off x="6560620" y="1220956"/>
            <a:ext cx="5339763" cy="4799840"/>
          </a:xfrm>
          <a:prstGeom prst="rect">
            <a:avLst/>
          </a:prstGeom>
          <a:noFill/>
        </p:spPr>
        <p:txBody>
          <a:bodyPr wrap="square">
            <a:spAutoFit/>
          </a:bodyPr>
          <a:lstStyle/>
          <a:p>
            <a:pPr lvl="0">
              <a:lnSpc>
                <a:spcPct val="107000"/>
              </a:lnSpc>
              <a:spcAft>
                <a:spcPts val="800"/>
              </a:spcAft>
            </a:pPr>
            <a:r>
              <a:rPr lang="en-US" sz="1600" dirty="0">
                <a:effectLst/>
                <a:latin typeface="Arial Rounded MT Bold" panose="020F0704030504030204" pitchFamily="34" charset="0"/>
                <a:ea typeface="Times New Roman" panose="02020603050405020304" pitchFamily="18" charset="0"/>
              </a:rPr>
              <a:t>INSTRUCTIONS:</a:t>
            </a:r>
          </a:p>
          <a:p>
            <a:pPr marL="342900" lvl="0" indent="-342900">
              <a:lnSpc>
                <a:spcPct val="107000"/>
              </a:lnSpc>
              <a:spcAft>
                <a:spcPts val="800"/>
              </a:spcAft>
              <a:buFont typeface="+mj-lt"/>
              <a:buAutoNum type="arabicParenR"/>
            </a:pPr>
            <a:r>
              <a:rPr lang="en-US" sz="1600" dirty="0">
                <a:effectLst/>
                <a:latin typeface="Arial Rounded MT Bold" panose="020F0704030504030204" pitchFamily="34" charset="0"/>
                <a:ea typeface="Times New Roman" panose="02020603050405020304" pitchFamily="18" charset="0"/>
              </a:rPr>
              <a:t>Put the sock on your hand so you can get a feel for where the mouth and eyes should be.</a:t>
            </a:r>
            <a:endParaRPr lang="en-GB" sz="1600" dirty="0">
              <a:effectLst/>
              <a:latin typeface="Arial Rounded MT Bold" panose="020F0704030504030204" pitchFamily="34" charset="0"/>
              <a:ea typeface="Times New Roman" panose="02020603050405020304" pitchFamily="18" charset="0"/>
            </a:endParaRPr>
          </a:p>
          <a:p>
            <a:pPr marL="342900" lvl="0" indent="-342900">
              <a:lnSpc>
                <a:spcPct val="107000"/>
              </a:lnSpc>
              <a:spcAft>
                <a:spcPts val="800"/>
              </a:spcAft>
              <a:buFont typeface="+mj-lt"/>
              <a:buAutoNum type="arabicParenR"/>
            </a:pPr>
            <a:r>
              <a:rPr lang="en-US" sz="1600" dirty="0">
                <a:effectLst/>
                <a:latin typeface="Arial Rounded MT Bold" panose="020F0704030504030204" pitchFamily="34" charset="0"/>
                <a:ea typeface="Times New Roman" panose="02020603050405020304" pitchFamily="18" charset="0"/>
              </a:rPr>
              <a:t>Use the marker pen to mark out the position of the eyes.</a:t>
            </a:r>
            <a:endParaRPr lang="en-GB" sz="1600" dirty="0">
              <a:effectLst/>
              <a:latin typeface="Arial Rounded MT Bold" panose="020F0704030504030204" pitchFamily="34" charset="0"/>
              <a:ea typeface="Times New Roman" panose="02020603050405020304" pitchFamily="18" charset="0"/>
            </a:endParaRPr>
          </a:p>
          <a:p>
            <a:pPr marL="342900" lvl="0" indent="-342900">
              <a:lnSpc>
                <a:spcPct val="107000"/>
              </a:lnSpc>
              <a:spcAft>
                <a:spcPts val="800"/>
              </a:spcAft>
              <a:buFont typeface="+mj-lt"/>
              <a:buAutoNum type="arabicParenR"/>
            </a:pPr>
            <a:r>
              <a:rPr lang="en-US" sz="1600" dirty="0">
                <a:effectLst/>
                <a:latin typeface="Arial Rounded MT Bold" panose="020F0704030504030204" pitchFamily="34" charset="0"/>
                <a:ea typeface="Times New Roman" panose="02020603050405020304" pitchFamily="18" charset="0"/>
              </a:rPr>
              <a:t>Sew eyes onto the puppet. Buttons look good, stitched on carefully with needle and thread, or you could glue on some googly eyes.</a:t>
            </a:r>
            <a:endParaRPr lang="en-GB" sz="1600" dirty="0">
              <a:effectLst/>
              <a:latin typeface="Arial Rounded MT Bold" panose="020F0704030504030204" pitchFamily="34" charset="0"/>
              <a:ea typeface="Times New Roman" panose="02020603050405020304" pitchFamily="18" charset="0"/>
            </a:endParaRPr>
          </a:p>
          <a:p>
            <a:pPr marL="342900" lvl="0" indent="-342900">
              <a:lnSpc>
                <a:spcPct val="107000"/>
              </a:lnSpc>
              <a:spcAft>
                <a:spcPts val="800"/>
              </a:spcAft>
              <a:buFont typeface="+mj-lt"/>
              <a:buAutoNum type="arabicParenR"/>
            </a:pPr>
            <a:r>
              <a:rPr lang="en-US" sz="1600" dirty="0">
                <a:effectLst/>
                <a:latin typeface="Arial Rounded MT Bold" panose="020F0704030504030204" pitchFamily="34" charset="0"/>
                <a:ea typeface="Times New Roman" panose="02020603050405020304" pitchFamily="18" charset="0"/>
              </a:rPr>
              <a:t>Add character to your sock puppet – use scraps of fabric to make hair, a hat, tongue, horns, a moustache; anything you can think of! Will you make an animal? A monster? A space alien?</a:t>
            </a:r>
            <a:endParaRPr lang="en-GB" sz="1600" dirty="0">
              <a:effectLst/>
              <a:latin typeface="Arial Rounded MT Bold" panose="020F0704030504030204" pitchFamily="34" charset="0"/>
              <a:ea typeface="Times New Roman" panose="02020603050405020304" pitchFamily="18" charset="0"/>
            </a:endParaRPr>
          </a:p>
          <a:p>
            <a:pPr lvl="0">
              <a:lnSpc>
                <a:spcPct val="107000"/>
              </a:lnSpc>
              <a:spcAft>
                <a:spcPts val="800"/>
              </a:spcAft>
            </a:pPr>
            <a:r>
              <a:rPr lang="en-US" sz="1600" dirty="0">
                <a:solidFill>
                  <a:schemeClr val="accent2">
                    <a:lumMod val="75000"/>
                  </a:schemeClr>
                </a:solidFill>
                <a:effectLst/>
                <a:latin typeface="Arial Rounded MT Bold" panose="020F0704030504030204" pitchFamily="34" charset="0"/>
                <a:ea typeface="Times New Roman" panose="02020603050405020304" pitchFamily="18" charset="0"/>
              </a:rPr>
              <a:t>How did it feel to make your own sock puppet? Do you feel proud? Was it difficult or frustrating at times? What was the easiest part? Have you learnt any new skills?</a:t>
            </a:r>
            <a:endParaRPr lang="en-GB" sz="1600" dirty="0">
              <a:solidFill>
                <a:schemeClr val="accent2">
                  <a:lumMod val="75000"/>
                </a:schemeClr>
              </a:solidFill>
              <a:effectLst/>
              <a:latin typeface="Arial Rounded MT Bold" panose="020F0704030504030204" pitchFamily="34" charset="0"/>
              <a:ea typeface="Times New Roman" panose="02020603050405020304" pitchFamily="18" charset="0"/>
            </a:endParaRPr>
          </a:p>
        </p:txBody>
      </p:sp>
      <p:sp>
        <p:nvSpPr>
          <p:cNvPr id="15" name="TextBox 14">
            <a:extLst>
              <a:ext uri="{FF2B5EF4-FFF2-40B4-BE49-F238E27FC236}">
                <a16:creationId xmlns:a16="http://schemas.microsoft.com/office/drawing/2014/main" id="{1B98088F-7725-4FAC-A46D-06F8DC8B0A17}"/>
              </a:ext>
            </a:extLst>
          </p:cNvPr>
          <p:cNvSpPr txBox="1"/>
          <p:nvPr/>
        </p:nvSpPr>
        <p:spPr>
          <a:xfrm>
            <a:off x="985327" y="746280"/>
            <a:ext cx="10221346" cy="373307"/>
          </a:xfrm>
          <a:prstGeom prst="rect">
            <a:avLst/>
          </a:prstGeom>
          <a:noFill/>
        </p:spPr>
        <p:txBody>
          <a:bodyPr wrap="square">
            <a:spAutoFit/>
          </a:bodyPr>
          <a:lstStyle/>
          <a:p>
            <a:pPr>
              <a:lnSpc>
                <a:spcPct val="107000"/>
              </a:lnSpc>
              <a:spcAft>
                <a:spcPts val="800"/>
              </a:spcAft>
            </a:pPr>
            <a:r>
              <a:rPr lang="en-US" sz="1800"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Why not learn some sewing skills yourself by making a sock puppet?</a:t>
            </a:r>
            <a:endParaRPr lang="en-GB" sz="18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835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3" name="Title 2">
            <a:extLst>
              <a:ext uri="{FF2B5EF4-FFF2-40B4-BE49-F238E27FC236}">
                <a16:creationId xmlns:a16="http://schemas.microsoft.com/office/drawing/2014/main" id="{3EF11D54-5E69-4571-B3E8-5251D3A03AC2}"/>
              </a:ext>
            </a:extLst>
          </p:cNvPr>
          <p:cNvSpPr>
            <a:spLocks noGrp="1"/>
          </p:cNvSpPr>
          <p:nvPr>
            <p:ph type="title"/>
          </p:nvPr>
        </p:nvSpPr>
        <p:spPr>
          <a:xfrm>
            <a:off x="980050" y="678211"/>
            <a:ext cx="10515600" cy="480449"/>
          </a:xfrm>
        </p:spPr>
        <p:txBody>
          <a:bodyPr>
            <a:noAutofit/>
          </a:bodyPr>
          <a:lstStyle/>
          <a:p>
            <a:r>
              <a:rPr lang="en-US" sz="2000" dirty="0">
                <a:solidFill>
                  <a:schemeClr val="accent2">
                    <a:lumMod val="75000"/>
                  </a:schemeClr>
                </a:solidFill>
                <a:latin typeface="Arial Rounded MT Bold" panose="020F0704030504030204" pitchFamily="34" charset="0"/>
              </a:rPr>
              <a:t>And finally…</a:t>
            </a:r>
            <a:endParaRPr lang="en-GB" sz="2000" dirty="0">
              <a:solidFill>
                <a:schemeClr val="accent2">
                  <a:lumMod val="75000"/>
                </a:schemeClr>
              </a:solidFill>
              <a:latin typeface="Arial Rounded MT Bold" panose="020F0704030504030204" pitchFamily="34" charset="0"/>
            </a:endParaRPr>
          </a:p>
        </p:txBody>
      </p:sp>
      <p:sp>
        <p:nvSpPr>
          <p:cNvPr id="4" name="Content Placeholder 3">
            <a:extLst>
              <a:ext uri="{FF2B5EF4-FFF2-40B4-BE49-F238E27FC236}">
                <a16:creationId xmlns:a16="http://schemas.microsoft.com/office/drawing/2014/main" id="{CE6FB288-D787-4106-A4AA-63AE279D2224}"/>
              </a:ext>
            </a:extLst>
          </p:cNvPr>
          <p:cNvSpPr>
            <a:spLocks noGrp="1"/>
          </p:cNvSpPr>
          <p:nvPr>
            <p:ph sz="half" idx="1"/>
          </p:nvPr>
        </p:nvSpPr>
        <p:spPr>
          <a:xfrm>
            <a:off x="980050" y="1206096"/>
            <a:ext cx="5348746" cy="5203569"/>
          </a:xfrm>
        </p:spPr>
        <p:txBody>
          <a:bodyPr>
            <a:normAutofit/>
          </a:bodyPr>
          <a:lstStyle/>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A ‘textile’ is a type of cloth or woven fabric. Examples of where textiles are used are in clothing, curtains, cushions, and duvets.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Lots of people do not know that textiles can be recycled, sometimes from your home recycling collection.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Investigate your local recycling collection to see if textiles are taken. What kind of container should they go into? Do you have a ‘clothing bank’ nearby? Check on a map and see how far it would be to walk or cycle there to drop off your unwanted clothing and other textiles.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0000"/>
              </a:lnSpc>
              <a:spcAft>
                <a:spcPts val="800"/>
              </a:spcAft>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800"/>
              </a:spcAft>
              <a:buNone/>
            </a:pPr>
            <a:endParaRPr lang="en-GB" dirty="0"/>
          </a:p>
        </p:txBody>
      </p:sp>
      <p:pic>
        <p:nvPicPr>
          <p:cNvPr id="9" name="Picture 8">
            <a:extLst>
              <a:ext uri="{FF2B5EF4-FFF2-40B4-BE49-F238E27FC236}">
                <a16:creationId xmlns:a16="http://schemas.microsoft.com/office/drawing/2014/main" id="{9EF9F602-856A-4187-AD0B-E369ADA07747}"/>
              </a:ext>
            </a:extLst>
          </p:cNvPr>
          <p:cNvPicPr>
            <a:picLocks noChangeAspect="1"/>
          </p:cNvPicPr>
          <p:nvPr/>
        </p:nvPicPr>
        <p:blipFill rotWithShape="1">
          <a:blip r:embed="rId4"/>
          <a:srcRect l="4355" t="18394" r="36789" b="25162"/>
          <a:stretch/>
        </p:blipFill>
        <p:spPr>
          <a:xfrm>
            <a:off x="6943917" y="2503387"/>
            <a:ext cx="4579443" cy="247039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a:extLst>
              <a:ext uri="{FF2B5EF4-FFF2-40B4-BE49-F238E27FC236}">
                <a16:creationId xmlns:a16="http://schemas.microsoft.com/office/drawing/2014/main" id="{D3F46E02-7AFB-4A3A-A006-4EE5B087318E}"/>
              </a:ext>
            </a:extLst>
          </p:cNvPr>
          <p:cNvSpPr txBox="1"/>
          <p:nvPr/>
        </p:nvSpPr>
        <p:spPr>
          <a:xfrm>
            <a:off x="6785105" y="1185707"/>
            <a:ext cx="4575623" cy="966034"/>
          </a:xfrm>
          <a:prstGeom prst="rect">
            <a:avLst/>
          </a:prstGeom>
          <a:noFill/>
        </p:spPr>
        <p:txBody>
          <a:bodyPr wrap="square">
            <a:spAutoFit/>
          </a:bodyPr>
          <a:lstStyle/>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You can find out what happens to the clothes you recycle here </a:t>
            </a:r>
            <a:r>
              <a:rPr lang="en-US" sz="1800" u="sng" dirty="0">
                <a:solidFill>
                  <a:srgbClr val="0563C1"/>
                </a:solidFill>
                <a:effectLst/>
                <a:latin typeface="Arial Rounded MT Bold" panose="020F0704030504030204" pitchFamily="34" charset="0"/>
                <a:ea typeface="Calibri" panose="020F0502020204030204" pitchFamily="34" charset="0"/>
                <a:cs typeface="Arial" panose="020B0604020202020204" pitchFamily="34" charset="0"/>
                <a:hlinkClick r:id="rId5"/>
              </a:rPr>
              <a:t>youtu.be/puwKKURGVOI</a:t>
            </a:r>
            <a:r>
              <a:rPr lang="en-US" sz="1800" dirty="0">
                <a:effectLst/>
                <a:latin typeface="Arial Rounded MT Bold" panose="020F070403050403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50823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1213AA-81E0-418C-909A-4E1435830E59}"/>
              </a:ext>
            </a:extLst>
          </p:cNvPr>
          <p:cNvPicPr>
            <a:picLocks noChangeAspect="1"/>
          </p:cNvPicPr>
          <p:nvPr/>
        </p:nvPicPr>
        <p:blipFill>
          <a:blip r:embed="rId2"/>
          <a:stretch>
            <a:fillRect/>
          </a:stretch>
        </p:blipFill>
        <p:spPr>
          <a:xfrm>
            <a:off x="0" y="13295"/>
            <a:ext cx="12192000" cy="6449568"/>
          </a:xfrm>
          <a:prstGeom prst="rect">
            <a:avLst/>
          </a:prstGeom>
        </p:spPr>
      </p:pic>
      <p:pic>
        <p:nvPicPr>
          <p:cNvPr id="5" name="Picture 4" descr="Logo&#10;&#10;Description automatically generated">
            <a:extLst>
              <a:ext uri="{FF2B5EF4-FFF2-40B4-BE49-F238E27FC236}">
                <a16:creationId xmlns:a16="http://schemas.microsoft.com/office/drawing/2014/main" id="{0892D599-F605-4AA2-843A-D0F2B9ED5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6" name="TextBox 5">
            <a:extLst>
              <a:ext uri="{FF2B5EF4-FFF2-40B4-BE49-F238E27FC236}">
                <a16:creationId xmlns:a16="http://schemas.microsoft.com/office/drawing/2014/main" id="{F7D1E70E-802D-4458-A85E-B5C9ECCC7040}"/>
              </a:ext>
            </a:extLst>
          </p:cNvPr>
          <p:cNvSpPr txBox="1"/>
          <p:nvPr/>
        </p:nvSpPr>
        <p:spPr>
          <a:xfrm>
            <a:off x="984766" y="2635177"/>
            <a:ext cx="5111234" cy="3416320"/>
          </a:xfrm>
          <a:prstGeom prst="rect">
            <a:avLst/>
          </a:prstGeom>
          <a:noFill/>
        </p:spPr>
        <p:txBody>
          <a:bodyPr wrap="square">
            <a:spAutoFit/>
          </a:bodyPr>
          <a:lstStyle/>
          <a:p>
            <a:r>
              <a:rPr lang="en-GB" b="1" dirty="0">
                <a:latin typeface="Arial Rounded MT Bold" panose="020F0704030504030204" pitchFamily="34" charset="0"/>
              </a:rPr>
              <a:t>Thank you for using the Make-Do and Mend teaching pack, we hope you found it useful.</a:t>
            </a:r>
          </a:p>
          <a:p>
            <a:endParaRPr lang="en-GB" dirty="0">
              <a:latin typeface="Arial Rounded MT Bold" panose="020F0704030504030204" pitchFamily="34" charset="0"/>
            </a:endParaRPr>
          </a:p>
          <a:p>
            <a:r>
              <a:rPr lang="en-GB" dirty="0">
                <a:latin typeface="Arial Rounded MT Bold" panose="020F0704030504030204" pitchFamily="34" charset="0"/>
              </a:rPr>
              <a:t>There are PowerPoints available for part 1 and part 3 of the pack here  </a:t>
            </a:r>
            <a:r>
              <a:rPr lang="en-GB" dirty="0">
                <a:latin typeface="Arial Rounded MT Bold" panose="020F0704030504030204" pitchFamily="34" charset="0"/>
                <a:hlinkClick r:id="rId4"/>
              </a:rPr>
              <a:t>https://zone.recycledevon.org/world-war-2-pack/</a:t>
            </a:r>
            <a:r>
              <a:rPr lang="en-GB" dirty="0">
                <a:latin typeface="Arial Rounded MT Bold" panose="020F0704030504030204" pitchFamily="34" charset="0"/>
              </a:rPr>
              <a:t> </a:t>
            </a:r>
          </a:p>
          <a:p>
            <a:endParaRPr lang="en-GB" dirty="0">
              <a:latin typeface="Arial Rounded MT Bold" panose="020F0704030504030204" pitchFamily="34" charset="0"/>
            </a:endParaRPr>
          </a:p>
          <a:p>
            <a:r>
              <a:rPr lang="en-GB" dirty="0">
                <a:latin typeface="Arial Rounded MT Bold" panose="020F0704030504030204" pitchFamily="34" charset="0"/>
              </a:rPr>
              <a:t>You can find lots of free resources about waste, recycling, composting and more on our website:    </a:t>
            </a:r>
          </a:p>
          <a:p>
            <a:r>
              <a:rPr lang="en-GB" dirty="0">
                <a:latin typeface="Arial Rounded MT Bold" panose="020F0704030504030204" pitchFamily="34" charset="0"/>
                <a:hlinkClick r:id="rId5"/>
              </a:rPr>
              <a:t>zone.recycledevon.org/</a:t>
            </a:r>
            <a:r>
              <a:rPr lang="en-GB" dirty="0">
                <a:latin typeface="Arial Rounded MT Bold" panose="020F0704030504030204" pitchFamily="34" charset="0"/>
              </a:rPr>
              <a:t> </a:t>
            </a:r>
          </a:p>
        </p:txBody>
      </p:sp>
    </p:spTree>
    <p:extLst>
      <p:ext uri="{BB962C8B-B14F-4D97-AF65-F5344CB8AC3E}">
        <p14:creationId xmlns:p14="http://schemas.microsoft.com/office/powerpoint/2010/main" val="4015832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1DC2E7-9822-4257-AE0F-C363CF8C9AB4}"/>
              </a:ext>
            </a:extLst>
          </p:cNvPr>
          <p:cNvPicPr>
            <a:picLocks noChangeAspect="1"/>
          </p:cNvPicPr>
          <p:nvPr/>
        </p:nvPicPr>
        <p:blipFill>
          <a:blip r:embed="rId2"/>
          <a:stretch>
            <a:fillRect/>
          </a:stretch>
        </p:blipFill>
        <p:spPr>
          <a:xfrm>
            <a:off x="0" y="-1524"/>
            <a:ext cx="12192000" cy="6449568"/>
          </a:xfrm>
          <a:prstGeom prst="rect">
            <a:avLst/>
          </a:prstGeom>
        </p:spPr>
      </p:pic>
      <p:pic>
        <p:nvPicPr>
          <p:cNvPr id="5" name="Picture 4" descr="Logo&#10;&#10;Description automatically generated">
            <a:extLst>
              <a:ext uri="{FF2B5EF4-FFF2-40B4-BE49-F238E27FC236}">
                <a16:creationId xmlns:a16="http://schemas.microsoft.com/office/drawing/2014/main" id="{0892D599-F605-4AA2-843A-D0F2B9ED5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2" name="TextBox 1">
            <a:extLst>
              <a:ext uri="{FF2B5EF4-FFF2-40B4-BE49-F238E27FC236}">
                <a16:creationId xmlns:a16="http://schemas.microsoft.com/office/drawing/2014/main" id="{3E69FE30-3EE4-41B8-AE05-B5FB36E0245C}"/>
              </a:ext>
            </a:extLst>
          </p:cNvPr>
          <p:cNvSpPr txBox="1"/>
          <p:nvPr/>
        </p:nvSpPr>
        <p:spPr>
          <a:xfrm>
            <a:off x="950879" y="2619735"/>
            <a:ext cx="5145121" cy="2339102"/>
          </a:xfrm>
          <a:prstGeom prst="rect">
            <a:avLst/>
          </a:prstGeom>
          <a:noFill/>
        </p:spPr>
        <p:txBody>
          <a:bodyPr wrap="square" rtlCol="0">
            <a:spAutoFit/>
          </a:bodyPr>
          <a:lstStyle/>
          <a:p>
            <a:r>
              <a:rPr lang="en-US" sz="2000" b="1" dirty="0">
                <a:solidFill>
                  <a:schemeClr val="accent2">
                    <a:lumMod val="75000"/>
                  </a:schemeClr>
                </a:solidFill>
                <a:latin typeface="Arial Rounded MT Bold" panose="020F0704030504030204" pitchFamily="34" charset="0"/>
              </a:rPr>
              <a:t>Credits and acknowledgements</a:t>
            </a:r>
          </a:p>
          <a:p>
            <a:endParaRPr lang="en-US" dirty="0">
              <a:latin typeface="Arial Rounded MT Bold" panose="020F0704030504030204" pitchFamily="34" charset="0"/>
            </a:endParaRPr>
          </a:p>
          <a:p>
            <a:r>
              <a:rPr lang="en-US" dirty="0">
                <a:latin typeface="Arial Rounded MT Bold" panose="020F0704030504030204" pitchFamily="34" charset="0"/>
              </a:rPr>
              <a:t>Wartime images:</a:t>
            </a:r>
          </a:p>
          <a:p>
            <a:r>
              <a:rPr lang="en-US" dirty="0">
                <a:latin typeface="Arial Rounded MT Bold" panose="020F0704030504030204" pitchFamily="34" charset="0"/>
              </a:rPr>
              <a:t>Imperial war museum</a:t>
            </a:r>
          </a:p>
          <a:p>
            <a:r>
              <a:rPr lang="en-US" dirty="0">
                <a:latin typeface="Arial Rounded MT Bold" panose="020F0704030504030204" pitchFamily="34" charset="0"/>
              </a:rPr>
              <a:t>Image of Junior Salvage Stewards badge:</a:t>
            </a:r>
          </a:p>
          <a:p>
            <a:r>
              <a:rPr lang="en-GB" u="sng" dirty="0">
                <a:latin typeface="Arial Rounded MT Bold" panose="020F0704030504030204" pitchFamily="34" charset="0"/>
                <a:ea typeface="Calibri" panose="020F0502020204030204" pitchFamily="34" charset="0"/>
                <a:hlinkClick r:id="rId4"/>
              </a:rPr>
              <a:t>sallybosleysbadgeshop.com</a:t>
            </a:r>
            <a:endParaRPr lang="en-US" dirty="0">
              <a:latin typeface="Arial Rounded MT Bold" panose="020F0704030504030204" pitchFamily="34" charset="0"/>
            </a:endParaRPr>
          </a:p>
          <a:p>
            <a:r>
              <a:rPr lang="en-US" dirty="0">
                <a:latin typeface="Arial Rounded MT Bold" panose="020F0704030504030204" pitchFamily="34" charset="0"/>
              </a:rPr>
              <a:t>Image of Salvage Stewards badges:</a:t>
            </a:r>
          </a:p>
          <a:p>
            <a:r>
              <a:rPr lang="en-GB" u="sng" dirty="0">
                <a:effectLst/>
                <a:latin typeface="Arial Rounded MT Bold" panose="020F0704030504030204" pitchFamily="34" charset="0"/>
                <a:ea typeface="Calibri" panose="020F0502020204030204" pitchFamily="34" charset="0"/>
                <a:hlinkClick r:id="rId5"/>
              </a:rPr>
              <a:t>ww2civildefence.co.uk</a:t>
            </a:r>
            <a:r>
              <a:rPr lang="en-US" u="sng" dirty="0">
                <a:effectLst/>
                <a:latin typeface="Arial Rounded MT Bold" panose="020F0704030504030204" pitchFamily="34" charset="0"/>
                <a:ea typeface="Calibri" panose="020F0502020204030204" pitchFamily="34" charset="0"/>
                <a:hlinkClick r:id="rId5"/>
              </a:rPr>
              <a:t> </a:t>
            </a:r>
            <a:endParaRPr lang="en-GB" dirty="0">
              <a:latin typeface="Arial Rounded MT Bold" panose="020F0704030504030204" pitchFamily="34" charset="0"/>
            </a:endParaRPr>
          </a:p>
        </p:txBody>
      </p:sp>
      <p:sp>
        <p:nvSpPr>
          <p:cNvPr id="6" name="TextBox 5">
            <a:extLst>
              <a:ext uri="{FF2B5EF4-FFF2-40B4-BE49-F238E27FC236}">
                <a16:creationId xmlns:a16="http://schemas.microsoft.com/office/drawing/2014/main" id="{ABF4891E-A2DF-4422-AD09-F8EBEE54E547}"/>
              </a:ext>
            </a:extLst>
          </p:cNvPr>
          <p:cNvSpPr txBox="1"/>
          <p:nvPr/>
        </p:nvSpPr>
        <p:spPr>
          <a:xfrm>
            <a:off x="950879" y="5535658"/>
            <a:ext cx="11053916" cy="523220"/>
          </a:xfrm>
          <a:prstGeom prst="rect">
            <a:avLst/>
          </a:prstGeom>
          <a:noFill/>
        </p:spPr>
        <p:txBody>
          <a:bodyPr wrap="square">
            <a:spAutoFit/>
          </a:bodyPr>
          <a:lstStyle/>
          <a:p>
            <a:r>
              <a:rPr lang="en-US" sz="1400" b="0" i="0" dirty="0">
                <a:effectLst/>
                <a:latin typeface="Arial Rounded MT Bold" panose="020F0704030504030204" pitchFamily="34" charset="0"/>
              </a:rPr>
              <a:t>Copyright Devon County Council, April 2021</a:t>
            </a:r>
          </a:p>
          <a:p>
            <a:r>
              <a:rPr lang="en-US" sz="1400" b="0" i="0" dirty="0">
                <a:effectLst/>
                <a:latin typeface="Arial Rounded MT Bold" panose="020F0704030504030204" pitchFamily="34" charset="0"/>
              </a:rPr>
              <a:t>Permission granted to reproduce for personal and educational use only. Commercial copying, hiring, lending is prohibited.</a:t>
            </a:r>
            <a:endParaRPr lang="en-GB" sz="1400" dirty="0">
              <a:latin typeface="Arial Rounded MT Bold" panose="020F0704030504030204" pitchFamily="34" charset="0"/>
            </a:endParaRPr>
          </a:p>
        </p:txBody>
      </p:sp>
    </p:spTree>
    <p:extLst>
      <p:ext uri="{BB962C8B-B14F-4D97-AF65-F5344CB8AC3E}">
        <p14:creationId xmlns:p14="http://schemas.microsoft.com/office/powerpoint/2010/main" val="3466574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355FD9-AEAE-4490-A0C2-1DDED5D3AA50}"/>
              </a:ext>
            </a:extLst>
          </p:cNvPr>
          <p:cNvPicPr>
            <a:picLocks noChangeAspect="1"/>
          </p:cNvPicPr>
          <p:nvPr/>
        </p:nvPicPr>
        <p:blipFill>
          <a:blip r:embed="rId3"/>
          <a:stretch>
            <a:fillRect/>
          </a:stretch>
        </p:blipFill>
        <p:spPr>
          <a:xfrm>
            <a:off x="0" y="-12954"/>
            <a:ext cx="12192000" cy="6449568"/>
          </a:xfrm>
          <a:prstGeom prst="rect">
            <a:avLst/>
          </a:prstGeom>
        </p:spPr>
      </p:pic>
      <p:pic>
        <p:nvPicPr>
          <p:cNvPr id="5" name="Picture 4" descr="Logo&#10;&#10;Description automatically generated">
            <a:extLst>
              <a:ext uri="{FF2B5EF4-FFF2-40B4-BE49-F238E27FC236}">
                <a16:creationId xmlns:a16="http://schemas.microsoft.com/office/drawing/2014/main" id="{0892D599-F605-4AA2-843A-D0F2B9ED5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4" name="TextBox 3">
            <a:extLst>
              <a:ext uri="{FF2B5EF4-FFF2-40B4-BE49-F238E27FC236}">
                <a16:creationId xmlns:a16="http://schemas.microsoft.com/office/drawing/2014/main" id="{0C213499-E0FD-4A7A-9596-FC450357968A}"/>
              </a:ext>
            </a:extLst>
          </p:cNvPr>
          <p:cNvSpPr txBox="1"/>
          <p:nvPr/>
        </p:nvSpPr>
        <p:spPr>
          <a:xfrm>
            <a:off x="956885" y="2846070"/>
            <a:ext cx="6079346" cy="2878737"/>
          </a:xfrm>
          <a:prstGeom prst="rect">
            <a:avLst/>
          </a:prstGeom>
          <a:noFill/>
        </p:spPr>
        <p:txBody>
          <a:bodyPr wrap="square" rtlCol="0">
            <a:spAutoFit/>
          </a:bodyPr>
          <a:lstStyle/>
          <a:p>
            <a:pPr>
              <a:lnSpc>
                <a:spcPct val="107000"/>
              </a:lnSpc>
              <a:spcAft>
                <a:spcPts val="800"/>
              </a:spcAft>
            </a:pPr>
            <a:r>
              <a:rPr lang="en-GB"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Contents</a:t>
            </a:r>
            <a:endParaRPr lang="en-GB" sz="18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50000"/>
              </a:lnSpc>
              <a:buFont typeface="+mj-lt"/>
              <a:buAutoNum type="arabicParenR"/>
            </a:pPr>
            <a:r>
              <a:rPr lang="en-US" sz="1800" dirty="0">
                <a:effectLst/>
                <a:latin typeface="Arial Rounded MT Bold" panose="020F0704030504030204" pitchFamily="34" charset="0"/>
                <a:ea typeface="Times New Roman" panose="02020603050405020304" pitchFamily="18" charset="0"/>
              </a:rPr>
              <a:t>Key words (PowerPoint 1)</a:t>
            </a:r>
            <a:endParaRPr lang="en-GB" sz="1800" dirty="0">
              <a:effectLst/>
              <a:latin typeface="Times New Roman" panose="02020603050405020304" pitchFamily="18" charset="0"/>
              <a:ea typeface="Times New Roman" panose="02020603050405020304" pitchFamily="18" charset="0"/>
            </a:endParaRPr>
          </a:p>
          <a:p>
            <a:pPr marL="342900" indent="-342900">
              <a:lnSpc>
                <a:spcPct val="150000"/>
              </a:lnSpc>
              <a:buFont typeface="+mj-lt"/>
              <a:buAutoNum type="arabicParenR"/>
            </a:pPr>
            <a:r>
              <a:rPr lang="en-US" sz="1800" dirty="0">
                <a:effectLst/>
                <a:latin typeface="Arial Rounded MT Bold" panose="020F0704030504030204" pitchFamily="34" charset="0"/>
                <a:ea typeface="Times New Roman" panose="02020603050405020304" pitchFamily="18" charset="0"/>
              </a:rPr>
              <a:t>Introduction (PowerPoint 1)</a:t>
            </a:r>
          </a:p>
          <a:p>
            <a:pPr marL="342900" lvl="0" indent="-342900">
              <a:lnSpc>
                <a:spcPct val="150000"/>
              </a:lnSpc>
              <a:buFont typeface="+mj-lt"/>
              <a:buAutoNum type="arabicParenR"/>
            </a:pPr>
            <a:r>
              <a:rPr lang="en-US" sz="1800" dirty="0">
                <a:effectLst/>
                <a:latin typeface="Arial Rounded MT Bold" panose="020F0704030504030204" pitchFamily="34" charset="0"/>
                <a:ea typeface="Times New Roman" panose="02020603050405020304" pitchFamily="18" charset="0"/>
              </a:rPr>
              <a:t>Rationing (PowerPoint 1)</a:t>
            </a:r>
          </a:p>
          <a:p>
            <a:pPr marL="342900" lvl="0" indent="-342900">
              <a:lnSpc>
                <a:spcPct val="150000"/>
              </a:lnSpc>
              <a:buFont typeface="+mj-lt"/>
              <a:buAutoNum type="arabicParenR"/>
            </a:pPr>
            <a:r>
              <a:rPr lang="en-US" sz="1800" dirty="0">
                <a:effectLst/>
                <a:latin typeface="Arial Rounded MT Bold" panose="020F0704030504030204" pitchFamily="34" charset="0"/>
                <a:ea typeface="Times New Roman" panose="02020603050405020304" pitchFamily="18" charset="0"/>
              </a:rPr>
              <a:t>Make-Do and Mend (PowerPoint 2)</a:t>
            </a:r>
          </a:p>
          <a:p>
            <a:pPr marL="342900" lvl="0" indent="-342900">
              <a:lnSpc>
                <a:spcPct val="150000"/>
              </a:lnSpc>
              <a:buFont typeface="+mj-lt"/>
              <a:buAutoNum type="arabicParenR"/>
            </a:pPr>
            <a:r>
              <a:rPr lang="en-US" sz="1800" dirty="0">
                <a:effectLst/>
                <a:latin typeface="Arial Rounded MT Bold" panose="020F0704030504030204" pitchFamily="34" charset="0"/>
                <a:ea typeface="Times New Roman" panose="02020603050405020304" pitchFamily="18" charset="0"/>
              </a:rPr>
              <a:t>National Salvage Scheme (PowerPoint 3)</a:t>
            </a:r>
            <a:endParaRPr lang="en-GB" sz="18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2772345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85576-A1CE-423C-9F1F-01624FD5420F}"/>
              </a:ext>
            </a:extLst>
          </p:cNvPr>
          <p:cNvPicPr>
            <a:picLocks noChangeAspect="1"/>
          </p:cNvPicPr>
          <p:nvPr/>
        </p:nvPicPr>
        <p:blipFill>
          <a:blip r:embed="rId3"/>
          <a:stretch>
            <a:fillRect/>
          </a:stretch>
        </p:blipFill>
        <p:spPr>
          <a:xfrm>
            <a:off x="0" y="-9565"/>
            <a:ext cx="12192000" cy="6449568"/>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Logo&#10;&#10;Description automatically generated">
            <a:extLst>
              <a:ext uri="{FF2B5EF4-FFF2-40B4-BE49-F238E27FC236}">
                <a16:creationId xmlns:a16="http://schemas.microsoft.com/office/drawing/2014/main" id="{0892D599-F605-4AA2-843A-D0F2B9ED5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2" name="TextBox 1">
            <a:extLst>
              <a:ext uri="{FF2B5EF4-FFF2-40B4-BE49-F238E27FC236}">
                <a16:creationId xmlns:a16="http://schemas.microsoft.com/office/drawing/2014/main" id="{19CC068C-0CA7-4174-88FF-EF8EE0C6F987}"/>
              </a:ext>
            </a:extLst>
          </p:cNvPr>
          <p:cNvSpPr txBox="1"/>
          <p:nvPr/>
        </p:nvSpPr>
        <p:spPr>
          <a:xfrm>
            <a:off x="957885" y="2556722"/>
            <a:ext cx="8371643" cy="1569660"/>
          </a:xfrm>
          <a:prstGeom prst="rect">
            <a:avLst/>
          </a:prstGeom>
          <a:noFill/>
        </p:spPr>
        <p:txBody>
          <a:bodyPr wrap="square" rtlCol="0">
            <a:spAutoFit/>
          </a:bodyPr>
          <a:lstStyle/>
          <a:p>
            <a:r>
              <a:rPr lang="en-US" sz="3200" dirty="0">
                <a:solidFill>
                  <a:schemeClr val="accent6">
                    <a:lumMod val="75000"/>
                  </a:schemeClr>
                </a:solidFill>
                <a:latin typeface="Arial Rounded MT Bold" panose="020F0704030504030204" pitchFamily="34" charset="0"/>
              </a:rPr>
              <a:t>Make-Do and Mend in World War Two:</a:t>
            </a:r>
          </a:p>
          <a:p>
            <a:r>
              <a:rPr lang="en-US" sz="3200" dirty="0">
                <a:solidFill>
                  <a:schemeClr val="accent6">
                    <a:lumMod val="75000"/>
                  </a:schemeClr>
                </a:solidFill>
                <a:latin typeface="Arial Rounded MT Bold" panose="020F0704030504030204" pitchFamily="34" charset="0"/>
              </a:rPr>
              <a:t>A teaching pack for primary schools</a:t>
            </a:r>
          </a:p>
          <a:p>
            <a:r>
              <a:rPr lang="en-US" sz="3200" dirty="0">
                <a:solidFill>
                  <a:schemeClr val="accent2">
                    <a:lumMod val="75000"/>
                  </a:schemeClr>
                </a:solidFill>
                <a:latin typeface="Arial Rounded MT Bold" panose="020F0704030504030204" pitchFamily="34" charset="0"/>
              </a:rPr>
              <a:t>PART TWO</a:t>
            </a:r>
            <a:endParaRPr lang="en-GB" sz="3200" dirty="0">
              <a:solidFill>
                <a:schemeClr val="accent2">
                  <a:lumMod val="75000"/>
                </a:schemeClr>
              </a:solidFill>
              <a:latin typeface="Arial Rounded MT Bold" panose="020F0704030504030204" pitchFamily="34" charset="0"/>
            </a:endParaRPr>
          </a:p>
        </p:txBody>
      </p:sp>
      <p:sp>
        <p:nvSpPr>
          <p:cNvPr id="9" name="TextBox 8">
            <a:extLst>
              <a:ext uri="{FF2B5EF4-FFF2-40B4-BE49-F238E27FC236}">
                <a16:creationId xmlns:a16="http://schemas.microsoft.com/office/drawing/2014/main" id="{B8AEFC24-7F58-4E7E-A7B6-9E54809CC790}"/>
              </a:ext>
            </a:extLst>
          </p:cNvPr>
          <p:cNvSpPr txBox="1"/>
          <p:nvPr/>
        </p:nvSpPr>
        <p:spPr>
          <a:xfrm>
            <a:off x="957885" y="5527617"/>
            <a:ext cx="11053916" cy="523220"/>
          </a:xfrm>
          <a:prstGeom prst="rect">
            <a:avLst/>
          </a:prstGeom>
          <a:noFill/>
        </p:spPr>
        <p:txBody>
          <a:bodyPr wrap="square">
            <a:spAutoFit/>
          </a:bodyPr>
          <a:lstStyle/>
          <a:p>
            <a:r>
              <a:rPr lang="en-US" sz="1400" b="0" i="0" dirty="0">
                <a:effectLst/>
                <a:latin typeface="Arial Rounded MT Bold" panose="020F0704030504030204" pitchFamily="34" charset="0"/>
              </a:rPr>
              <a:t>Copyright Devon County Council, April 2021</a:t>
            </a:r>
          </a:p>
          <a:p>
            <a:r>
              <a:rPr lang="en-US" sz="1400" b="0" i="0" dirty="0">
                <a:effectLst/>
                <a:latin typeface="Arial Rounded MT Bold" panose="020F0704030504030204" pitchFamily="34" charset="0"/>
              </a:rPr>
              <a:t>Permission granted to reproduce for personal and educational use only. Commercial copying, hiring, lending is prohibited.</a:t>
            </a:r>
            <a:endParaRPr lang="en-GB" sz="1400" dirty="0">
              <a:latin typeface="Arial Rounded MT Bold" panose="020F0704030504030204" pitchFamily="34" charset="0"/>
            </a:endParaRPr>
          </a:p>
        </p:txBody>
      </p:sp>
    </p:spTree>
    <p:extLst>
      <p:ext uri="{BB962C8B-B14F-4D97-AF65-F5344CB8AC3E}">
        <p14:creationId xmlns:p14="http://schemas.microsoft.com/office/powerpoint/2010/main" val="217132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43421B-9AEA-42A3-99E6-5F897773469D}"/>
              </a:ext>
            </a:extLst>
          </p:cNvPr>
          <p:cNvPicPr>
            <a:picLocks noChangeAspect="1"/>
          </p:cNvPicPr>
          <p:nvPr/>
        </p:nvPicPr>
        <p:blipFill>
          <a:blip r:embed="rId2"/>
          <a:stretch>
            <a:fillRect/>
          </a:stretch>
        </p:blipFill>
        <p:spPr>
          <a:xfrm>
            <a:off x="0" y="-1524"/>
            <a:ext cx="12192000" cy="6449568"/>
          </a:xfrm>
          <a:prstGeom prst="rect">
            <a:avLst/>
          </a:prstGeom>
        </p:spPr>
      </p:pic>
      <p:pic>
        <p:nvPicPr>
          <p:cNvPr id="5" name="Picture 4" descr="Logo&#10;&#10;Description automatically generated">
            <a:extLst>
              <a:ext uri="{FF2B5EF4-FFF2-40B4-BE49-F238E27FC236}">
                <a16:creationId xmlns:a16="http://schemas.microsoft.com/office/drawing/2014/main" id="{0892D599-F605-4AA2-843A-D0F2B9ED5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2" name="TextBox 1">
            <a:extLst>
              <a:ext uri="{FF2B5EF4-FFF2-40B4-BE49-F238E27FC236}">
                <a16:creationId xmlns:a16="http://schemas.microsoft.com/office/drawing/2014/main" id="{83C23759-3892-4D4C-A84E-999FA4210884}"/>
              </a:ext>
            </a:extLst>
          </p:cNvPr>
          <p:cNvSpPr txBox="1"/>
          <p:nvPr/>
        </p:nvSpPr>
        <p:spPr>
          <a:xfrm>
            <a:off x="955976" y="2748989"/>
            <a:ext cx="6626942" cy="584775"/>
          </a:xfrm>
          <a:prstGeom prst="rect">
            <a:avLst/>
          </a:prstGeom>
          <a:noFill/>
        </p:spPr>
        <p:txBody>
          <a:bodyPr wrap="square" rtlCol="0">
            <a:spAutoFit/>
          </a:bodyPr>
          <a:lstStyle/>
          <a:p>
            <a:r>
              <a:rPr lang="en-US" sz="3200" b="1" dirty="0">
                <a:solidFill>
                  <a:schemeClr val="accent6">
                    <a:lumMod val="75000"/>
                  </a:schemeClr>
                </a:solidFill>
                <a:latin typeface="Arial Rounded MT Bold" panose="020F0704030504030204" pitchFamily="34" charset="0"/>
              </a:rPr>
              <a:t>MAKE-DO AND MEND</a:t>
            </a:r>
            <a:endParaRPr lang="en-GB" sz="3200" b="1" dirty="0">
              <a:solidFill>
                <a:schemeClr val="accent6">
                  <a:lumMod val="75000"/>
                </a:schemeClr>
              </a:solidFill>
              <a:latin typeface="Arial Rounded MT Bold" panose="020F0704030504030204" pitchFamily="34" charset="0"/>
            </a:endParaRPr>
          </a:p>
        </p:txBody>
      </p:sp>
      <p:sp>
        <p:nvSpPr>
          <p:cNvPr id="4" name="TextBox 3">
            <a:extLst>
              <a:ext uri="{FF2B5EF4-FFF2-40B4-BE49-F238E27FC236}">
                <a16:creationId xmlns:a16="http://schemas.microsoft.com/office/drawing/2014/main" id="{D3F11A92-070E-497B-BE3C-4D79D2D371E4}"/>
              </a:ext>
            </a:extLst>
          </p:cNvPr>
          <p:cNvSpPr txBox="1"/>
          <p:nvPr/>
        </p:nvSpPr>
        <p:spPr>
          <a:xfrm>
            <a:off x="996505" y="3352789"/>
            <a:ext cx="9492970" cy="2751651"/>
          </a:xfrm>
          <a:prstGeom prst="rect">
            <a:avLst/>
          </a:prstGeom>
          <a:noFill/>
        </p:spPr>
        <p:txBody>
          <a:bodyPr wrap="square" rtlCol="0">
            <a:spAutoFit/>
          </a:bodyPr>
          <a:lstStyle/>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Clothes rationing was introduced by the Government in June 1941. It happened overnight to prevent ‘panic buying’ of clothes. </a:t>
            </a: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British people woke up one morning to find that clothes shops were closed, and coupons were the only way to buy new items!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A similar thing happened during the first UK lockdown during the Covid-19 pandemic –  the Government ordered shops to close suddenly in 2020, and people ran out of toilet paper and other essentials.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125643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3" name="TextBox 2">
            <a:extLst>
              <a:ext uri="{FF2B5EF4-FFF2-40B4-BE49-F238E27FC236}">
                <a16:creationId xmlns:a16="http://schemas.microsoft.com/office/drawing/2014/main" id="{52032B3C-68D0-42ED-AAD6-5A52E7EAB6A4}"/>
              </a:ext>
            </a:extLst>
          </p:cNvPr>
          <p:cNvSpPr txBox="1"/>
          <p:nvPr/>
        </p:nvSpPr>
        <p:spPr>
          <a:xfrm>
            <a:off x="951482" y="814279"/>
            <a:ext cx="4100183" cy="3348353"/>
          </a:xfrm>
          <a:prstGeom prst="rect">
            <a:avLst/>
          </a:prstGeom>
          <a:noFill/>
        </p:spPr>
        <p:txBody>
          <a:bodyPr wrap="square" rtlCol="0">
            <a:spAutoFit/>
          </a:bodyPr>
          <a:lstStyle/>
          <a:p>
            <a:pPr>
              <a:lnSpc>
                <a:spcPct val="107000"/>
              </a:lnSpc>
              <a:spcAft>
                <a:spcPts val="800"/>
              </a:spcAft>
            </a:pPr>
            <a:r>
              <a:rPr lang="en-GB" sz="18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Clothes rationing and coupons</a:t>
            </a: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Each person was given 66 coupons per year from the Government, but they were not allowed to spend them all at once. </a:t>
            </a: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The amount was reduced each year until people only had 36 coupons a year by 1945. </a:t>
            </a: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Clothes rationing didn’t end </a:t>
            </a:r>
            <a:br>
              <a:rPr lang="en-US" sz="1800" dirty="0">
                <a:effectLst/>
                <a:latin typeface="Arial Rounded MT Bold" panose="020F0704030504030204" pitchFamily="34" charset="0"/>
                <a:ea typeface="Calibri" panose="020F0502020204030204" pitchFamily="34" charset="0"/>
                <a:cs typeface="Arial" panose="020B0604020202020204" pitchFamily="34" charset="0"/>
              </a:rPr>
            </a:br>
            <a:r>
              <a:rPr lang="en-US" sz="1800" dirty="0">
                <a:effectLst/>
                <a:latin typeface="Arial Rounded MT Bold" panose="020F0704030504030204" pitchFamily="34" charset="0"/>
                <a:ea typeface="Calibri" panose="020F0502020204030204" pitchFamily="34" charset="0"/>
                <a:cs typeface="Arial" panose="020B0604020202020204" pitchFamily="34" charset="0"/>
              </a:rPr>
              <a:t>until 1952.</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Picture 9" descr="Text&#10;&#10;Description automatically generated">
            <a:extLst>
              <a:ext uri="{FF2B5EF4-FFF2-40B4-BE49-F238E27FC236}">
                <a16:creationId xmlns:a16="http://schemas.microsoft.com/office/drawing/2014/main" id="{C712E4C9-A709-4C26-8E25-79CAD2BECD28}"/>
              </a:ext>
            </a:extLst>
          </p:cNvPr>
          <p:cNvPicPr>
            <a:picLocks noChangeAspect="1"/>
          </p:cNvPicPr>
          <p:nvPr/>
        </p:nvPicPr>
        <p:blipFill rotWithShape="1">
          <a:blip r:embed="rId3">
            <a:extLst>
              <a:ext uri="{28A0092B-C50C-407E-A947-70E740481C1C}">
                <a14:useLocalDpi xmlns:a14="http://schemas.microsoft.com/office/drawing/2010/main" val="0"/>
              </a:ext>
            </a:extLst>
          </a:blip>
          <a:srcRect l="4817" t="11470" r="14695" b="3011"/>
          <a:stretch/>
        </p:blipFill>
        <p:spPr>
          <a:xfrm>
            <a:off x="7140335" y="0"/>
            <a:ext cx="5058709" cy="6858000"/>
          </a:xfrm>
          <a:prstGeom prst="rect">
            <a:avLst/>
          </a:prstGeom>
        </p:spPr>
      </p:pic>
      <p:pic>
        <p:nvPicPr>
          <p:cNvPr id="8" name="Picture 7" descr="A picture containing calendar&#10;&#10;Description automatically generated">
            <a:extLst>
              <a:ext uri="{FF2B5EF4-FFF2-40B4-BE49-F238E27FC236}">
                <a16:creationId xmlns:a16="http://schemas.microsoft.com/office/drawing/2014/main" id="{C2820CEC-1045-4528-B010-6924C491B450}"/>
              </a:ext>
            </a:extLst>
          </p:cNvPr>
          <p:cNvPicPr>
            <a:picLocks noChangeAspect="1"/>
          </p:cNvPicPr>
          <p:nvPr/>
        </p:nvPicPr>
        <p:blipFill rotWithShape="1">
          <a:blip r:embed="rId4">
            <a:extLst>
              <a:ext uri="{28A0092B-C50C-407E-A947-70E740481C1C}">
                <a14:useLocalDpi xmlns:a14="http://schemas.microsoft.com/office/drawing/2010/main" val="0"/>
              </a:ext>
            </a:extLst>
          </a:blip>
          <a:srcRect l="4850" t="11879" r="2637" b="5545"/>
          <a:stretch/>
        </p:blipFill>
        <p:spPr>
          <a:xfrm rot="1773284">
            <a:off x="4219125" y="3111181"/>
            <a:ext cx="2568399" cy="2850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2223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4" name="TextBox 3">
            <a:extLst>
              <a:ext uri="{FF2B5EF4-FFF2-40B4-BE49-F238E27FC236}">
                <a16:creationId xmlns:a16="http://schemas.microsoft.com/office/drawing/2014/main" id="{CF55FA39-B980-4F0E-9B66-C17D526495B2}"/>
              </a:ext>
            </a:extLst>
          </p:cNvPr>
          <p:cNvSpPr txBox="1"/>
          <p:nvPr/>
        </p:nvSpPr>
        <p:spPr>
          <a:xfrm>
            <a:off x="962005" y="753014"/>
            <a:ext cx="5133995" cy="1990673"/>
          </a:xfrm>
          <a:prstGeom prst="rect">
            <a:avLst/>
          </a:prstGeom>
          <a:noFill/>
        </p:spPr>
        <p:txBody>
          <a:bodyPr wrap="square">
            <a:spAutoFit/>
          </a:bodyPr>
          <a:lstStyle/>
          <a:p>
            <a:pPr>
              <a:lnSpc>
                <a:spcPct val="107000"/>
              </a:lnSpc>
              <a:spcAft>
                <a:spcPts val="800"/>
              </a:spcAft>
            </a:pPr>
            <a:r>
              <a:rPr lang="en-GB"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Being inventive</a:t>
            </a:r>
          </a:p>
          <a:p>
            <a:pPr>
              <a:lnSpc>
                <a:spcPct val="107000"/>
              </a:lnSpc>
              <a:spcAft>
                <a:spcPts val="800"/>
              </a:spcAft>
            </a:pPr>
            <a:r>
              <a:rPr lang="en-GB" sz="1800" dirty="0">
                <a:effectLst/>
                <a:latin typeface="Arial Rounded MT Bold" panose="020F0704030504030204" pitchFamily="34" charset="0"/>
                <a:ea typeface="Calibri" panose="020F0502020204030204" pitchFamily="34" charset="0"/>
                <a:cs typeface="Arial" panose="020B0604020202020204" pitchFamily="34" charset="0"/>
              </a:rPr>
              <a:t>Because buying new clothes was so limited, people had to become inventive to make the most of what they had. Remember, clothes rationing lasted for eleven years! Here are some things people did:</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82DB0E-C169-4BD0-92F0-31551D3BFC1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l="10287" t="-319" b="17030"/>
          <a:stretch/>
        </p:blipFill>
        <p:spPr>
          <a:xfrm rot="1081763">
            <a:off x="8784601" y="973607"/>
            <a:ext cx="2554995" cy="19620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Content Placeholder 3">
            <a:extLst>
              <a:ext uri="{FF2B5EF4-FFF2-40B4-BE49-F238E27FC236}">
                <a16:creationId xmlns:a16="http://schemas.microsoft.com/office/drawing/2014/main" id="{DA9F0205-266D-43A4-89E4-A706FAE065EC}"/>
              </a:ext>
            </a:extLst>
          </p:cNvPr>
          <p:cNvSpPr txBox="1">
            <a:spLocks/>
          </p:cNvSpPr>
          <p:nvPr/>
        </p:nvSpPr>
        <p:spPr>
          <a:xfrm>
            <a:off x="975860" y="2829454"/>
            <a:ext cx="8265122" cy="34626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spcAft>
                <a:spcPts val="800"/>
              </a:spcAft>
              <a:buFont typeface="Symbol" panose="05050102010706020507" pitchFamily="18" charset="2"/>
              <a:buChar char=""/>
            </a:pPr>
            <a:r>
              <a:rPr lang="en-GB" sz="1600" dirty="0">
                <a:latin typeface="Arial Rounded MT Bold" panose="020F0704030504030204" pitchFamily="34" charset="0"/>
                <a:ea typeface="Times New Roman" panose="02020603050405020304" pitchFamily="18" charset="0"/>
              </a:rPr>
              <a:t>Adding simple accessories to make the same dress look different every day of the week. Watch this video from 1943: </a:t>
            </a:r>
            <a:r>
              <a:rPr lang="en-GB" sz="1600" dirty="0">
                <a:latin typeface="Arial Rounded MT Bold" panose="020F0704030504030204" pitchFamily="34" charset="0"/>
                <a:ea typeface="Times New Roman" panose="02020603050405020304" pitchFamily="18" charset="0"/>
                <a:hlinkClick r:id="rId6"/>
              </a:rPr>
              <a:t>youtube.com/watch?v=yE2P_EnG884</a:t>
            </a:r>
            <a:r>
              <a:rPr lang="en-GB" sz="1600" dirty="0">
                <a:latin typeface="Arial Rounded MT Bold" panose="020F0704030504030204" pitchFamily="34" charset="0"/>
                <a:ea typeface="Times New Roman" panose="02020603050405020304" pitchFamily="18" charset="0"/>
              </a:rPr>
              <a:t> </a:t>
            </a:r>
          </a:p>
          <a:p>
            <a:pPr marL="342900" lvl="0" indent="-342900">
              <a:lnSpc>
                <a:spcPct val="107000"/>
              </a:lnSpc>
              <a:spcAft>
                <a:spcPts val="800"/>
              </a:spcAft>
              <a:buFont typeface="Symbol" panose="05050102010706020507" pitchFamily="18" charset="2"/>
              <a:buChar char=""/>
            </a:pPr>
            <a:r>
              <a:rPr lang="en-GB" sz="1600" dirty="0">
                <a:effectLst/>
                <a:latin typeface="Arial Rounded MT Bold" panose="020F0704030504030204" pitchFamily="34" charset="0"/>
                <a:ea typeface="Times New Roman" panose="02020603050405020304" pitchFamily="18" charset="0"/>
              </a:rPr>
              <a:t>Unravelled old woollen jumpers, using the wool to knit new items.</a:t>
            </a:r>
            <a:endParaRPr lang="en-GB" sz="16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600" dirty="0">
                <a:effectLst/>
                <a:latin typeface="Arial Rounded MT Bold" panose="020F0704030504030204" pitchFamily="34" charset="0"/>
                <a:ea typeface="Times New Roman" panose="02020603050405020304" pitchFamily="18" charset="0"/>
              </a:rPr>
              <a:t>Mended worn out clothes and socks by stitching, darning and patching.         The Government encouraged people to “Make Do and Mend” usin</a:t>
            </a:r>
            <a:r>
              <a:rPr lang="en-GB" sz="1600" dirty="0">
                <a:effectLst/>
                <a:latin typeface="Arial Rounded MT Bold" panose="020F07040305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g</a:t>
            </a:r>
            <a:r>
              <a:rPr lang="en-GB" sz="1600" dirty="0">
                <a:effectLst/>
                <a:latin typeface="Arial Rounded MT Bold" panose="020F0704030504030204" pitchFamily="34" charset="0"/>
                <a:ea typeface="Times New Roman" panose="02020603050405020304" pitchFamily="18" charset="0"/>
              </a:rPr>
              <a:t> posters, training and films like this one: </a:t>
            </a:r>
            <a:r>
              <a:rPr lang="en-GB" sz="1600" dirty="0">
                <a:effectLst/>
                <a:latin typeface="Arial Rounded MT Bold" panose="020F0704030504030204" pitchFamily="34" charset="0"/>
                <a:ea typeface="Times New Roman" panose="02020603050405020304" pitchFamily="18" charset="0"/>
                <a:hlinkClick r:id="rId8"/>
              </a:rPr>
              <a:t>youtube.com/watch?v=f4RpJcVs1VI</a:t>
            </a:r>
            <a:r>
              <a:rPr lang="en-GB" sz="1600" dirty="0">
                <a:effectLst/>
                <a:latin typeface="Arial Rounded MT Bold" panose="020F0704030504030204" pitchFamily="34" charset="0"/>
                <a:ea typeface="Times New Roman" panose="02020603050405020304" pitchFamily="18" charset="0"/>
              </a:rPr>
              <a:t> </a:t>
            </a:r>
          </a:p>
          <a:p>
            <a:pPr marL="342900" indent="-342900">
              <a:lnSpc>
                <a:spcPct val="107000"/>
              </a:lnSpc>
              <a:spcAft>
                <a:spcPts val="800"/>
              </a:spcAft>
              <a:buFont typeface="Symbol" panose="05050102010706020507" pitchFamily="18" charset="2"/>
              <a:buChar char=""/>
            </a:pPr>
            <a:r>
              <a:rPr lang="en-GB" sz="1600" dirty="0">
                <a:effectLst/>
                <a:latin typeface="Arial Rounded MT Bold" panose="020F0704030504030204" pitchFamily="34" charset="0"/>
                <a:ea typeface="Times New Roman" panose="02020603050405020304" pitchFamily="18" charset="0"/>
              </a:rPr>
              <a:t>Made their own new clothes (fabric used fewer coupons than buying clothes). Some people used black-out fabric for making clothes because no coupons were needed to buy it.</a:t>
            </a:r>
            <a:endParaRPr lang="en-GB" sz="1600" dirty="0">
              <a:effectLst/>
              <a:latin typeface="Times New Roman" panose="02020603050405020304" pitchFamily="18" charset="0"/>
              <a:ea typeface="Times New Roman" panose="02020603050405020304" pitchFamily="18" charset="0"/>
            </a:endParaRPr>
          </a:p>
          <a:p>
            <a:pPr marL="0" indent="0">
              <a:lnSpc>
                <a:spcPct val="107000"/>
              </a:lnSpc>
              <a:spcAft>
                <a:spcPts val="800"/>
              </a:spcAft>
              <a:buNone/>
            </a:pPr>
            <a:endParaRPr lang="en-GB" sz="1600" dirty="0">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dirty="0"/>
          </a:p>
        </p:txBody>
      </p:sp>
      <p:pic>
        <p:nvPicPr>
          <p:cNvPr id="8" name="Picture 7">
            <a:extLst>
              <a:ext uri="{FF2B5EF4-FFF2-40B4-BE49-F238E27FC236}">
                <a16:creationId xmlns:a16="http://schemas.microsoft.com/office/drawing/2014/main" id="{C1D5DE1F-A54C-4EB9-831C-07D88286698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tretch>
            <a:fillRect/>
          </a:stretch>
        </p:blipFill>
        <p:spPr>
          <a:xfrm rot="20939306">
            <a:off x="9166703" y="3511888"/>
            <a:ext cx="2581951" cy="19093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368022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4" name="TextBox 3">
            <a:extLst>
              <a:ext uri="{FF2B5EF4-FFF2-40B4-BE49-F238E27FC236}">
                <a16:creationId xmlns:a16="http://schemas.microsoft.com/office/drawing/2014/main" id="{BF6BE9A3-FB7B-47BF-A6C2-57E6F51E5C5A}"/>
              </a:ext>
            </a:extLst>
          </p:cNvPr>
          <p:cNvSpPr txBox="1"/>
          <p:nvPr/>
        </p:nvSpPr>
        <p:spPr>
          <a:xfrm>
            <a:off x="1007104" y="843574"/>
            <a:ext cx="5227442" cy="5385064"/>
          </a:xfrm>
          <a:prstGeom prst="rect">
            <a:avLst/>
          </a:prstGeom>
          <a:noFill/>
        </p:spPr>
        <p:txBody>
          <a:bodyPr wrap="square">
            <a:spAutoFit/>
          </a:bodyPr>
          <a:lstStyle/>
          <a:p>
            <a:pPr marL="342900" indent="-342900">
              <a:lnSpc>
                <a:spcPct val="107000"/>
              </a:lnSpc>
              <a:spcAft>
                <a:spcPts val="800"/>
              </a:spcAft>
              <a:buFont typeface="Symbol" panose="05050102010706020507" pitchFamily="18" charset="2"/>
              <a:buChar char=""/>
            </a:pPr>
            <a:r>
              <a:rPr lang="en-GB" sz="1600" dirty="0">
                <a:latin typeface="Arial Rounded MT Bold" panose="020F0704030504030204" pitchFamily="34" charset="0"/>
                <a:ea typeface="Calibri" panose="020F0502020204030204" pitchFamily="34" charset="0"/>
                <a:cs typeface="Arial" panose="020B0604020202020204" pitchFamily="34" charset="0"/>
              </a:rPr>
              <a:t>Rubber and leather were scarce resources because they were being used to make weapons for the war. New shoe styles came into fashion using less material. Some shoes were made using cork, jute or wood for the heels.  </a:t>
            </a:r>
          </a:p>
          <a:p>
            <a:pPr marL="342900" indent="-342900">
              <a:lnSpc>
                <a:spcPct val="107000"/>
              </a:lnSpc>
              <a:spcAft>
                <a:spcPts val="800"/>
              </a:spcAft>
              <a:buFont typeface="Symbol" panose="05050102010706020507" pitchFamily="18" charset="2"/>
              <a:buChar char=""/>
            </a:pPr>
            <a:r>
              <a:rPr lang="en-GB" sz="1600" dirty="0">
                <a:latin typeface="Arial Rounded MT Bold" panose="020F0704030504030204" pitchFamily="34" charset="0"/>
                <a:ea typeface="Times New Roman" panose="02020603050405020304" pitchFamily="18" charset="0"/>
              </a:rPr>
              <a:t>Clothing exchanges were set up for people to swap clothes with each other. These were mostly used for children’s items as they outgrew their clothes and needed bigger sizes more often.</a:t>
            </a:r>
          </a:p>
          <a:p>
            <a:pPr marL="342900" lvl="0" indent="-342900">
              <a:lnSpc>
                <a:spcPct val="107000"/>
              </a:lnSpc>
              <a:spcAft>
                <a:spcPts val="800"/>
              </a:spcAft>
              <a:buFont typeface="Symbol" panose="05050102010706020507" pitchFamily="18" charset="2"/>
              <a:buChar char=""/>
            </a:pPr>
            <a:r>
              <a:rPr lang="en-GB" sz="1600" dirty="0">
                <a:effectLst/>
                <a:latin typeface="Arial Rounded MT Bold" panose="020F0704030504030204" pitchFamily="34" charset="0"/>
                <a:ea typeface="Times New Roman" panose="02020603050405020304" pitchFamily="18" charset="0"/>
              </a:rPr>
              <a:t>New designs emerged for dresses and suits called “Utility Clothing”. These designs used less fabric by having straight sleeves, shorter skirts, and a maximum of two pockets. They were also limited to having a maximum of five buttons! Utility clothing was made to be long-lasting so that people didn’t have to use up coupons replacing their clothes so often. </a:t>
            </a:r>
          </a:p>
          <a:p>
            <a:pPr marL="342900" lvl="0" indent="-342900">
              <a:lnSpc>
                <a:spcPct val="107000"/>
              </a:lnSpc>
              <a:spcAft>
                <a:spcPts val="800"/>
              </a:spcAft>
              <a:buFont typeface="Symbol" panose="05050102010706020507" pitchFamily="18" charset="2"/>
              <a:buChar char=""/>
            </a:pPr>
            <a:endParaRPr lang="en-GB" sz="1600" dirty="0">
              <a:effectLst/>
              <a:latin typeface="Arial Rounded MT Bold" panose="020F0704030504030204" pitchFamily="34" charset="0"/>
              <a:ea typeface="Times New Roman" panose="02020603050405020304" pitchFamily="18" charset="0"/>
            </a:endParaRPr>
          </a:p>
        </p:txBody>
      </p:sp>
      <p:pic>
        <p:nvPicPr>
          <p:cNvPr id="7" name="Content Placeholder 11" descr="Text&#10;&#10;Description automatically generated">
            <a:extLst>
              <a:ext uri="{FF2B5EF4-FFF2-40B4-BE49-F238E27FC236}">
                <a16:creationId xmlns:a16="http://schemas.microsoft.com/office/drawing/2014/main" id="{DF1A88A1-58CA-46A7-9228-96F0CD93E0EF}"/>
              </a:ext>
            </a:extLst>
          </p:cNvPr>
          <p:cNvPicPr>
            <a:picLocks noChangeAspect="1"/>
          </p:cNvPicPr>
          <p:nvPr/>
        </p:nvPicPr>
        <p:blipFill rotWithShape="1">
          <a:blip r:embed="rId3">
            <a:extLst>
              <a:ext uri="{28A0092B-C50C-407E-A947-70E740481C1C}">
                <a14:useLocalDpi xmlns:a14="http://schemas.microsoft.com/office/drawing/2010/main" val="0"/>
              </a:ext>
            </a:extLst>
          </a:blip>
          <a:srcRect l="3737" t="8580" r="11801" b="3279"/>
          <a:stretch/>
        </p:blipFill>
        <p:spPr>
          <a:xfrm>
            <a:off x="7431933" y="-1"/>
            <a:ext cx="4760068" cy="6983607"/>
          </a:xfrm>
          <a:prstGeom prst="rect">
            <a:avLst/>
          </a:prstGeom>
        </p:spPr>
      </p:pic>
    </p:spTree>
    <p:extLst>
      <p:ext uri="{BB962C8B-B14F-4D97-AF65-F5344CB8AC3E}">
        <p14:creationId xmlns:p14="http://schemas.microsoft.com/office/powerpoint/2010/main" val="3168394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4" name="TextBox 3">
            <a:extLst>
              <a:ext uri="{FF2B5EF4-FFF2-40B4-BE49-F238E27FC236}">
                <a16:creationId xmlns:a16="http://schemas.microsoft.com/office/drawing/2014/main" id="{752CB1C6-B039-4C2F-B92E-4CAE8A69D6FA}"/>
              </a:ext>
            </a:extLst>
          </p:cNvPr>
          <p:cNvSpPr txBox="1"/>
          <p:nvPr/>
        </p:nvSpPr>
        <p:spPr>
          <a:xfrm>
            <a:off x="973394" y="770766"/>
            <a:ext cx="4776242" cy="1694310"/>
          </a:xfrm>
          <a:prstGeom prst="rect">
            <a:avLst/>
          </a:prstGeom>
          <a:noFill/>
        </p:spPr>
        <p:txBody>
          <a:bodyPr wrap="square">
            <a:spAutoFit/>
          </a:bodyPr>
          <a:lstStyle/>
          <a:p>
            <a:pPr>
              <a:lnSpc>
                <a:spcPct val="107000"/>
              </a:lnSpc>
              <a:spcAft>
                <a:spcPts val="800"/>
              </a:spcAft>
            </a:pPr>
            <a:r>
              <a:rPr lang="en-US"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Utility clothing</a:t>
            </a:r>
            <a:endParaRPr lang="en-US" sz="2000" b="1" dirty="0">
              <a:latin typeface="Arial Rounded MT Bold" panose="020F0704030504030204" pitchFamily="34" charset="0"/>
              <a:ea typeface="Calibri" panose="020F0502020204030204" pitchFamily="34" charset="0"/>
              <a:cs typeface="Arial" panose="020B0604020202020204" pitchFamily="34" charset="0"/>
            </a:endParaRPr>
          </a:p>
          <a:p>
            <a:pPr>
              <a:lnSpc>
                <a:spcPct val="107000"/>
              </a:lnSpc>
              <a:spcAft>
                <a:spcPts val="800"/>
              </a:spcAft>
            </a:pPr>
            <a:r>
              <a:rPr lang="en-GB" dirty="0">
                <a:effectLst/>
                <a:latin typeface="Arial Rounded MT Bold" panose="020F0704030504030204" pitchFamily="34" charset="0"/>
                <a:ea typeface="Calibri" panose="020F0502020204030204" pitchFamily="34" charset="0"/>
                <a:cs typeface="Arial" panose="020B0604020202020204" pitchFamily="34" charset="0"/>
              </a:rPr>
              <a:t>Imagine if your clothes shopping was restricted in this way for eleven years! </a:t>
            </a:r>
            <a:br>
              <a:rPr lang="en-GB" dirty="0">
                <a:effectLst/>
                <a:latin typeface="Arial Rounded MT Bold" panose="020F0704030504030204" pitchFamily="34" charset="0"/>
                <a:ea typeface="Calibri" panose="020F0502020204030204" pitchFamily="34" charset="0"/>
                <a:cs typeface="Arial" panose="020B0604020202020204" pitchFamily="34" charset="0"/>
              </a:rPr>
            </a:br>
            <a:r>
              <a:rPr lang="en-GB" dirty="0">
                <a:effectLst/>
                <a:latin typeface="Arial Rounded MT Bold" panose="020F0704030504030204" pitchFamily="34" charset="0"/>
                <a:ea typeface="Calibri" panose="020F0502020204030204" pitchFamily="34" charset="0"/>
                <a:cs typeface="Arial" panose="020B0604020202020204" pitchFamily="34" charset="0"/>
              </a:rPr>
              <a:t>You would soon learn how to “Make-Do and Mend”!</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A picture containing person, person, wall, suit&#10;&#10;Description automatically generated">
            <a:extLst>
              <a:ext uri="{FF2B5EF4-FFF2-40B4-BE49-F238E27FC236}">
                <a16:creationId xmlns:a16="http://schemas.microsoft.com/office/drawing/2014/main" id="{8A07FDBF-2D20-4524-9F25-CF2DC981B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23" y="2738408"/>
            <a:ext cx="3121502" cy="3072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sky, outdoor, person&#10;&#10;Description automatically generated">
            <a:extLst>
              <a:ext uri="{FF2B5EF4-FFF2-40B4-BE49-F238E27FC236}">
                <a16:creationId xmlns:a16="http://schemas.microsoft.com/office/drawing/2014/main" id="{56CBBB2C-FDD1-416B-871C-2D9DD2B4882E}"/>
              </a:ext>
            </a:extLst>
          </p:cNvPr>
          <p:cNvPicPr>
            <a:picLocks noChangeAspect="1"/>
          </p:cNvPicPr>
          <p:nvPr/>
        </p:nvPicPr>
        <p:blipFill rotWithShape="1">
          <a:blip r:embed="rId5">
            <a:extLst>
              <a:ext uri="{28A0092B-C50C-407E-A947-70E740481C1C}">
                <a14:useLocalDpi xmlns:a14="http://schemas.microsoft.com/office/drawing/2010/main" val="0"/>
              </a:ext>
            </a:extLst>
          </a:blip>
          <a:srcRect l="16968" r="10204"/>
          <a:stretch/>
        </p:blipFill>
        <p:spPr>
          <a:xfrm>
            <a:off x="7236297" y="0"/>
            <a:ext cx="4955703" cy="6858000"/>
          </a:xfrm>
          <a:prstGeom prst="rect">
            <a:avLst/>
          </a:prstGeom>
        </p:spPr>
      </p:pic>
      <p:pic>
        <p:nvPicPr>
          <p:cNvPr id="5" name="Content Placeholder 13" descr="A picture containing text, indoor, clothes&#10;&#10;Description automatically generated">
            <a:extLst>
              <a:ext uri="{FF2B5EF4-FFF2-40B4-BE49-F238E27FC236}">
                <a16:creationId xmlns:a16="http://schemas.microsoft.com/office/drawing/2014/main" id="{3FA2C749-367E-4342-B661-DCE879F5DDAA}"/>
              </a:ext>
            </a:extLst>
          </p:cNvPr>
          <p:cNvPicPr>
            <a:picLocks noChangeAspect="1"/>
          </p:cNvPicPr>
          <p:nvPr/>
        </p:nvPicPr>
        <p:blipFill rotWithShape="1">
          <a:blip r:embed="rId6">
            <a:extLst>
              <a:ext uri="{28A0092B-C50C-407E-A947-70E740481C1C}">
                <a14:useLocalDpi xmlns:a14="http://schemas.microsoft.com/office/drawing/2010/main" val="0"/>
              </a:ext>
            </a:extLst>
          </a:blip>
          <a:srcRect l="4359" t="23598"/>
          <a:stretch/>
        </p:blipFill>
        <p:spPr>
          <a:xfrm>
            <a:off x="4540483" y="2738407"/>
            <a:ext cx="2859432" cy="307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650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8" name="TextBox 7">
            <a:extLst>
              <a:ext uri="{FF2B5EF4-FFF2-40B4-BE49-F238E27FC236}">
                <a16:creationId xmlns:a16="http://schemas.microsoft.com/office/drawing/2014/main" id="{FF39BDA1-78AA-4744-8F51-ED62BA417DED}"/>
              </a:ext>
            </a:extLst>
          </p:cNvPr>
          <p:cNvSpPr txBox="1"/>
          <p:nvPr/>
        </p:nvSpPr>
        <p:spPr>
          <a:xfrm>
            <a:off x="935329" y="819552"/>
            <a:ext cx="5726728" cy="1101584"/>
          </a:xfrm>
          <a:prstGeom prst="rect">
            <a:avLst/>
          </a:prstGeom>
          <a:noFill/>
        </p:spPr>
        <p:txBody>
          <a:bodyPr wrap="square">
            <a:spAutoFit/>
          </a:bodyPr>
          <a:lstStyle/>
          <a:p>
            <a:pPr>
              <a:lnSpc>
                <a:spcPct val="107000"/>
              </a:lnSpc>
              <a:spcAft>
                <a:spcPts val="800"/>
              </a:spcAft>
            </a:pPr>
            <a:r>
              <a:rPr lang="en-US"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ACTIVITY ONE: Wartime wardrobe challenge</a:t>
            </a:r>
          </a:p>
          <a:p>
            <a:pPr>
              <a:lnSpc>
                <a:spcPct val="107000"/>
              </a:lnSpc>
              <a:spcAft>
                <a:spcPts val="800"/>
              </a:spcAft>
            </a:pPr>
            <a:r>
              <a:rPr lang="en-GB" sz="1800" dirty="0">
                <a:effectLst/>
                <a:latin typeface="Arial Rounded MT Bold" panose="020F0704030504030204" pitchFamily="34" charset="0"/>
                <a:ea typeface="Calibri" panose="020F0502020204030204" pitchFamily="34" charset="0"/>
                <a:cs typeface="Arial" panose="020B0604020202020204" pitchFamily="34" charset="0"/>
              </a:rPr>
              <a:t>Clothing coupons were needed to buy all clothes and shoes, even school uniform!</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DB67BD00-5C2F-411D-B05D-1D2DD71B98DD}"/>
              </a:ext>
            </a:extLst>
          </p:cNvPr>
          <p:cNvSpPr txBox="1"/>
          <p:nvPr/>
        </p:nvSpPr>
        <p:spPr>
          <a:xfrm>
            <a:off x="935329" y="1921136"/>
            <a:ext cx="3677265" cy="4427238"/>
          </a:xfrm>
          <a:prstGeom prst="rect">
            <a:avLst/>
          </a:prstGeom>
          <a:noFill/>
        </p:spPr>
        <p:txBody>
          <a:bodyPr wrap="square" rtlCol="0">
            <a:spAutoFit/>
          </a:bodyPr>
          <a:lstStyle/>
          <a:p>
            <a:pPr marL="342900" lvl="0" indent="-342900">
              <a:lnSpc>
                <a:spcPct val="107000"/>
              </a:lnSpc>
              <a:spcAft>
                <a:spcPts val="800"/>
              </a:spcAft>
              <a:buFont typeface="+mj-lt"/>
              <a:buAutoNum type="arabicParenR"/>
            </a:pPr>
            <a:r>
              <a:rPr lang="en-GB" sz="1800" dirty="0">
                <a:effectLst/>
                <a:latin typeface="Arial Rounded MT Bold" panose="020F0704030504030204" pitchFamily="34" charset="0"/>
                <a:ea typeface="Times New Roman" panose="02020603050405020304" pitchFamily="18" charset="0"/>
              </a:rPr>
              <a:t>Take a look at your school website to find a uniform list. There may be separate lists for boys and girls.</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mj-lt"/>
              <a:buAutoNum type="arabicParenR"/>
            </a:pPr>
            <a:r>
              <a:rPr lang="en-GB" sz="1800" dirty="0">
                <a:effectLst/>
                <a:latin typeface="Arial Rounded MT Bold" panose="020F0704030504030204" pitchFamily="34" charset="0"/>
                <a:ea typeface="Times New Roman" panose="02020603050405020304" pitchFamily="18" charset="0"/>
              </a:rPr>
              <a:t> Using the table, work out how many coupons you would need to buy a complete set of uniform, including a PE kit. Remember that you will need more than one shirt / pair of trousers etc to last through the week.</a:t>
            </a:r>
            <a:endParaRPr lang="en-GB" sz="1800" dirty="0">
              <a:effectLst/>
              <a:latin typeface="Times New Roman" panose="02020603050405020304" pitchFamily="18" charset="0"/>
              <a:ea typeface="Times New Roman" panose="02020603050405020304" pitchFamily="18" charset="0"/>
            </a:endParaRPr>
          </a:p>
          <a:p>
            <a:endParaRPr lang="en-GB" dirty="0"/>
          </a:p>
        </p:txBody>
      </p:sp>
      <p:pic>
        <p:nvPicPr>
          <p:cNvPr id="5" name="Picture 4">
            <a:extLst>
              <a:ext uri="{FF2B5EF4-FFF2-40B4-BE49-F238E27FC236}">
                <a16:creationId xmlns:a16="http://schemas.microsoft.com/office/drawing/2014/main" id="{AF74C189-A269-422C-AEF6-140234BC409B}"/>
              </a:ext>
            </a:extLst>
          </p:cNvPr>
          <p:cNvPicPr>
            <a:picLocks noChangeAspect="1"/>
          </p:cNvPicPr>
          <p:nvPr/>
        </p:nvPicPr>
        <p:blipFill>
          <a:blip r:embed="rId4"/>
          <a:stretch>
            <a:fillRect/>
          </a:stretch>
        </p:blipFill>
        <p:spPr>
          <a:xfrm>
            <a:off x="4258660" y="1921135"/>
            <a:ext cx="6828649" cy="4661517"/>
          </a:xfrm>
          <a:prstGeom prst="rect">
            <a:avLst/>
          </a:prstGeom>
        </p:spPr>
      </p:pic>
      <p:pic>
        <p:nvPicPr>
          <p:cNvPr id="13" name="Picture 12" descr="A picture containing calendar&#10;&#10;Description automatically generated">
            <a:extLst>
              <a:ext uri="{FF2B5EF4-FFF2-40B4-BE49-F238E27FC236}">
                <a16:creationId xmlns:a16="http://schemas.microsoft.com/office/drawing/2014/main" id="{72941744-C9C5-4C6D-A57C-7256E507A9D6}"/>
              </a:ext>
            </a:extLst>
          </p:cNvPr>
          <p:cNvPicPr>
            <a:picLocks noChangeAspect="1"/>
          </p:cNvPicPr>
          <p:nvPr/>
        </p:nvPicPr>
        <p:blipFill rotWithShape="1">
          <a:blip r:embed="rId5">
            <a:extLst>
              <a:ext uri="{28A0092B-C50C-407E-A947-70E740481C1C}">
                <a14:useLocalDpi xmlns:a14="http://schemas.microsoft.com/office/drawing/2010/main" val="0"/>
              </a:ext>
            </a:extLst>
          </a:blip>
          <a:srcRect l="4850" t="11879" r="2637" b="5545"/>
          <a:stretch/>
        </p:blipFill>
        <p:spPr>
          <a:xfrm rot="996750">
            <a:off x="9897338" y="449075"/>
            <a:ext cx="1809386" cy="2008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icture containing text&#10;&#10;Description automatically generated">
            <a:extLst>
              <a:ext uri="{FF2B5EF4-FFF2-40B4-BE49-F238E27FC236}">
                <a16:creationId xmlns:a16="http://schemas.microsoft.com/office/drawing/2014/main" id="{CA2C0157-559B-4B2F-B9F0-7ECE693C967E}"/>
              </a:ext>
            </a:extLst>
          </p:cNvPr>
          <p:cNvPicPr>
            <a:picLocks noChangeAspect="1"/>
          </p:cNvPicPr>
          <p:nvPr/>
        </p:nvPicPr>
        <p:blipFill rotWithShape="1">
          <a:blip r:embed="rId6">
            <a:grayscl/>
            <a:extLst>
              <a:ext uri="{28A0092B-C50C-407E-A947-70E740481C1C}">
                <a14:useLocalDpi xmlns:a14="http://schemas.microsoft.com/office/drawing/2010/main" val="0"/>
              </a:ext>
            </a:extLst>
          </a:blip>
          <a:srcRect l="33015" t="18797" r="30942" b="13631"/>
          <a:stretch/>
        </p:blipFill>
        <p:spPr>
          <a:xfrm>
            <a:off x="9253543" y="2604656"/>
            <a:ext cx="2702477" cy="3596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6646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B3EBCEAA616945A7FB099B23E25781" ma:contentTypeVersion="14" ma:contentTypeDescription="Create a new document." ma:contentTypeScope="" ma:versionID="cae5da7e89faa7e118e69db850692cb1">
  <xsd:schema xmlns:xsd="http://www.w3.org/2001/XMLSchema" xmlns:xs="http://www.w3.org/2001/XMLSchema" xmlns:p="http://schemas.microsoft.com/office/2006/metadata/properties" xmlns:ns2="30e5ab86-4d9b-4904-aa3e-c4ff780914f9" xmlns:ns3="badf2608-c06b-4413-b9fd-5637bfd87e91" targetNamespace="http://schemas.microsoft.com/office/2006/metadata/properties" ma:root="true" ma:fieldsID="d2cb2e2beb426c42b4beb3f34a17809d" ns2:_="" ns3:_="">
    <xsd:import namespace="30e5ab86-4d9b-4904-aa3e-c4ff780914f9"/>
    <xsd:import namespace="badf2608-c06b-4413-b9fd-5637bfd87e91"/>
    <xsd:element name="properties">
      <xsd:complexType>
        <xsd:sequence>
          <xsd:element name="documentManagement">
            <xsd:complexType>
              <xsd:all>
                <xsd:element ref="ns2:_Flow_SignoffStatus"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5ab86-4d9b-4904-aa3e-c4ff780914f9" elementFormDefault="qualified">
    <xsd:import namespace="http://schemas.microsoft.com/office/2006/documentManagement/types"/>
    <xsd:import namespace="http://schemas.microsoft.com/office/infopath/2007/PartnerControls"/>
    <xsd:element name="_Flow_SignoffStatus" ma:index="2" nillable="true" ma:displayName="Sign-off status" ma:internalName="Sign_x002d_off_x0020_status">
      <xsd:simpleType>
        <xsd:restriction base="dms:Text"/>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df2608-c06b-4413-b9fd-5637bfd87e9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30e5ab86-4d9b-4904-aa3e-c4ff780914f9" xsi:nil="true"/>
  </documentManagement>
</p:properties>
</file>

<file path=customXml/itemProps1.xml><?xml version="1.0" encoding="utf-8"?>
<ds:datastoreItem xmlns:ds="http://schemas.openxmlformats.org/officeDocument/2006/customXml" ds:itemID="{EA4B2723-9D24-49BA-92FA-3B2E50EFDB44}">
  <ds:schemaRefs>
    <ds:schemaRef ds:uri="http://schemas.microsoft.com/sharepoint/v3/contenttype/forms"/>
  </ds:schemaRefs>
</ds:datastoreItem>
</file>

<file path=customXml/itemProps2.xml><?xml version="1.0" encoding="utf-8"?>
<ds:datastoreItem xmlns:ds="http://schemas.openxmlformats.org/officeDocument/2006/customXml" ds:itemID="{CE2FC86F-2983-4F88-809A-6E84B88F7F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e5ab86-4d9b-4904-aa3e-c4ff780914f9"/>
    <ds:schemaRef ds:uri="badf2608-c06b-4413-b9fd-5637bfd87e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EE3F54-D4C2-4BE7-A965-858199680956}">
  <ds:schemaRefs>
    <ds:schemaRef ds:uri="http://schemas.microsoft.com/office/2006/metadata/properties"/>
    <ds:schemaRef ds:uri="http://schemas.microsoft.com/office/infopath/2007/PartnerControls"/>
    <ds:schemaRef ds:uri="30e5ab86-4d9b-4904-aa3e-c4ff780914f9"/>
  </ds:schemaRefs>
</ds:datastoreItem>
</file>

<file path=docProps/app.xml><?xml version="1.0" encoding="utf-8"?>
<Properties xmlns="http://schemas.openxmlformats.org/officeDocument/2006/extended-properties" xmlns:vt="http://schemas.openxmlformats.org/officeDocument/2006/docPropsVTypes">
  <TotalTime>1579</TotalTime>
  <Words>2157</Words>
  <Application>Microsoft Office PowerPoint</Application>
  <PresentationFormat>Widescreen</PresentationFormat>
  <Paragraphs>137</Paragraphs>
  <Slides>18</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Rounded MT Bold</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finally…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Scholefield</dc:creator>
  <cp:lastModifiedBy>Lucy Mottram</cp:lastModifiedBy>
  <cp:revision>145</cp:revision>
  <dcterms:created xsi:type="dcterms:W3CDTF">2021-03-12T16:19:29Z</dcterms:created>
  <dcterms:modified xsi:type="dcterms:W3CDTF">2021-09-17T16:23:14Z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0x010100B7B3EBCEAA616945A7FB099B23E25781</vt:lpwstr>
  </property>
</Properties>
</file>