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6" r:id="rId4"/>
    <p:sldId id="275" r:id="rId5"/>
    <p:sldId id="259" r:id="rId6"/>
    <p:sldId id="284" r:id="rId7"/>
    <p:sldId id="262" r:id="rId8"/>
    <p:sldId id="263" r:id="rId9"/>
    <p:sldId id="260" r:id="rId10"/>
    <p:sldId id="266" r:id="rId11"/>
    <p:sldId id="286" r:id="rId12"/>
    <p:sldId id="267" r:id="rId13"/>
    <p:sldId id="277" r:id="rId14"/>
    <p:sldId id="279" r:id="rId15"/>
    <p:sldId id="282" r:id="rId16"/>
    <p:sldId id="270" r:id="rId17"/>
    <p:sldId id="280" r:id="rId18"/>
    <p:sldId id="278" r:id="rId19"/>
    <p:sldId id="283" r:id="rId20"/>
    <p:sldId id="289" r:id="rId21"/>
    <p:sldId id="290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749"/>
    <a:srgbClr val="FF6600"/>
    <a:srgbClr val="FF3399"/>
    <a:srgbClr val="999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7925" autoAdjust="0"/>
  </p:normalViewPr>
  <p:slideViewPr>
    <p:cSldViewPr snapToGrid="0">
      <p:cViewPr varScale="1">
        <p:scale>
          <a:sx n="76" d="100"/>
          <a:sy n="76" d="100"/>
        </p:scale>
        <p:origin x="12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E5335-A52B-4E61-818A-5B4809492B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EBC0EAA-EBB9-4F4C-9D42-A6488FF3132F}">
      <dgm:prSet/>
      <dgm:spPr/>
      <dgm:t>
        <a:bodyPr/>
        <a:lstStyle/>
        <a:p>
          <a:r>
            <a:rPr lang="en-GB" b="0" dirty="0"/>
            <a:t>What is the difference between a linear and circular economy?</a:t>
          </a:r>
          <a:endParaRPr lang="en-US" b="0" dirty="0"/>
        </a:p>
      </dgm:t>
    </dgm:pt>
    <dgm:pt modelId="{AFF30728-E749-4D1F-818B-C1CE23F331BE}" type="parTrans" cxnId="{1FC84474-AF21-40B9-8863-39CBCCE75E43}">
      <dgm:prSet/>
      <dgm:spPr/>
      <dgm:t>
        <a:bodyPr/>
        <a:lstStyle/>
        <a:p>
          <a:endParaRPr lang="en-US"/>
        </a:p>
      </dgm:t>
    </dgm:pt>
    <dgm:pt modelId="{D1562C65-FCB2-4693-B59D-0D49B0F06BF4}" type="sibTrans" cxnId="{1FC84474-AF21-40B9-8863-39CBCCE75E43}">
      <dgm:prSet/>
      <dgm:spPr/>
      <dgm:t>
        <a:bodyPr/>
        <a:lstStyle/>
        <a:p>
          <a:endParaRPr lang="en-US"/>
        </a:p>
      </dgm:t>
    </dgm:pt>
    <dgm:pt modelId="{0498E9F2-1C8A-4BD5-A851-A3AAA3BBB9A1}">
      <dgm:prSet/>
      <dgm:spPr/>
      <dgm:t>
        <a:bodyPr/>
        <a:lstStyle/>
        <a:p>
          <a:r>
            <a:rPr lang="en-GB" b="0" dirty="0"/>
            <a:t>What does “circular economy” mean?</a:t>
          </a:r>
          <a:endParaRPr lang="en-US" b="0" dirty="0"/>
        </a:p>
      </dgm:t>
    </dgm:pt>
    <dgm:pt modelId="{9FE5A8A9-65FF-44C6-80BF-FE076A172303}" type="parTrans" cxnId="{8A52CFEF-FAB5-4759-8414-D9F2EA4170E6}">
      <dgm:prSet/>
      <dgm:spPr/>
      <dgm:t>
        <a:bodyPr/>
        <a:lstStyle/>
        <a:p>
          <a:endParaRPr lang="en-US"/>
        </a:p>
      </dgm:t>
    </dgm:pt>
    <dgm:pt modelId="{0B52011C-8FC1-4A37-A086-0D7FF3F60950}" type="sibTrans" cxnId="{8A52CFEF-FAB5-4759-8414-D9F2EA4170E6}">
      <dgm:prSet/>
      <dgm:spPr/>
      <dgm:t>
        <a:bodyPr/>
        <a:lstStyle/>
        <a:p>
          <a:endParaRPr lang="en-US"/>
        </a:p>
      </dgm:t>
    </dgm:pt>
    <dgm:pt modelId="{224C02B8-A229-440D-9742-285822E189E6}">
      <dgm:prSet/>
      <dgm:spPr/>
      <dgm:t>
        <a:bodyPr/>
        <a:lstStyle/>
        <a:p>
          <a:r>
            <a:rPr lang="en-GB" dirty="0"/>
            <a:t>Can you think of a product you’ve seen today which was made of recycled materials you didn’t expect?</a:t>
          </a:r>
          <a:endParaRPr lang="en-US" dirty="0"/>
        </a:p>
      </dgm:t>
    </dgm:pt>
    <dgm:pt modelId="{F2F46922-FBCD-4182-9727-BE5ED840FFF0}" type="parTrans" cxnId="{8B47EFA3-CED9-4753-9A87-3F35CE0FBE39}">
      <dgm:prSet/>
      <dgm:spPr/>
      <dgm:t>
        <a:bodyPr/>
        <a:lstStyle/>
        <a:p>
          <a:endParaRPr lang="en-US"/>
        </a:p>
      </dgm:t>
    </dgm:pt>
    <dgm:pt modelId="{FF1BD55C-65A6-4535-A31A-24DA82A5CE06}" type="sibTrans" cxnId="{8B47EFA3-CED9-4753-9A87-3F35CE0FBE39}">
      <dgm:prSet/>
      <dgm:spPr/>
      <dgm:t>
        <a:bodyPr/>
        <a:lstStyle/>
        <a:p>
          <a:endParaRPr lang="en-US"/>
        </a:p>
      </dgm:t>
    </dgm:pt>
    <dgm:pt modelId="{6A9EFFA2-B6DE-4E06-A90D-614DB2F165E4}">
      <dgm:prSet/>
      <dgm:spPr/>
      <dgm:t>
        <a:bodyPr/>
        <a:lstStyle/>
        <a:p>
          <a:r>
            <a:rPr lang="en-GB" dirty="0"/>
            <a:t>Can you think of something you waste which could be turned into something new?</a:t>
          </a:r>
          <a:endParaRPr lang="en-US" dirty="0"/>
        </a:p>
      </dgm:t>
    </dgm:pt>
    <dgm:pt modelId="{00895EB8-90C0-4950-8789-3746FFFD7C4A}" type="parTrans" cxnId="{E75E89AB-AD84-4A89-8C7B-60A7A13504FF}">
      <dgm:prSet/>
      <dgm:spPr/>
      <dgm:t>
        <a:bodyPr/>
        <a:lstStyle/>
        <a:p>
          <a:endParaRPr lang="en-US"/>
        </a:p>
      </dgm:t>
    </dgm:pt>
    <dgm:pt modelId="{FF053D7B-F9BF-4639-8107-D32CCA152C45}" type="sibTrans" cxnId="{E75E89AB-AD84-4A89-8C7B-60A7A13504FF}">
      <dgm:prSet/>
      <dgm:spPr/>
      <dgm:t>
        <a:bodyPr/>
        <a:lstStyle/>
        <a:p>
          <a:endParaRPr lang="en-US"/>
        </a:p>
      </dgm:t>
    </dgm:pt>
    <dgm:pt modelId="{7FD1BEE9-3BB1-4189-BA6A-A519032E8731}">
      <dgm:prSet/>
      <dgm:spPr/>
      <dgm:t>
        <a:bodyPr/>
        <a:lstStyle/>
        <a:p>
          <a:r>
            <a:rPr lang="en-GB" dirty="0"/>
            <a:t>Create a circular economy diagram for                     that product.</a:t>
          </a:r>
          <a:endParaRPr lang="en-US" dirty="0"/>
        </a:p>
      </dgm:t>
    </dgm:pt>
    <dgm:pt modelId="{0821451A-1091-4657-8C2C-EFAAA7A8B382}" type="parTrans" cxnId="{5443C306-69F9-43C0-8C6D-F70E055FA773}">
      <dgm:prSet/>
      <dgm:spPr/>
      <dgm:t>
        <a:bodyPr/>
        <a:lstStyle/>
        <a:p>
          <a:endParaRPr lang="en-US"/>
        </a:p>
      </dgm:t>
    </dgm:pt>
    <dgm:pt modelId="{5F1C9F80-0DE5-4189-A818-D87ECE5B714F}" type="sibTrans" cxnId="{5443C306-69F9-43C0-8C6D-F70E055FA773}">
      <dgm:prSet/>
      <dgm:spPr/>
      <dgm:t>
        <a:bodyPr/>
        <a:lstStyle/>
        <a:p>
          <a:endParaRPr lang="en-US"/>
        </a:p>
      </dgm:t>
    </dgm:pt>
    <dgm:pt modelId="{4470731A-9122-4485-91EE-8CC993E216D0}" type="pres">
      <dgm:prSet presAssocID="{234E5335-A52B-4E61-818A-5B4809492BC7}" presName="root" presStyleCnt="0">
        <dgm:presLayoutVars>
          <dgm:dir/>
          <dgm:resizeHandles val="exact"/>
        </dgm:presLayoutVars>
      </dgm:prSet>
      <dgm:spPr/>
    </dgm:pt>
    <dgm:pt modelId="{ACE8C462-B956-4E83-ABE2-82D493C01A3C}" type="pres">
      <dgm:prSet presAssocID="{2EBC0EAA-EBB9-4F4C-9D42-A6488FF3132F}" presName="compNode" presStyleCnt="0"/>
      <dgm:spPr/>
    </dgm:pt>
    <dgm:pt modelId="{FB0A065D-B61F-4E2A-80FB-6AC813F55071}" type="pres">
      <dgm:prSet presAssocID="{2EBC0EAA-EBB9-4F4C-9D42-A6488FF3132F}" presName="bgRect" presStyleLbl="bgShp" presStyleIdx="0" presStyleCnt="5"/>
      <dgm:spPr>
        <a:solidFill>
          <a:srgbClr val="7030A0"/>
        </a:solidFill>
      </dgm:spPr>
    </dgm:pt>
    <dgm:pt modelId="{7645A611-A812-407C-B71F-6909105C81FF}" type="pres">
      <dgm:prSet presAssocID="{2EBC0EAA-EBB9-4F4C-9D42-A6488FF3132F}" presName="iconRect" presStyleLbl="nod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EF8912CC-AC3A-4023-970D-70B9AC6A9757}" type="pres">
      <dgm:prSet presAssocID="{2EBC0EAA-EBB9-4F4C-9D42-A6488FF3132F}" presName="spaceRect" presStyleCnt="0"/>
      <dgm:spPr/>
    </dgm:pt>
    <dgm:pt modelId="{E2FAB043-9B50-4810-ADF9-1EBE3D0CC46E}" type="pres">
      <dgm:prSet presAssocID="{2EBC0EAA-EBB9-4F4C-9D42-A6488FF3132F}" presName="parTx" presStyleLbl="revTx" presStyleIdx="0" presStyleCnt="5">
        <dgm:presLayoutVars>
          <dgm:chMax val="0"/>
          <dgm:chPref val="0"/>
        </dgm:presLayoutVars>
      </dgm:prSet>
      <dgm:spPr/>
    </dgm:pt>
    <dgm:pt modelId="{010AD4BB-ED1A-44F7-9FDF-42E1221BF142}" type="pres">
      <dgm:prSet presAssocID="{D1562C65-FCB2-4693-B59D-0D49B0F06BF4}" presName="sibTrans" presStyleCnt="0"/>
      <dgm:spPr/>
    </dgm:pt>
    <dgm:pt modelId="{2EF0F992-D941-4943-B302-A907D4E2C67E}" type="pres">
      <dgm:prSet presAssocID="{0498E9F2-1C8A-4BD5-A851-A3AAA3BBB9A1}" presName="compNode" presStyleCnt="0"/>
      <dgm:spPr/>
    </dgm:pt>
    <dgm:pt modelId="{9474BDDD-BDA2-46D1-9A53-3F64D728F8C0}" type="pres">
      <dgm:prSet presAssocID="{0498E9F2-1C8A-4BD5-A851-A3AAA3BBB9A1}" presName="bgRect" presStyleLbl="bgShp" presStyleIdx="1" presStyleCnt="5" custLinFactNeighborX="-5818" custLinFactNeighborY="-1297"/>
      <dgm:spPr>
        <a:solidFill>
          <a:schemeClr val="bg1">
            <a:lumMod val="50000"/>
          </a:schemeClr>
        </a:solidFill>
      </dgm:spPr>
    </dgm:pt>
    <dgm:pt modelId="{99C04F30-75BB-4507-A7D2-7FAB99B95ECC}" type="pres">
      <dgm:prSet presAssocID="{0498E9F2-1C8A-4BD5-A851-A3AAA3BBB9A1}" presName="iconRect" presStyleLbl="node1" presStyleIdx="1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F9637E8-D763-451F-9E6D-E8A50710E773}" type="pres">
      <dgm:prSet presAssocID="{0498E9F2-1C8A-4BD5-A851-A3AAA3BBB9A1}" presName="spaceRect" presStyleCnt="0"/>
      <dgm:spPr/>
    </dgm:pt>
    <dgm:pt modelId="{2FC6B1CA-8D81-469D-9126-A9C2B3EDE0F9}" type="pres">
      <dgm:prSet presAssocID="{0498E9F2-1C8A-4BD5-A851-A3AAA3BBB9A1}" presName="parTx" presStyleLbl="revTx" presStyleIdx="1" presStyleCnt="5">
        <dgm:presLayoutVars>
          <dgm:chMax val="0"/>
          <dgm:chPref val="0"/>
        </dgm:presLayoutVars>
      </dgm:prSet>
      <dgm:spPr/>
    </dgm:pt>
    <dgm:pt modelId="{9ED1DCC6-075B-40F1-A646-22EC02EFFE90}" type="pres">
      <dgm:prSet presAssocID="{0B52011C-8FC1-4A37-A086-0D7FF3F60950}" presName="sibTrans" presStyleCnt="0"/>
      <dgm:spPr/>
    </dgm:pt>
    <dgm:pt modelId="{ADCEF518-A90F-4569-B90F-746F3AAF9130}" type="pres">
      <dgm:prSet presAssocID="{224C02B8-A229-440D-9742-285822E189E6}" presName="compNode" presStyleCnt="0"/>
      <dgm:spPr/>
    </dgm:pt>
    <dgm:pt modelId="{B9750CA2-7494-44C5-9CA6-48389FC4F7BF}" type="pres">
      <dgm:prSet presAssocID="{224C02B8-A229-440D-9742-285822E189E6}" presName="bgRect" presStyleLbl="bgShp" presStyleIdx="2" presStyleCnt="5"/>
      <dgm:spPr>
        <a:solidFill>
          <a:srgbClr val="FF6600"/>
        </a:solidFill>
      </dgm:spPr>
    </dgm:pt>
    <dgm:pt modelId="{80C50802-F0FF-4661-AB15-E067CE0D2B42}" type="pres">
      <dgm:prSet presAssocID="{224C02B8-A229-440D-9742-285822E189E6}" presName="iconRect" presStyleLbl="node1" presStyleIdx="2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53B7F3F-214C-4E9F-9247-FAEE2CE9C493}" type="pres">
      <dgm:prSet presAssocID="{224C02B8-A229-440D-9742-285822E189E6}" presName="spaceRect" presStyleCnt="0"/>
      <dgm:spPr/>
    </dgm:pt>
    <dgm:pt modelId="{93421234-4F50-4057-81A1-FDED84F3908B}" type="pres">
      <dgm:prSet presAssocID="{224C02B8-A229-440D-9742-285822E189E6}" presName="parTx" presStyleLbl="revTx" presStyleIdx="2" presStyleCnt="5">
        <dgm:presLayoutVars>
          <dgm:chMax val="0"/>
          <dgm:chPref val="0"/>
        </dgm:presLayoutVars>
      </dgm:prSet>
      <dgm:spPr/>
    </dgm:pt>
    <dgm:pt modelId="{DD32494C-77FE-453A-ABFA-A7FC4501EDE0}" type="pres">
      <dgm:prSet presAssocID="{FF1BD55C-65A6-4535-A31A-24DA82A5CE06}" presName="sibTrans" presStyleCnt="0"/>
      <dgm:spPr/>
    </dgm:pt>
    <dgm:pt modelId="{05B2189E-8368-4B77-9A03-03DE6CD76D37}" type="pres">
      <dgm:prSet presAssocID="{6A9EFFA2-B6DE-4E06-A90D-614DB2F165E4}" presName="compNode" presStyleCnt="0"/>
      <dgm:spPr/>
    </dgm:pt>
    <dgm:pt modelId="{F48322D0-F5DB-4754-8713-C445F19F9524}" type="pres">
      <dgm:prSet presAssocID="{6A9EFFA2-B6DE-4E06-A90D-614DB2F165E4}" presName="bgRect" presStyleLbl="bgShp" presStyleIdx="3" presStyleCnt="5"/>
      <dgm:spPr/>
    </dgm:pt>
    <dgm:pt modelId="{E2EC3413-6685-483B-A137-E521DFB55DBB}" type="pres">
      <dgm:prSet presAssocID="{6A9EFFA2-B6DE-4E06-A90D-614DB2F165E4}" presName="iconRect" presStyleLbl="node1" presStyleIdx="3" presStyleCnt="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2174EA0E-CA81-49D8-87E5-C2F280CA1838}" type="pres">
      <dgm:prSet presAssocID="{6A9EFFA2-B6DE-4E06-A90D-614DB2F165E4}" presName="spaceRect" presStyleCnt="0"/>
      <dgm:spPr/>
    </dgm:pt>
    <dgm:pt modelId="{B45A5CA9-7920-458B-AFFA-CA90531A100A}" type="pres">
      <dgm:prSet presAssocID="{6A9EFFA2-B6DE-4E06-A90D-614DB2F165E4}" presName="parTx" presStyleLbl="revTx" presStyleIdx="3" presStyleCnt="5">
        <dgm:presLayoutVars>
          <dgm:chMax val="0"/>
          <dgm:chPref val="0"/>
        </dgm:presLayoutVars>
      </dgm:prSet>
      <dgm:spPr/>
    </dgm:pt>
    <dgm:pt modelId="{935473D9-1B2A-4E4F-9AA9-8913BE55FC52}" type="pres">
      <dgm:prSet presAssocID="{FF053D7B-F9BF-4639-8107-D32CCA152C45}" presName="sibTrans" presStyleCnt="0"/>
      <dgm:spPr/>
    </dgm:pt>
    <dgm:pt modelId="{5BC64015-494A-4608-986C-1E9DDC2A009A}" type="pres">
      <dgm:prSet presAssocID="{7FD1BEE9-3BB1-4189-BA6A-A519032E8731}" presName="compNode" presStyleCnt="0"/>
      <dgm:spPr/>
    </dgm:pt>
    <dgm:pt modelId="{8777FEF4-2644-4E86-AA28-698253F2A20E}" type="pres">
      <dgm:prSet presAssocID="{7FD1BEE9-3BB1-4189-BA6A-A519032E8731}" presName="bgRect" presStyleLbl="bgShp" presStyleIdx="4" presStyleCnt="5"/>
      <dgm:spPr>
        <a:solidFill>
          <a:srgbClr val="00B050"/>
        </a:solidFill>
      </dgm:spPr>
    </dgm:pt>
    <dgm:pt modelId="{F4C78809-B50B-4C0E-982F-DA0E42AA55A2}" type="pres">
      <dgm:prSet presAssocID="{7FD1BEE9-3BB1-4189-BA6A-A519032E8731}" presName="iconRect" presStyleLbl="node1" presStyleIdx="4" presStyleCnt="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52FD11F3-9DCC-4055-AA82-4293C35F84DF}" type="pres">
      <dgm:prSet presAssocID="{7FD1BEE9-3BB1-4189-BA6A-A519032E8731}" presName="spaceRect" presStyleCnt="0"/>
      <dgm:spPr/>
    </dgm:pt>
    <dgm:pt modelId="{9FC89C59-012D-4EF7-9B29-CD161D5B28B8}" type="pres">
      <dgm:prSet presAssocID="{7FD1BEE9-3BB1-4189-BA6A-A519032E873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443C306-69F9-43C0-8C6D-F70E055FA773}" srcId="{234E5335-A52B-4E61-818A-5B4809492BC7}" destId="{7FD1BEE9-3BB1-4189-BA6A-A519032E8731}" srcOrd="4" destOrd="0" parTransId="{0821451A-1091-4657-8C2C-EFAAA7A8B382}" sibTransId="{5F1C9F80-0DE5-4189-A818-D87ECE5B714F}"/>
    <dgm:cxn modelId="{62EBC30F-C319-4189-81B5-F26B80D78F0E}" type="presOf" srcId="{0498E9F2-1C8A-4BD5-A851-A3AAA3BBB9A1}" destId="{2FC6B1CA-8D81-469D-9126-A9C2B3EDE0F9}" srcOrd="0" destOrd="0" presId="urn:microsoft.com/office/officeart/2018/2/layout/IconVerticalSolidList"/>
    <dgm:cxn modelId="{3CD39869-CAC0-4B50-8C56-3B09A64D666F}" type="presOf" srcId="{7FD1BEE9-3BB1-4189-BA6A-A519032E8731}" destId="{9FC89C59-012D-4EF7-9B29-CD161D5B28B8}" srcOrd="0" destOrd="0" presId="urn:microsoft.com/office/officeart/2018/2/layout/IconVerticalSolidList"/>
    <dgm:cxn modelId="{A99C534D-C451-4419-8167-C55FA389E978}" type="presOf" srcId="{2EBC0EAA-EBB9-4F4C-9D42-A6488FF3132F}" destId="{E2FAB043-9B50-4810-ADF9-1EBE3D0CC46E}" srcOrd="0" destOrd="0" presId="urn:microsoft.com/office/officeart/2018/2/layout/IconVerticalSolidList"/>
    <dgm:cxn modelId="{83BE774F-D211-4DB0-B1A0-3DFFF507EAD7}" type="presOf" srcId="{224C02B8-A229-440D-9742-285822E189E6}" destId="{93421234-4F50-4057-81A1-FDED84F3908B}" srcOrd="0" destOrd="0" presId="urn:microsoft.com/office/officeart/2018/2/layout/IconVerticalSolidList"/>
    <dgm:cxn modelId="{1FC84474-AF21-40B9-8863-39CBCCE75E43}" srcId="{234E5335-A52B-4E61-818A-5B4809492BC7}" destId="{2EBC0EAA-EBB9-4F4C-9D42-A6488FF3132F}" srcOrd="0" destOrd="0" parTransId="{AFF30728-E749-4D1F-818B-C1CE23F331BE}" sibTransId="{D1562C65-FCB2-4693-B59D-0D49B0F06BF4}"/>
    <dgm:cxn modelId="{8B47EFA3-CED9-4753-9A87-3F35CE0FBE39}" srcId="{234E5335-A52B-4E61-818A-5B4809492BC7}" destId="{224C02B8-A229-440D-9742-285822E189E6}" srcOrd="2" destOrd="0" parTransId="{F2F46922-FBCD-4182-9727-BE5ED840FFF0}" sibTransId="{FF1BD55C-65A6-4535-A31A-24DA82A5CE06}"/>
    <dgm:cxn modelId="{65C839AB-828B-46B5-AB29-65C9A92706A7}" type="presOf" srcId="{234E5335-A52B-4E61-818A-5B4809492BC7}" destId="{4470731A-9122-4485-91EE-8CC993E216D0}" srcOrd="0" destOrd="0" presId="urn:microsoft.com/office/officeart/2018/2/layout/IconVerticalSolidList"/>
    <dgm:cxn modelId="{E75E89AB-AD84-4A89-8C7B-60A7A13504FF}" srcId="{234E5335-A52B-4E61-818A-5B4809492BC7}" destId="{6A9EFFA2-B6DE-4E06-A90D-614DB2F165E4}" srcOrd="3" destOrd="0" parTransId="{00895EB8-90C0-4950-8789-3746FFFD7C4A}" sibTransId="{FF053D7B-F9BF-4639-8107-D32CCA152C45}"/>
    <dgm:cxn modelId="{E30504DF-B015-4547-BD94-1443A2599864}" type="presOf" srcId="{6A9EFFA2-B6DE-4E06-A90D-614DB2F165E4}" destId="{B45A5CA9-7920-458B-AFFA-CA90531A100A}" srcOrd="0" destOrd="0" presId="urn:microsoft.com/office/officeart/2018/2/layout/IconVerticalSolidList"/>
    <dgm:cxn modelId="{8A52CFEF-FAB5-4759-8414-D9F2EA4170E6}" srcId="{234E5335-A52B-4E61-818A-5B4809492BC7}" destId="{0498E9F2-1C8A-4BD5-A851-A3AAA3BBB9A1}" srcOrd="1" destOrd="0" parTransId="{9FE5A8A9-65FF-44C6-80BF-FE076A172303}" sibTransId="{0B52011C-8FC1-4A37-A086-0D7FF3F60950}"/>
    <dgm:cxn modelId="{F77CCBA1-74AA-47C7-929F-73B14F4A7965}" type="presParOf" srcId="{4470731A-9122-4485-91EE-8CC993E216D0}" destId="{ACE8C462-B956-4E83-ABE2-82D493C01A3C}" srcOrd="0" destOrd="0" presId="urn:microsoft.com/office/officeart/2018/2/layout/IconVerticalSolidList"/>
    <dgm:cxn modelId="{91DE2821-97C7-4E2E-BB95-F81FA8A49467}" type="presParOf" srcId="{ACE8C462-B956-4E83-ABE2-82D493C01A3C}" destId="{FB0A065D-B61F-4E2A-80FB-6AC813F55071}" srcOrd="0" destOrd="0" presId="urn:microsoft.com/office/officeart/2018/2/layout/IconVerticalSolidList"/>
    <dgm:cxn modelId="{32220FB2-BCD4-42CF-8022-8B00B0F37062}" type="presParOf" srcId="{ACE8C462-B956-4E83-ABE2-82D493C01A3C}" destId="{7645A611-A812-407C-B71F-6909105C81FF}" srcOrd="1" destOrd="0" presId="urn:microsoft.com/office/officeart/2018/2/layout/IconVerticalSolidList"/>
    <dgm:cxn modelId="{55D99462-0405-4CC3-A62B-B9DFD7F7A984}" type="presParOf" srcId="{ACE8C462-B956-4E83-ABE2-82D493C01A3C}" destId="{EF8912CC-AC3A-4023-970D-70B9AC6A9757}" srcOrd="2" destOrd="0" presId="urn:microsoft.com/office/officeart/2018/2/layout/IconVerticalSolidList"/>
    <dgm:cxn modelId="{D3511DA1-8E69-4602-9D15-889D78A2736D}" type="presParOf" srcId="{ACE8C462-B956-4E83-ABE2-82D493C01A3C}" destId="{E2FAB043-9B50-4810-ADF9-1EBE3D0CC46E}" srcOrd="3" destOrd="0" presId="urn:microsoft.com/office/officeart/2018/2/layout/IconVerticalSolidList"/>
    <dgm:cxn modelId="{F5E38FAF-F1C9-4998-9AE9-7CE79955AD22}" type="presParOf" srcId="{4470731A-9122-4485-91EE-8CC993E216D0}" destId="{010AD4BB-ED1A-44F7-9FDF-42E1221BF142}" srcOrd="1" destOrd="0" presId="urn:microsoft.com/office/officeart/2018/2/layout/IconVerticalSolidList"/>
    <dgm:cxn modelId="{413EC039-0D2A-48A5-A02D-3143BC281832}" type="presParOf" srcId="{4470731A-9122-4485-91EE-8CC993E216D0}" destId="{2EF0F992-D941-4943-B302-A907D4E2C67E}" srcOrd="2" destOrd="0" presId="urn:microsoft.com/office/officeart/2018/2/layout/IconVerticalSolidList"/>
    <dgm:cxn modelId="{5AAC5AA1-283C-44B7-86DF-7FE84F2AF481}" type="presParOf" srcId="{2EF0F992-D941-4943-B302-A907D4E2C67E}" destId="{9474BDDD-BDA2-46D1-9A53-3F64D728F8C0}" srcOrd="0" destOrd="0" presId="urn:microsoft.com/office/officeart/2018/2/layout/IconVerticalSolidList"/>
    <dgm:cxn modelId="{6A41BF0F-C031-4F99-9C93-F880FDEBFAA1}" type="presParOf" srcId="{2EF0F992-D941-4943-B302-A907D4E2C67E}" destId="{99C04F30-75BB-4507-A7D2-7FAB99B95ECC}" srcOrd="1" destOrd="0" presId="urn:microsoft.com/office/officeart/2018/2/layout/IconVerticalSolidList"/>
    <dgm:cxn modelId="{787D6E88-D556-438F-879C-D47B9637FA7E}" type="presParOf" srcId="{2EF0F992-D941-4943-B302-A907D4E2C67E}" destId="{3F9637E8-D763-451F-9E6D-E8A50710E773}" srcOrd="2" destOrd="0" presId="urn:microsoft.com/office/officeart/2018/2/layout/IconVerticalSolidList"/>
    <dgm:cxn modelId="{D01A62FB-BF72-4F00-8536-40F8F382F96E}" type="presParOf" srcId="{2EF0F992-D941-4943-B302-A907D4E2C67E}" destId="{2FC6B1CA-8D81-469D-9126-A9C2B3EDE0F9}" srcOrd="3" destOrd="0" presId="urn:microsoft.com/office/officeart/2018/2/layout/IconVerticalSolidList"/>
    <dgm:cxn modelId="{332C1425-DA0C-447E-98A8-2426C9798A33}" type="presParOf" srcId="{4470731A-9122-4485-91EE-8CC993E216D0}" destId="{9ED1DCC6-075B-40F1-A646-22EC02EFFE90}" srcOrd="3" destOrd="0" presId="urn:microsoft.com/office/officeart/2018/2/layout/IconVerticalSolidList"/>
    <dgm:cxn modelId="{4D7B57FB-6999-485E-8CD9-244A43030500}" type="presParOf" srcId="{4470731A-9122-4485-91EE-8CC993E216D0}" destId="{ADCEF518-A90F-4569-B90F-746F3AAF9130}" srcOrd="4" destOrd="0" presId="urn:microsoft.com/office/officeart/2018/2/layout/IconVerticalSolidList"/>
    <dgm:cxn modelId="{80B08D35-325F-40D0-ABE7-EACD462C6B62}" type="presParOf" srcId="{ADCEF518-A90F-4569-B90F-746F3AAF9130}" destId="{B9750CA2-7494-44C5-9CA6-48389FC4F7BF}" srcOrd="0" destOrd="0" presId="urn:microsoft.com/office/officeart/2018/2/layout/IconVerticalSolidList"/>
    <dgm:cxn modelId="{8D05265C-4617-41DA-A340-AEF3DF6AF4F9}" type="presParOf" srcId="{ADCEF518-A90F-4569-B90F-746F3AAF9130}" destId="{80C50802-F0FF-4661-AB15-E067CE0D2B42}" srcOrd="1" destOrd="0" presId="urn:microsoft.com/office/officeart/2018/2/layout/IconVerticalSolidList"/>
    <dgm:cxn modelId="{CEC35B69-3853-44AA-B4D2-F029500DC60D}" type="presParOf" srcId="{ADCEF518-A90F-4569-B90F-746F3AAF9130}" destId="{A53B7F3F-214C-4E9F-9247-FAEE2CE9C493}" srcOrd="2" destOrd="0" presId="urn:microsoft.com/office/officeart/2018/2/layout/IconVerticalSolidList"/>
    <dgm:cxn modelId="{88BDE20A-6DC3-47F8-940C-F295ED76505A}" type="presParOf" srcId="{ADCEF518-A90F-4569-B90F-746F3AAF9130}" destId="{93421234-4F50-4057-81A1-FDED84F3908B}" srcOrd="3" destOrd="0" presId="urn:microsoft.com/office/officeart/2018/2/layout/IconVerticalSolidList"/>
    <dgm:cxn modelId="{40F01478-2B72-41F0-B2DB-8A1A3896B927}" type="presParOf" srcId="{4470731A-9122-4485-91EE-8CC993E216D0}" destId="{DD32494C-77FE-453A-ABFA-A7FC4501EDE0}" srcOrd="5" destOrd="0" presId="urn:microsoft.com/office/officeart/2018/2/layout/IconVerticalSolidList"/>
    <dgm:cxn modelId="{6F0EB44D-6156-4BD6-9ECD-9BA741C2165E}" type="presParOf" srcId="{4470731A-9122-4485-91EE-8CC993E216D0}" destId="{05B2189E-8368-4B77-9A03-03DE6CD76D37}" srcOrd="6" destOrd="0" presId="urn:microsoft.com/office/officeart/2018/2/layout/IconVerticalSolidList"/>
    <dgm:cxn modelId="{B0A55FE6-C570-4827-886E-C300CF5D6092}" type="presParOf" srcId="{05B2189E-8368-4B77-9A03-03DE6CD76D37}" destId="{F48322D0-F5DB-4754-8713-C445F19F9524}" srcOrd="0" destOrd="0" presId="urn:microsoft.com/office/officeart/2018/2/layout/IconVerticalSolidList"/>
    <dgm:cxn modelId="{FF670BC0-8467-47D8-B051-CC5B9D5CD361}" type="presParOf" srcId="{05B2189E-8368-4B77-9A03-03DE6CD76D37}" destId="{E2EC3413-6685-483B-A137-E521DFB55DBB}" srcOrd="1" destOrd="0" presId="urn:microsoft.com/office/officeart/2018/2/layout/IconVerticalSolidList"/>
    <dgm:cxn modelId="{D106D71A-B648-4326-ABBB-7D4B4C5FE349}" type="presParOf" srcId="{05B2189E-8368-4B77-9A03-03DE6CD76D37}" destId="{2174EA0E-CA81-49D8-87E5-C2F280CA1838}" srcOrd="2" destOrd="0" presId="urn:microsoft.com/office/officeart/2018/2/layout/IconVerticalSolidList"/>
    <dgm:cxn modelId="{748A7D88-5655-4DFC-958B-95EE224F41D2}" type="presParOf" srcId="{05B2189E-8368-4B77-9A03-03DE6CD76D37}" destId="{B45A5CA9-7920-458B-AFFA-CA90531A100A}" srcOrd="3" destOrd="0" presId="urn:microsoft.com/office/officeart/2018/2/layout/IconVerticalSolidList"/>
    <dgm:cxn modelId="{18E1BAFD-0072-403C-B553-3905E0958201}" type="presParOf" srcId="{4470731A-9122-4485-91EE-8CC993E216D0}" destId="{935473D9-1B2A-4E4F-9AA9-8913BE55FC52}" srcOrd="7" destOrd="0" presId="urn:microsoft.com/office/officeart/2018/2/layout/IconVerticalSolidList"/>
    <dgm:cxn modelId="{D9F39EC5-E9AE-4995-A8BA-A0B612413335}" type="presParOf" srcId="{4470731A-9122-4485-91EE-8CC993E216D0}" destId="{5BC64015-494A-4608-986C-1E9DDC2A009A}" srcOrd="8" destOrd="0" presId="urn:microsoft.com/office/officeart/2018/2/layout/IconVerticalSolidList"/>
    <dgm:cxn modelId="{B1740243-1646-49F7-B376-7EF8AC136FCB}" type="presParOf" srcId="{5BC64015-494A-4608-986C-1E9DDC2A009A}" destId="{8777FEF4-2644-4E86-AA28-698253F2A20E}" srcOrd="0" destOrd="0" presId="urn:microsoft.com/office/officeart/2018/2/layout/IconVerticalSolidList"/>
    <dgm:cxn modelId="{07729342-DDD8-46A8-A231-759DDAD735C7}" type="presParOf" srcId="{5BC64015-494A-4608-986C-1E9DDC2A009A}" destId="{F4C78809-B50B-4C0E-982F-DA0E42AA55A2}" srcOrd="1" destOrd="0" presId="urn:microsoft.com/office/officeart/2018/2/layout/IconVerticalSolidList"/>
    <dgm:cxn modelId="{CB1C5317-3F1D-4006-8D23-3380D8683823}" type="presParOf" srcId="{5BC64015-494A-4608-986C-1E9DDC2A009A}" destId="{52FD11F3-9DCC-4055-AA82-4293C35F84DF}" srcOrd="2" destOrd="0" presId="urn:microsoft.com/office/officeart/2018/2/layout/IconVerticalSolidList"/>
    <dgm:cxn modelId="{9777BF08-76B8-4F94-989B-765B7AD847CD}" type="presParOf" srcId="{5BC64015-494A-4608-986C-1E9DDC2A009A}" destId="{9FC89C59-012D-4EF7-9B29-CD161D5B28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A065D-B61F-4E2A-80FB-6AC813F55071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5A611-A812-407C-B71F-6909105C81FF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AB043-9B50-4810-ADF9-1EBE3D0CC46E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What is the difference between a linear and circular economy?</a:t>
          </a:r>
          <a:endParaRPr lang="en-US" sz="1900" b="0" kern="1200" dirty="0"/>
        </a:p>
      </dsp:txBody>
      <dsp:txXfrm>
        <a:off x="1131174" y="4597"/>
        <a:ext cx="5382429" cy="979371"/>
      </dsp:txXfrm>
    </dsp:sp>
    <dsp:sp modelId="{9474BDDD-BDA2-46D1-9A53-3F64D728F8C0}">
      <dsp:nvSpPr>
        <dsp:cNvPr id="0" name=""/>
        <dsp:cNvSpPr/>
      </dsp:nvSpPr>
      <dsp:spPr>
        <a:xfrm>
          <a:off x="0" y="1216110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04F30-75BB-4507-A7D2-7FAB99B95ECC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B1CA-8D81-469D-9126-A9C2B3EDE0F9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What does “circular economy” mean?</a:t>
          </a:r>
          <a:endParaRPr lang="en-US" sz="1900" b="0" kern="1200" dirty="0"/>
        </a:p>
      </dsp:txBody>
      <dsp:txXfrm>
        <a:off x="1131174" y="1228812"/>
        <a:ext cx="5382429" cy="979371"/>
      </dsp:txXfrm>
    </dsp:sp>
    <dsp:sp modelId="{B9750CA2-7494-44C5-9CA6-48389FC4F7BF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50802-F0FF-4661-AB15-E067CE0D2B42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21234-4F50-4057-81A1-FDED84F3908B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Can you think of a product you’ve seen today which was made of recycled materials you didn’t expect?</a:t>
          </a:r>
          <a:endParaRPr lang="en-US" sz="1900" kern="1200" dirty="0"/>
        </a:p>
      </dsp:txBody>
      <dsp:txXfrm>
        <a:off x="1131174" y="2453027"/>
        <a:ext cx="5382429" cy="979371"/>
      </dsp:txXfrm>
    </dsp:sp>
    <dsp:sp modelId="{F48322D0-F5DB-4754-8713-C445F19F9524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C3413-6685-483B-A137-E521DFB55DBB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A5CA9-7920-458B-AFFA-CA90531A100A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Can you think of something you waste which could be turned into something new?</a:t>
          </a:r>
          <a:endParaRPr lang="en-US" sz="1900" kern="1200" dirty="0"/>
        </a:p>
      </dsp:txBody>
      <dsp:txXfrm>
        <a:off x="1131174" y="3677241"/>
        <a:ext cx="5382429" cy="979371"/>
      </dsp:txXfrm>
    </dsp:sp>
    <dsp:sp modelId="{8777FEF4-2644-4E86-AA28-698253F2A20E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78809-B50B-4C0E-982F-DA0E42AA55A2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89C59-012D-4EF7-9B29-CD161D5B28B8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Create a circular economy diagram for                     that product.</a:t>
          </a:r>
          <a:endParaRPr lang="en-US" sz="1900" kern="1200" dirty="0"/>
        </a:p>
      </dsp:txBody>
      <dsp:txXfrm>
        <a:off x="1131174" y="4901456"/>
        <a:ext cx="5382429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D25E1-DCD9-461C-978D-27182A127AE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D6674-2626-4AA1-9FC6-9288E8B34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7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ACTIVITIES/ EXTRA INFORMATION WITHIN THE NOTES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</a:t>
            </a:r>
            <a:r>
              <a:rPr lang="en-GB" dirty="0"/>
              <a:t>: Bags, outdoor pillow cases (waterproof material), wine carrier, sunglasses case, signs/banners, deck chairs.</a:t>
            </a:r>
          </a:p>
          <a:p>
            <a:r>
              <a:rPr lang="en-GB" dirty="0"/>
              <a:t>What else can you think of outside the box? …Raincoats?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8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17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Environmental benefits: </a:t>
            </a:r>
          </a:p>
          <a:p>
            <a:pPr marL="171450" indent="-171450">
              <a:buFontTx/>
              <a:buChar char="-"/>
            </a:pPr>
            <a:r>
              <a:rPr lang="en-GB" dirty="0"/>
              <a:t>Less co2 emissions from transport (airmiles)</a:t>
            </a:r>
          </a:p>
          <a:p>
            <a:pPr marL="171450" indent="-171450">
              <a:buFontTx/>
              <a:buChar char="-"/>
            </a:pPr>
            <a:r>
              <a:rPr lang="en-GB" dirty="0"/>
              <a:t>Stricter environmental manufacturing rules in UK- less pollution.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148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13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Activity</a:t>
            </a:r>
            <a:r>
              <a:rPr lang="en-GB" dirty="0"/>
              <a:t>: Draw a circular economy circle for one of these products- plant pot labels is the best example to use.</a:t>
            </a:r>
          </a:p>
          <a:p>
            <a:endParaRPr lang="en-GB" dirty="0"/>
          </a:p>
          <a:p>
            <a:r>
              <a:rPr lang="en-GB" dirty="0"/>
              <a:t>Plant pots are recycled </a:t>
            </a:r>
            <a:r>
              <a:rPr lang="en-GB" dirty="0">
                <a:sym typeface="Wingdings" panose="05000000000000000000" pitchFamily="2" charset="2"/>
              </a:rPr>
              <a:t> Chipped up into small pieces  remoulded into new product  sold back to the consumer  used to label plants  at the end of its life can be recycled  </a:t>
            </a:r>
            <a:r>
              <a:rPr lang="en-GB" b="1" dirty="0">
                <a:sym typeface="Wingdings" panose="05000000000000000000" pitchFamily="2" charset="2"/>
              </a:rPr>
              <a:t>FULL CIRCLE.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60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Possible to discuss what defines a company being responsible (</a:t>
            </a:r>
            <a:r>
              <a:rPr lang="en-GB" b="1" dirty="0"/>
              <a:t>corporate social responsibility</a:t>
            </a:r>
            <a:r>
              <a:rPr lang="en-GB" dirty="0"/>
              <a:t>)? Several companies we have presented are trying to be more responsible for their actions, carbon emissions and limiting the overall product environmental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12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 also available in quiz and group circular activity on our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4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9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0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4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4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https://www.ellenmacarthurfoundation.org/circular-economy/concept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82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4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use the box for storage and extend its life for as long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87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Activity- try and draw this process as “circular”.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D6674-2626-4AA1-9FC6-9288E8B34F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8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3C1D-B8B2-48F8-81A5-AB77ACF93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80205-8432-492E-8C24-AA055FED1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09CE3-5E37-4B69-A8BC-EF65DC06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E15A6-62F0-4EBE-87DD-641A44F4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F696-064B-4167-BA3B-1DD9B7C3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45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0233-30FF-4B6E-898A-031648E6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2170F-646B-4BEB-892D-3F9DBDF43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04A84-E452-4B68-83D0-6B359D3E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82AFF-911B-4C78-96D4-C97797E2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DD9F3-69DE-497F-B7C3-7C8E370B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6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67546-8274-4304-976F-FFE94CE21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CEAF9-A1A1-4A93-BED4-4266B9854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1F9AE-F392-4D16-B455-B687C05F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B895-42C1-4DEC-95ED-4E7D89D5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4A84-AA33-4570-AFD0-7354099A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6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F277-43A6-4FEB-9CCD-13EABC3A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886C9-0D2B-4F9D-AF4F-BBFD54D6E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4C384-6F68-4B97-A0E8-6E6EA1A7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89E9E-D69F-4A07-9969-0E2C103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D5B3A-25E6-4E49-BBD5-C98BAF0D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0220-7BCA-4ADD-8E1F-E6C94F08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7ABA9-F133-49DF-A375-BB2DDF6B5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E7862-56F9-4F90-8241-DDFBE86D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C0FB0-F3EA-4288-9B49-AC5A2A39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942A4-409E-4F24-A755-D87C60A3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1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2AAB-DB87-4266-852F-4018947A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AB2E7-5465-446E-AE26-824BADCDB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0AFFA-FE63-4EF4-9B62-A5ED93E20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19DB3-1D87-4427-B021-5DE27405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4FB74-9662-41CA-B6B9-5B8AE205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378E3-712A-40A8-A55D-E3505072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3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0943-16D3-44FA-8353-D97AB807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39779-9FAD-42AE-B602-5A97E568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2CA72-C17D-4A98-A230-07F31C028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45A5F-F521-4411-9F45-D93719C6D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B1521-086D-4864-93A6-593FEF24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A341B-235E-4FF4-A8F3-9750BC29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4FEF6-94C5-4713-8D43-B91F7AB6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FC1CA-628E-4BFD-BA73-32BF18B4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49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5D8B-E6A8-4E86-84DA-3EEBEFB8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FA0F6-09E7-45D6-AF27-3291CF12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BC1EF-5CB9-4A53-A574-6590E2CC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1E001-50F5-4083-BF21-283E9B86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7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459E6-0FC4-45FF-87DB-0526B18C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DB77E-A8BC-4B61-98CA-C8C8E0CC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9ED4B-1FB9-4B32-8D2D-15D2C30D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89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99D5-37D5-4F79-AB83-131EA3CF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F607-FDD6-4259-9D60-108E1977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59109-8ACB-4917-A20A-40290D5B8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4A592-6766-47A0-910E-83CEEFBF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F7DB3-0AD9-41D3-B963-7B7A8AB9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1F79C-6B49-478F-A2EB-6BA2B12D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87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B84B-E9D7-49F0-93C8-D73813DE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CAA46-38F9-4CE5-AB79-EEAED4406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8C849-0D58-4649-BB03-95FBCD96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64BFF-0703-4C94-BF6C-40D3B96D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1A21E-E8D6-4B33-8CF6-BE0E45A9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512EB-A7CA-4039-9CC0-6F16C2DB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00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436C1-479E-4710-975F-36B10332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0DFD3-11B3-4649-877D-A1562AA9B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C444F-6224-4C1C-A6C2-4301B0867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09DD-7818-41C0-956A-A61B2556F267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8CD84-BF7D-43BB-A0C4-8FE72EF2A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AA08C-9DF9-4E9F-B59C-6ADCD3DAA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A390-C2BB-4670-B576-E1EA625A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4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ircular_economy" TargetMode="Externa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JNDNX2hIPE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jpe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yPtPzsTiew" TargetMode="External"/><Relationship Id="rId6" Type="http://schemas.microsoft.com/office/2007/relationships/hdphoto" Target="../media/hdphoto5.wdp"/><Relationship Id="rId11" Type="http://schemas.openxmlformats.org/officeDocument/2006/relationships/image" Target="../media/image51.jpe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11.wdp"/><Relationship Id="rId18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microsoft.com/office/2007/relationships/hdphoto" Target="../media/hdphoto8.wdp"/><Relationship Id="rId12" Type="http://schemas.openxmlformats.org/officeDocument/2006/relationships/image" Target="../media/image58.png"/><Relationship Id="rId17" Type="http://schemas.microsoft.com/office/2007/relationships/hdphoto" Target="../media/hdphoto13.wdp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57.png"/><Relationship Id="rId19" Type="http://schemas.openxmlformats.org/officeDocument/2006/relationships/image" Target="../media/image3.png"/><Relationship Id="rId4" Type="http://schemas.openxmlformats.org/officeDocument/2006/relationships/image" Target="../media/image54.png"/><Relationship Id="rId9" Type="http://schemas.microsoft.com/office/2007/relationships/hdphoto" Target="../media/hdphoto9.wdp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5766" TargetMode="External"/><Relationship Id="rId5" Type="http://schemas.openxmlformats.org/officeDocument/2006/relationships/image" Target="../media/image72.png"/><Relationship Id="rId10" Type="http://schemas.openxmlformats.org/officeDocument/2006/relationships/hyperlink" Target="http://chemistry.stackexchange.com/questions/14357/what-is-the-plastic-material-of-the-cd-cases" TargetMode="External"/><Relationship Id="rId4" Type="http://schemas.microsoft.com/office/2007/relationships/hdphoto" Target="../media/hdphoto15.wdp"/><Relationship Id="rId9" Type="http://schemas.microsoft.com/office/2007/relationships/hdphoto" Target="../media/hdphoto16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CRKvDyyHm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rgbClr val="1F4E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17FBA-0AEE-4015-8BE4-85205DB35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402" y="1306071"/>
            <a:ext cx="5816598" cy="2663407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Circular Economy Educational Resource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86387-757F-4B37-8BF0-68361F623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400" y="4106004"/>
            <a:ext cx="7150099" cy="1860883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A Recycle Devon collaboration, made possible from the generous donations from companies around the South-West using “waste” as a resource.</a:t>
            </a:r>
          </a:p>
          <a:p>
            <a:pPr algn="l"/>
            <a:endParaRPr lang="en-GB" sz="1300" dirty="0">
              <a:solidFill>
                <a:srgbClr val="FFFFFF"/>
              </a:solidFill>
            </a:endParaRPr>
          </a:p>
          <a:p>
            <a:pPr algn="l"/>
            <a:r>
              <a:rPr lang="en-GB" dirty="0">
                <a:solidFill>
                  <a:srgbClr val="FFFFFF"/>
                </a:solidFill>
              </a:rPr>
              <a:t>For all Design and Technology departments county-wide.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DF798-82D8-4119-A50C-EAF16167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19" y="1616583"/>
            <a:ext cx="3217780" cy="34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96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0F438-A3D7-4817-90FA-7C4BD891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232" y="2413472"/>
            <a:ext cx="5477535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This resource will explore how local companies are turning waste into new things - creating a more circular economy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7F8CD-6ED2-4FED-B43A-3DD3C8D7E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7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1E6E2-DB1D-45E2-B258-62CDA25D2F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683FC-FB82-470F-B95F-301C3B8EF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000" y="50967"/>
            <a:ext cx="3681092" cy="131175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9D3C9A-3AAA-44B1-AF7C-77452E7376AA}"/>
              </a:ext>
            </a:extLst>
          </p:cNvPr>
          <p:cNvSpPr/>
          <p:nvPr/>
        </p:nvSpPr>
        <p:spPr>
          <a:xfrm>
            <a:off x="5705097" y="1550042"/>
            <a:ext cx="6127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Corrugated cardboard is made from a natural, renewable resource that is manufactured using high percentages of recycled fibre (up to 88%). The board is often reused multiple times and is recycled more than any other packaging material used today.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The production facility is built on top of a large closed loop recycling system which captures waste directly from the machines and processes it into tightly packed card bales for recycling.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The roof of the Atlas factory has efficient solar panels providing us with power for heating and lighting.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C1AF11-6CF5-4067-9E09-111D1CB853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583">
            <a:off x="170459" y="1005629"/>
            <a:ext cx="5297883" cy="4846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E874A9-BE7E-40D2-95F0-204C09426234}"/>
              </a:ext>
            </a:extLst>
          </p:cNvPr>
          <p:cNvSpPr txBox="1"/>
          <p:nvPr/>
        </p:nvSpPr>
        <p:spPr>
          <a:xfrm>
            <a:off x="670614" y="1075104"/>
            <a:ext cx="16262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Gather recycled  cardboard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DF599-8055-425E-8DE9-245E0981463E}"/>
              </a:ext>
            </a:extLst>
          </p:cNvPr>
          <p:cNvSpPr txBox="1"/>
          <p:nvPr/>
        </p:nvSpPr>
        <p:spPr>
          <a:xfrm>
            <a:off x="3733224" y="1827042"/>
            <a:ext cx="1626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Processed into bales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5914CB-035C-4875-875A-D12FA3C011C4}"/>
              </a:ext>
            </a:extLst>
          </p:cNvPr>
          <p:cNvSpPr txBox="1"/>
          <p:nvPr/>
        </p:nvSpPr>
        <p:spPr>
          <a:xfrm>
            <a:off x="3619472" y="3950700"/>
            <a:ext cx="18537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Recycle</a:t>
            </a:r>
            <a:r>
              <a:rPr lang="en-GB" b="1" dirty="0"/>
              <a:t> into cardboard boxes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D9FB0-0A32-4BFF-8976-7D4EF63D2B69}"/>
              </a:ext>
            </a:extLst>
          </p:cNvPr>
          <p:cNvSpPr txBox="1"/>
          <p:nvPr/>
        </p:nvSpPr>
        <p:spPr>
          <a:xfrm>
            <a:off x="1758936" y="5568669"/>
            <a:ext cx="13613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Reuse</a:t>
            </a:r>
            <a:r>
              <a:rPr lang="en-GB" b="1" dirty="0"/>
              <a:t> boxes many times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8FDC9-DC07-40A2-8CAF-2F0A01902192}"/>
              </a:ext>
            </a:extLst>
          </p:cNvPr>
          <p:cNvSpPr txBox="1"/>
          <p:nvPr/>
        </p:nvSpPr>
        <p:spPr>
          <a:xfrm>
            <a:off x="183480" y="3627534"/>
            <a:ext cx="1626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Send back to be recycled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F342E9-A932-4285-88AE-A42AB752E632}"/>
              </a:ext>
            </a:extLst>
          </p:cNvPr>
          <p:cNvSpPr/>
          <p:nvPr/>
        </p:nvSpPr>
        <p:spPr>
          <a:xfrm>
            <a:off x="1743438" y="2957087"/>
            <a:ext cx="2151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CIRCULAR ECONOMY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889617-C948-4731-8D8B-11D75BA5BAD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B71EE5-68C1-4465-8DEA-9B3AB27ED324}"/>
              </a:ext>
            </a:extLst>
          </p:cNvPr>
          <p:cNvSpPr/>
          <p:nvPr/>
        </p:nvSpPr>
        <p:spPr>
          <a:xfrm>
            <a:off x="5675619" y="5406492"/>
            <a:ext cx="4634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Recycled cardboard produces 73% less air pollution than if it was made from raw materials- and can be recycled at the end of its life.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F4B8A2-F579-4BBE-98DD-C4724D4FF34A}"/>
              </a:ext>
            </a:extLst>
          </p:cNvPr>
          <p:cNvSpPr/>
          <p:nvPr/>
        </p:nvSpPr>
        <p:spPr>
          <a:xfrm>
            <a:off x="35534" y="50967"/>
            <a:ext cx="635080" cy="63508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02561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945DA-7019-46B9-99B9-7A2A8FF98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2FF5E4-AD34-4999-8E95-D14B7B4A69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88" b="91026" l="9690" r="89535">
                        <a14:foregroundMark x1="37984" y1="91026" x2="37984" y2="91026"/>
                        <a14:foregroundMark x1="13953" y1="38889" x2="13953" y2="38889"/>
                        <a14:foregroundMark x1="51938" y1="9188" x2="51938" y2="9188"/>
                        <a14:foregroundMark x1="86434" y1="38889" x2="86434" y2="38889"/>
                        <a14:foregroundMark x1="70930" y1="85043" x2="70930" y2="85043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13036765">
            <a:off x="6321943" y="320911"/>
            <a:ext cx="5295175" cy="4846934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CAAE-2EF0-4D44-9F77-6D441F19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9" y="3426039"/>
            <a:ext cx="5792573" cy="3322966"/>
          </a:xfrm>
        </p:spPr>
        <p:txBody>
          <a:bodyPr anchor="ctr">
            <a:normAutofit/>
          </a:bodyPr>
          <a:lstStyle/>
          <a:p>
            <a:r>
              <a:rPr lang="en-GB" sz="1800" dirty="0"/>
              <a:t>Green waste is collected from households and businesses, this includes uncooked food waste, flowers, grass trimmings and plants.</a:t>
            </a:r>
          </a:p>
          <a:p>
            <a:r>
              <a:rPr lang="en-GB" sz="1800" dirty="0"/>
              <a:t>Compost is produced from this green waste which is shredded and left in heaps for 3 months at temperatures above 60˚C to kill pathogens and weeds.</a:t>
            </a:r>
          </a:p>
          <a:p>
            <a:r>
              <a:rPr lang="en-GB" sz="1800" dirty="0"/>
              <a:t>It can then be sold and applied to gardens and fields to help grow food and plants.</a:t>
            </a:r>
          </a:p>
          <a:p>
            <a:pPr marL="0" indent="0">
              <a:buNone/>
            </a:pPr>
            <a:r>
              <a:rPr lang="en-GB" sz="1800" b="1" dirty="0"/>
              <a:t>	= A perfect example of a circular economy</a:t>
            </a:r>
          </a:p>
          <a:p>
            <a:pPr marL="0" indent="0" algn="ctr">
              <a:buNone/>
            </a:pPr>
            <a:r>
              <a:rPr lang="en-GB" sz="1800" b="1" dirty="0"/>
              <a:t>		Can you draw it?</a:t>
            </a:r>
          </a:p>
          <a:p>
            <a:endParaRPr lang="en-GB" sz="1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6211E0-346C-427A-A9DE-E3D3548FEA21}"/>
              </a:ext>
            </a:extLst>
          </p:cNvPr>
          <p:cNvSpPr txBox="1"/>
          <p:nvPr/>
        </p:nvSpPr>
        <p:spPr>
          <a:xfrm>
            <a:off x="6563414" y="662399"/>
            <a:ext cx="1626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Recycle garden waste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075F4C-D4C6-4939-8048-78572001A677}"/>
              </a:ext>
            </a:extLst>
          </p:cNvPr>
          <p:cNvSpPr txBox="1"/>
          <p:nvPr/>
        </p:nvSpPr>
        <p:spPr>
          <a:xfrm>
            <a:off x="9865703" y="523900"/>
            <a:ext cx="16262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Produce compost over 3 months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A55CE8-A056-464C-9DA1-1C5B70B85E62}"/>
              </a:ext>
            </a:extLst>
          </p:cNvPr>
          <p:cNvSpPr txBox="1"/>
          <p:nvPr/>
        </p:nvSpPr>
        <p:spPr>
          <a:xfrm>
            <a:off x="10374414" y="2850568"/>
            <a:ext cx="16262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Sell compost back to consumer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98637-B38E-4CF6-9D5D-08843271AFCD}"/>
              </a:ext>
            </a:extLst>
          </p:cNvPr>
          <p:cNvSpPr txBox="1"/>
          <p:nvPr/>
        </p:nvSpPr>
        <p:spPr>
          <a:xfrm>
            <a:off x="8355453" y="4596446"/>
            <a:ext cx="122815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Apply to fields and gardens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3A9FF1-81D7-4A34-B266-972551D55C80}"/>
              </a:ext>
            </a:extLst>
          </p:cNvPr>
          <p:cNvSpPr txBox="1"/>
          <p:nvPr/>
        </p:nvSpPr>
        <p:spPr>
          <a:xfrm>
            <a:off x="6248143" y="2744379"/>
            <a:ext cx="19051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Helps grow plants &amp; produces green waste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C4B1164-3928-49C6-993F-5FF5ABC935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551" y="1594423"/>
            <a:ext cx="3509145" cy="14511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1AA59B-9D39-42F4-85BD-3A70A6901732}"/>
              </a:ext>
            </a:extLst>
          </p:cNvPr>
          <p:cNvSpPr txBox="1"/>
          <p:nvPr/>
        </p:nvSpPr>
        <p:spPr>
          <a:xfrm>
            <a:off x="5880543" y="6229758"/>
            <a:ext cx="4612879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Disclaimer: plastic</a:t>
            </a:r>
            <a:r>
              <a:rPr kumimoji="0" lang="en-GB" sz="1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pot used to hold the compost have been reused, not bought especially for this project.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2AE751-6198-47C7-A29B-D40BFBEB6B22}"/>
              </a:ext>
            </a:extLst>
          </p:cNvPr>
          <p:cNvSpPr/>
          <p:nvPr/>
        </p:nvSpPr>
        <p:spPr>
          <a:xfrm>
            <a:off x="7893567" y="2329316"/>
            <a:ext cx="2151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CIRCULAR ECONOMY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E693D1-88EE-4488-BBAD-14C0E7F78D55}"/>
              </a:ext>
            </a:extLst>
          </p:cNvPr>
          <p:cNvCxnSpPr/>
          <p:nvPr/>
        </p:nvCxnSpPr>
        <p:spPr>
          <a:xfrm>
            <a:off x="495300" y="3639718"/>
            <a:ext cx="21971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F97B5E-7B4C-49E7-8AAA-37411409D107}"/>
              </a:ext>
            </a:extLst>
          </p:cNvPr>
          <p:cNvCxnSpPr>
            <a:cxnSpLocks/>
          </p:cNvCxnSpPr>
          <p:nvPr/>
        </p:nvCxnSpPr>
        <p:spPr>
          <a:xfrm>
            <a:off x="3247871" y="4748548"/>
            <a:ext cx="93042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A9E1CF-E685-44E4-A722-611BC2D41A49}"/>
              </a:ext>
            </a:extLst>
          </p:cNvPr>
          <p:cNvCxnSpPr>
            <a:cxnSpLocks/>
          </p:cNvCxnSpPr>
          <p:nvPr/>
        </p:nvCxnSpPr>
        <p:spPr>
          <a:xfrm>
            <a:off x="409861" y="5370848"/>
            <a:ext cx="172373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69B565-A105-4E8E-85C5-5E9EFFBBDC31}"/>
              </a:ext>
            </a:extLst>
          </p:cNvPr>
          <p:cNvCxnSpPr>
            <a:cxnSpLocks/>
          </p:cNvCxnSpPr>
          <p:nvPr/>
        </p:nvCxnSpPr>
        <p:spPr>
          <a:xfrm>
            <a:off x="2554781" y="5370848"/>
            <a:ext cx="180620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4936D-650D-4027-BBF9-2ADB4B43B829}"/>
              </a:ext>
            </a:extLst>
          </p:cNvPr>
          <p:cNvCxnSpPr>
            <a:cxnSpLocks/>
          </p:cNvCxnSpPr>
          <p:nvPr/>
        </p:nvCxnSpPr>
        <p:spPr>
          <a:xfrm>
            <a:off x="409861" y="5651225"/>
            <a:ext cx="249843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A12260E-2F33-4131-8FB2-B2746E55B2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09FBD3FA-5A76-48FD-AB9C-4BA68566E940}"/>
              </a:ext>
            </a:extLst>
          </p:cNvPr>
          <p:cNvSpPr/>
          <p:nvPr/>
        </p:nvSpPr>
        <p:spPr>
          <a:xfrm>
            <a:off x="112299" y="108995"/>
            <a:ext cx="635080" cy="63508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5415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B2A61E-C844-4B83-B3F9-287C444010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9"/>
          <a:stretch/>
        </p:blipFill>
        <p:spPr>
          <a:xfrm>
            <a:off x="-38225" y="0"/>
            <a:ext cx="123163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123D3-FE11-40D4-B67B-C06B00458C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" b="2401"/>
          <a:stretch/>
        </p:blipFill>
        <p:spPr>
          <a:xfrm>
            <a:off x="744936" y="141744"/>
            <a:ext cx="4673725" cy="1789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DF9E30-6742-4AA7-9ADA-DB6A91641B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468" y="1893439"/>
            <a:ext cx="2934097" cy="12763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3EC1C-4036-420C-927B-967564AB93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1"/>
          <a:stretch/>
        </p:blipFill>
        <p:spPr>
          <a:xfrm>
            <a:off x="8960243" y="183840"/>
            <a:ext cx="2933700" cy="16675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B9B7F7-AC96-4EF8-807E-C695A5343A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010" y="3254012"/>
            <a:ext cx="2933699" cy="3451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C76C06-7896-4696-BABA-976476E48F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57" y="1786173"/>
            <a:ext cx="4985676" cy="4930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F9F9B9-F61E-4267-AB1D-05AEC81E0B41}"/>
              </a:ext>
            </a:extLst>
          </p:cNvPr>
          <p:cNvSpPr/>
          <p:nvPr/>
        </p:nvSpPr>
        <p:spPr>
          <a:xfrm>
            <a:off x="844573" y="2012105"/>
            <a:ext cx="4890959" cy="44012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GB" sz="2000" dirty="0"/>
              <a:t>Sailcloth is not an environmentally friendly material, not bio-degradable and currently not accepted as a fabric to be shredded and reused as stuffing. By recycling the sailcloth, Sails and Canvas hope their products save some old sails from landfill.</a:t>
            </a:r>
          </a:p>
          <a:p>
            <a:endParaRPr lang="en-GB" sz="2000" dirty="0"/>
          </a:p>
          <a:p>
            <a:r>
              <a:rPr lang="en-GB" sz="2000" dirty="0"/>
              <a:t>The square cloth material in the resource box is a piece of recycled sailcloth, just like Sails and Canvas use to make their products.</a:t>
            </a:r>
          </a:p>
          <a:p>
            <a:endParaRPr lang="en-GB" sz="2000" b="1" dirty="0"/>
          </a:p>
          <a:p>
            <a:pPr algn="ctr"/>
            <a:endParaRPr lang="en-GB" sz="2000" b="1" dirty="0"/>
          </a:p>
          <a:p>
            <a:pPr algn="ctr"/>
            <a:r>
              <a:rPr lang="en-GB" sz="2000" b="1" dirty="0"/>
              <a:t>Can you think of any other products which could be made with recycled sailcloth?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A70E6-35E7-4018-9208-526C017072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26E560-0D26-4D6D-8537-47D38D492308}"/>
              </a:ext>
            </a:extLst>
          </p:cNvPr>
          <p:cNvSpPr/>
          <p:nvPr/>
        </p:nvSpPr>
        <p:spPr>
          <a:xfrm>
            <a:off x="109856" y="60420"/>
            <a:ext cx="635080" cy="63508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510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47B53D-FEB1-4C6C-8672-6345E5DC5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9663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DF95E2-0BF2-4528-8E6F-32A5FBD45A6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2" y="3464723"/>
            <a:ext cx="5751217" cy="3084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B3EE99-2FE3-40B8-A51C-7F30100053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09"/>
          <a:stretch/>
        </p:blipFill>
        <p:spPr>
          <a:xfrm>
            <a:off x="5215116" y="134389"/>
            <a:ext cx="6027760" cy="1367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8EDC2-5490-4A0E-9277-E38BD033CC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393" y="134389"/>
            <a:ext cx="4008970" cy="1359128"/>
          </a:xfrm>
          <a:prstGeom prst="rect">
            <a:avLst/>
          </a:prstGeom>
        </p:spPr>
      </p:pic>
      <p:pic>
        <p:nvPicPr>
          <p:cNvPr id="5" name="Online Media 4" title="The Plastic Company Video _">
            <a:hlinkClick r:id="" action="ppaction://media"/>
            <a:extLst>
              <a:ext uri="{FF2B5EF4-FFF2-40B4-BE49-F238E27FC236}">
                <a16:creationId xmlns:a16="http://schemas.microsoft.com/office/drawing/2014/main" id="{288F9957-A036-428A-82B2-80B5068A95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6072668" y="3454175"/>
            <a:ext cx="5560532" cy="30317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0C823B-F9BE-47F0-8149-36439BC7D8DB}"/>
              </a:ext>
            </a:extLst>
          </p:cNvPr>
          <p:cNvSpPr/>
          <p:nvPr/>
        </p:nvSpPr>
        <p:spPr>
          <a:xfrm>
            <a:off x="215663" y="4061216"/>
            <a:ext cx="59384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What is the percentage of plastic bottles which are recycled in the UK?</a:t>
            </a:r>
          </a:p>
          <a:p>
            <a:r>
              <a:rPr lang="en-GB" sz="2000" b="1" dirty="0">
                <a:solidFill>
                  <a:srgbClr val="000000"/>
                </a:solidFill>
              </a:rPr>
              <a:t>a. 25% 	b. 43% 	c. 17%	d. 6%</a:t>
            </a:r>
          </a:p>
          <a:p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b="1" dirty="0">
                <a:solidFill>
                  <a:srgbClr val="000000"/>
                </a:solidFill>
              </a:rPr>
              <a:t>How many plastic bottles do you think it takes to make one Plastic Company bench?</a:t>
            </a:r>
          </a:p>
          <a:p>
            <a:r>
              <a:rPr lang="en-GB" sz="2000" b="1" dirty="0">
                <a:solidFill>
                  <a:srgbClr val="000000"/>
                </a:solidFill>
              </a:rPr>
              <a:t>a. 1200  	b. 800	c. 50	d. 375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E3B709-6842-439B-A5E9-9D05BCA31391}"/>
              </a:ext>
            </a:extLst>
          </p:cNvPr>
          <p:cNvSpPr/>
          <p:nvPr/>
        </p:nvSpPr>
        <p:spPr>
          <a:xfrm>
            <a:off x="2009930" y="4594685"/>
            <a:ext cx="917421" cy="582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A15459-0670-4C4B-87E0-727DB0F0391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83" y="1680997"/>
            <a:ext cx="11959634" cy="161490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BA34D2-71AE-49F0-9C55-AFEB54470FBE}"/>
              </a:ext>
            </a:extLst>
          </p:cNvPr>
          <p:cNvSpPr/>
          <p:nvPr/>
        </p:nvSpPr>
        <p:spPr>
          <a:xfrm>
            <a:off x="1112007" y="5836644"/>
            <a:ext cx="917421" cy="5823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CAAE-2EF0-4D44-9F77-6D441F19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51" y="1624142"/>
            <a:ext cx="12064265" cy="2508659"/>
          </a:xfrm>
        </p:spPr>
        <p:txBody>
          <a:bodyPr anchor="ctr">
            <a:no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The Plastic Company in Kingsbridge produces 100% recycled plastic outdoor furniture, benches, bins, decking and many other products.</a:t>
            </a:r>
          </a:p>
          <a:p>
            <a:r>
              <a:rPr lang="en-GB" sz="2000" b="1" dirty="0">
                <a:solidFill>
                  <a:srgbClr val="000000"/>
                </a:solidFill>
              </a:rPr>
              <a:t>Using a recycled plastic product is thought to use 75% less energy than using oil as a raw material.</a:t>
            </a:r>
          </a:p>
          <a:p>
            <a:r>
              <a:rPr lang="en-GB" sz="2000" dirty="0">
                <a:solidFill>
                  <a:srgbClr val="000000"/>
                </a:solidFill>
              </a:rPr>
              <a:t>In the resource box there is a section of recycled plastic bench, decking and recycled foam.</a:t>
            </a:r>
          </a:p>
          <a:p>
            <a:endParaRPr lang="en-GB" sz="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Time for some quiz questions…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A70384-C984-486A-B2D4-6A58345686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71F8E8B-4F57-4F32-89D4-FFECA7ABAE32}"/>
              </a:ext>
            </a:extLst>
          </p:cNvPr>
          <p:cNvSpPr/>
          <p:nvPr/>
        </p:nvSpPr>
        <p:spPr>
          <a:xfrm>
            <a:off x="-159347" y="-65532"/>
            <a:ext cx="1343860" cy="74018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4 - 6</a:t>
            </a:r>
          </a:p>
        </p:txBody>
      </p:sp>
    </p:spTree>
    <p:extLst>
      <p:ext uri="{BB962C8B-B14F-4D97-AF65-F5344CB8AC3E}">
        <p14:creationId xmlns:p14="http://schemas.microsoft.com/office/powerpoint/2010/main" val="2077389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7700CF9-5127-45DC-91AE-34D61DE0253C}"/>
              </a:ext>
            </a:extLst>
          </p:cNvPr>
          <p:cNvGrpSpPr/>
          <p:nvPr/>
        </p:nvGrpSpPr>
        <p:grpSpPr>
          <a:xfrm>
            <a:off x="416103" y="125803"/>
            <a:ext cx="8012123" cy="1665027"/>
            <a:chOff x="-276561" y="0"/>
            <a:chExt cx="8012123" cy="16650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8648A5-E212-41AD-BA35-042EF3ACC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76561" y="0"/>
              <a:ext cx="8012123" cy="166502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FA7185-ACDD-4EEA-91A9-2EAB109C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56" y="242004"/>
              <a:ext cx="6562291" cy="116556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7E2F86D-9402-4610-8B7C-B868F20CD1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833" y="3429000"/>
            <a:ext cx="3437551" cy="3409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E49278-8A21-4058-88A0-41781D4B2384}"/>
              </a:ext>
            </a:extLst>
          </p:cNvPr>
          <p:cNvSpPr/>
          <p:nvPr/>
        </p:nvSpPr>
        <p:spPr>
          <a:xfrm>
            <a:off x="632536" y="1996655"/>
            <a:ext cx="757925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chemeClr val="accent5">
                    <a:lumMod val="75000"/>
                  </a:schemeClr>
                </a:solidFill>
              </a:rPr>
              <a:t>Which recycled material do you think the card in your resource box is made from?</a:t>
            </a:r>
          </a:p>
          <a:p>
            <a:pPr algn="ctr"/>
            <a:r>
              <a:rPr lang="en-GB" sz="2000" b="1" dirty="0"/>
              <a:t>50% recycled coffee cup waste</a:t>
            </a:r>
          </a:p>
          <a:p>
            <a:pPr algn="ctr"/>
            <a:endParaRPr lang="en-GB" sz="2000" b="1" dirty="0"/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You can recycle it! </a:t>
            </a:r>
            <a:r>
              <a:rPr lang="en-GB" dirty="0"/>
              <a:t>The Eco-Friendly Card Company ensures that everything can be easily recycled, so don’t use foil, flitter, glitter or plastic-based laminates.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Everything is printed and manufactured in the United Kingdom</a:t>
            </a:r>
            <a:r>
              <a:rPr lang="en-GB" dirty="0"/>
              <a:t>. The Eco-Friendly Card Company is based near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Newton Abbot</a:t>
            </a:r>
            <a:r>
              <a:rPr lang="en-GB" dirty="0"/>
              <a:t>, Devon and use many local artists for the card designs.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algn="ctr"/>
            <a:r>
              <a:rPr lang="en-GB" b="1" dirty="0"/>
              <a:t>What do you think are the environmental benefits of manufacturing products locally?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23993D-C628-4BE0-8488-7F970AE746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4744" y="19114"/>
            <a:ext cx="3493640" cy="3409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ADC78-0296-4C26-A941-285D9A77AB4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5A0075E-8FB3-48A6-BD8B-8133035E42C3}"/>
              </a:ext>
            </a:extLst>
          </p:cNvPr>
          <p:cNvSpPr/>
          <p:nvPr/>
        </p:nvSpPr>
        <p:spPr>
          <a:xfrm>
            <a:off x="-57955" y="-39297"/>
            <a:ext cx="635080" cy="63508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76958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C0130E2-1541-41E5-B10F-BED5E5AFA6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367" y="-5686"/>
            <a:ext cx="8336805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9946E-E1B9-4CFA-BFEE-AB1733E8E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86092" y="218794"/>
            <a:ext cx="1038217" cy="13860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21C86-BCD4-4992-9882-A66502E4EB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166" y="3874793"/>
            <a:ext cx="3017395" cy="2263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E2F431-0189-4C85-9708-8036258A8F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02481" y="709933"/>
            <a:ext cx="1449326" cy="1623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582298-4827-42A7-9832-30E8F774F7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074" y="290513"/>
            <a:ext cx="1841779" cy="1381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666376-7B18-407C-B859-7C9699D93A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60502" y="1401062"/>
            <a:ext cx="1289398" cy="1527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23358-C2F0-4C5E-A0A4-0BD6CCAA31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8857" y="2222961"/>
            <a:ext cx="1679299" cy="17311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45C7F2-F895-465F-83AB-5691F6901A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6502" y="4030826"/>
            <a:ext cx="2351709" cy="18107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06AA08-5ED1-48CB-8363-AF9F52026F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46" y="0"/>
            <a:ext cx="3281221" cy="229685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3B8F22A-E014-44A0-B7A8-916B6DBCB873}"/>
              </a:ext>
            </a:extLst>
          </p:cNvPr>
          <p:cNvSpPr/>
          <p:nvPr/>
        </p:nvSpPr>
        <p:spPr>
          <a:xfrm>
            <a:off x="124784" y="2208943"/>
            <a:ext cx="36644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only wax recycling business in the UK, previously all candle wax would have been sent to landfill and wasted.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All candles are made on site in Exeter using 100% recycled wax collected from hotels, restaurants, churches and individuals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400 kg </a:t>
            </a:r>
            <a:r>
              <a:rPr lang="en-GB" sz="2000" dirty="0"/>
              <a:t>of wax is kept out of landfill each month!</a:t>
            </a:r>
          </a:p>
          <a:p>
            <a:endParaRPr lang="en-GB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70A4EA-17AA-48C5-8E93-8B09F016FE80}"/>
              </a:ext>
            </a:extLst>
          </p:cNvPr>
          <p:cNvSpPr/>
          <p:nvPr/>
        </p:nvSpPr>
        <p:spPr>
          <a:xfrm>
            <a:off x="5692588" y="110777"/>
            <a:ext cx="1623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Donated wax is weighed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1909294-F6AC-4000-97F3-9DE3B6415F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12487">
            <a:off x="5667017" y="716283"/>
            <a:ext cx="5297883" cy="484674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0CA1622-4168-481C-8E72-59EE432A7706}"/>
              </a:ext>
            </a:extLst>
          </p:cNvPr>
          <p:cNvSpPr/>
          <p:nvPr/>
        </p:nvSpPr>
        <p:spPr>
          <a:xfrm>
            <a:off x="8460568" y="-5686"/>
            <a:ext cx="1157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Melted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08E858-154A-4A25-B474-EAA71FFE69D4}"/>
              </a:ext>
            </a:extLst>
          </p:cNvPr>
          <p:cNvSpPr/>
          <p:nvPr/>
        </p:nvSpPr>
        <p:spPr>
          <a:xfrm>
            <a:off x="10308857" y="1283246"/>
            <a:ext cx="1841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Filtered to remove wicks and impurities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8BEBFC9-4EBA-4F71-B3D2-67C1355EE038}"/>
              </a:ext>
            </a:extLst>
          </p:cNvPr>
          <p:cNvSpPr/>
          <p:nvPr/>
        </p:nvSpPr>
        <p:spPr>
          <a:xfrm>
            <a:off x="3732067" y="6196875"/>
            <a:ext cx="4151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Sold in the shop in Gandy Street, Exeter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9009C5-0D40-441D-9926-0ED09EF81E68}"/>
              </a:ext>
            </a:extLst>
          </p:cNvPr>
          <p:cNvSpPr/>
          <p:nvPr/>
        </p:nvSpPr>
        <p:spPr>
          <a:xfrm>
            <a:off x="8475332" y="5824151"/>
            <a:ext cx="2042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Moulded into the desired candle shape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F91BA5-D213-447D-825E-05A0637F543B}"/>
              </a:ext>
            </a:extLst>
          </p:cNvPr>
          <p:cNvSpPr/>
          <p:nvPr/>
        </p:nvSpPr>
        <p:spPr>
          <a:xfrm>
            <a:off x="3741400" y="3005336"/>
            <a:ext cx="3598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Used candles taken back to the shop to be recycled sustainably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D99CDE7-EB5B-498A-8C6F-803434233F41}"/>
              </a:ext>
            </a:extLst>
          </p:cNvPr>
          <p:cNvSpPr/>
          <p:nvPr/>
        </p:nvSpPr>
        <p:spPr>
          <a:xfrm>
            <a:off x="7180925" y="2686240"/>
            <a:ext cx="2151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CIRCULAR ECONOMY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F23522-B2BE-45A2-BB33-ED99ADB1388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0656403-3FA2-4C4E-A69B-FCEC50626D50}"/>
              </a:ext>
            </a:extLst>
          </p:cNvPr>
          <p:cNvSpPr/>
          <p:nvPr/>
        </p:nvSpPr>
        <p:spPr>
          <a:xfrm>
            <a:off x="9802" y="-5686"/>
            <a:ext cx="635080" cy="63508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49386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A34AD-6F93-495D-B6EF-69DBBB67A5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" t="1587" r="2580" b="775"/>
          <a:stretch/>
        </p:blipFill>
        <p:spPr>
          <a:xfrm>
            <a:off x="7843929" y="234209"/>
            <a:ext cx="3821820" cy="1515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30C558-40D7-47B7-9114-F97E1379CA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-30724" y="-5437"/>
            <a:ext cx="3719729" cy="2208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6FE84-2E8D-4DDC-81D4-1FC9520614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1" y="4603836"/>
            <a:ext cx="3665644" cy="224146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49AE22-0948-4AEF-BE91-330B43D17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250" y="1864896"/>
            <a:ext cx="4219179" cy="3917374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Davy J swimsuits are made from 100% regenerated nylon from waste sources. These include abandoned fishing nets and textile discards and made in the UK</a:t>
            </a:r>
          </a:p>
          <a:p>
            <a:r>
              <a:rPr lang="en-GB" sz="2000" dirty="0"/>
              <a:t>The founder Helen Newcombe grew up in Devon</a:t>
            </a:r>
          </a:p>
          <a:p>
            <a:r>
              <a:rPr lang="en-GB" sz="2000" dirty="0"/>
              <a:t>An average of 640,000 tons of fishing nets are left in the oceans every year (1/10 of all marine litter) </a:t>
            </a:r>
          </a:p>
          <a:p>
            <a:r>
              <a:rPr lang="en-GB" sz="2000" dirty="0"/>
              <a:t>For </a:t>
            </a:r>
            <a:r>
              <a:rPr lang="en-GB" sz="2000" b="1" dirty="0"/>
              <a:t>every ton </a:t>
            </a:r>
            <a:r>
              <a:rPr lang="en-GB" sz="2000" dirty="0"/>
              <a:t>of waste nets collected there is enough nylon regenerated to create more than </a:t>
            </a:r>
            <a:r>
              <a:rPr lang="en-GB" sz="2000" b="1" dirty="0"/>
              <a:t>10,000 swimsuits</a:t>
            </a:r>
          </a:p>
        </p:txBody>
      </p:sp>
      <p:pic>
        <p:nvPicPr>
          <p:cNvPr id="13" name="Online Media 12" title="Davy J - About Us Video - FULL">
            <a:hlinkClick r:id="" action="ppaction://media"/>
            <a:extLst>
              <a:ext uri="{FF2B5EF4-FFF2-40B4-BE49-F238E27FC236}">
                <a16:creationId xmlns:a16="http://schemas.microsoft.com/office/drawing/2014/main" id="{410EFEE0-BA43-422E-B278-7560D80BAB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>
            <a:lum bright="20000"/>
          </a:blip>
          <a:stretch>
            <a:fillRect/>
          </a:stretch>
        </p:blipFill>
        <p:spPr>
          <a:xfrm>
            <a:off x="3802159" y="-13649"/>
            <a:ext cx="3737807" cy="22250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63BEC5-F2E3-4EC1-8F7A-323140108BD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4" y="2298699"/>
            <a:ext cx="3634901" cy="2228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AE0D9-247F-485C-B979-E850726DF95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3811189" y="4603836"/>
            <a:ext cx="3719752" cy="22506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F0E00B-3508-445D-A9D3-A12865DAA9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2916" y="2312151"/>
            <a:ext cx="3767049" cy="22147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F418E5-CB4D-4BE1-97B1-8FDF77930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A035D7-B374-4B06-AECF-29573985D1A1}"/>
              </a:ext>
            </a:extLst>
          </p:cNvPr>
          <p:cNvSpPr/>
          <p:nvPr/>
        </p:nvSpPr>
        <p:spPr>
          <a:xfrm>
            <a:off x="7665141" y="5858878"/>
            <a:ext cx="3090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At the end of the swimsuit’s life it can be sent back to </a:t>
            </a:r>
            <a:r>
              <a:rPr lang="en-GB" dirty="0" err="1"/>
              <a:t>DavyJ</a:t>
            </a:r>
            <a:r>
              <a:rPr lang="en-GB" dirty="0"/>
              <a:t> to be recycled </a:t>
            </a:r>
            <a:r>
              <a:rPr lang="en-GB" b="1" dirty="0"/>
              <a:t>= circular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43D6E-38D7-40A9-8545-A9F1F2BC8DE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33983">
            <a:off x="864953" y="1228517"/>
            <a:ext cx="5962405" cy="5584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D3342D-4C3B-48EF-A6E7-1B09531293F6}"/>
              </a:ext>
            </a:extLst>
          </p:cNvPr>
          <p:cNvSpPr txBox="1"/>
          <p:nvPr/>
        </p:nvSpPr>
        <p:spPr>
          <a:xfrm>
            <a:off x="1476108" y="1874910"/>
            <a:ext cx="1676539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Gather fishing net waste from the ocean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AD175-D6E6-4663-B0F6-E5A9370691A7}"/>
              </a:ext>
            </a:extLst>
          </p:cNvPr>
          <p:cNvSpPr txBox="1"/>
          <p:nvPr/>
        </p:nvSpPr>
        <p:spPr>
          <a:xfrm>
            <a:off x="4499098" y="2286410"/>
            <a:ext cx="1676539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>
                <a:solidFill>
                  <a:prstClr val="black"/>
                </a:solidFill>
              </a:rPr>
              <a:t>Melt nylon nets into threads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4979E4-FCC8-44DA-B1B0-C3481B5E4072}"/>
              </a:ext>
            </a:extLst>
          </p:cNvPr>
          <p:cNvSpPr txBox="1"/>
          <p:nvPr/>
        </p:nvSpPr>
        <p:spPr>
          <a:xfrm>
            <a:off x="5098733" y="4492307"/>
            <a:ext cx="1510576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Spin regenerated nylon into swimsuits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0B2A73-65A1-497D-A38C-B3E4E9AA2611}"/>
              </a:ext>
            </a:extLst>
          </p:cNvPr>
          <p:cNvSpPr txBox="1"/>
          <p:nvPr/>
        </p:nvSpPr>
        <p:spPr>
          <a:xfrm>
            <a:off x="3152647" y="5736675"/>
            <a:ext cx="927794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noProof="0" dirty="0">
                <a:solidFill>
                  <a:prstClr val="black"/>
                </a:solidFill>
              </a:rPr>
              <a:t>Wear for many years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CDDBA1-6D24-4D87-82A9-557003CB217F}"/>
              </a:ext>
            </a:extLst>
          </p:cNvPr>
          <p:cNvSpPr txBox="1"/>
          <p:nvPr/>
        </p:nvSpPr>
        <p:spPr>
          <a:xfrm>
            <a:off x="1083002" y="4163244"/>
            <a:ext cx="1676539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Send back to Davy J to be recycled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AAC0C7-70A2-4147-9134-9F3185C2AAAF}"/>
              </a:ext>
            </a:extLst>
          </p:cNvPr>
          <p:cNvSpPr/>
          <p:nvPr/>
        </p:nvSpPr>
        <p:spPr>
          <a:xfrm>
            <a:off x="14512" y="0"/>
            <a:ext cx="635080" cy="63508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71937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07B669-341F-478E-B68C-C3AB00CD6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736" y="189369"/>
            <a:ext cx="4407011" cy="1456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85A6B-66D5-4264-91BB-CD1F33A11B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9744" r="89744">
                        <a14:foregroundMark x1="56410" y1="17813" x2="56410" y2="17813"/>
                        <a14:foregroundMark x1="56410" y1="10938" x2="56410" y2="10938"/>
                        <a14:foregroundMark x1="53333" y1="4063" x2="53333" y2="4063"/>
                        <a14:foregroundMark x1="55385" y1="2500" x2="55385" y2="2500"/>
                        <a14:foregroundMark x1="89231" y1="50000" x2="89231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562" b="10358"/>
          <a:stretch/>
        </p:blipFill>
        <p:spPr>
          <a:xfrm>
            <a:off x="226935" y="1806285"/>
            <a:ext cx="1604487" cy="2055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D4F55F-D231-4F22-8580-78ED04CB7C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62" b="89362" l="5983" r="95299">
                        <a14:foregroundMark x1="92735" y1="41277" x2="92735" y2="56596"/>
                        <a14:foregroundMark x1="82906" y1="56596" x2="79915" y2="65106"/>
                        <a14:foregroundMark x1="81197" y1="54468" x2="55983" y2="54468"/>
                        <a14:foregroundMark x1="60684" y1="59149" x2="60684" y2="59149"/>
                        <a14:foregroundMark x1="73932" y1="63404" x2="73932" y2="63404"/>
                        <a14:foregroundMark x1="90598" y1="62553" x2="90598" y2="62553"/>
                        <a14:foregroundMark x1="6410" y1="33191" x2="6410" y2="33191"/>
                        <a14:foregroundMark x1="53419" y1="58723" x2="53419" y2="58723"/>
                        <a14:foregroundMark x1="52564" y1="55319" x2="53846" y2="62128"/>
                        <a14:foregroundMark x1="94872" y1="40000" x2="95299" y2="45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744" b="12321"/>
          <a:stretch/>
        </p:blipFill>
        <p:spPr>
          <a:xfrm>
            <a:off x="2166866" y="2199831"/>
            <a:ext cx="1604487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8718F5-4DA7-4B84-B2DD-F2440007C4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55" b="90845" l="9898" r="93857">
                        <a14:foregroundMark x1="93857" y1="69718" x2="89078" y2="53521"/>
                        <a14:foregroundMark x1="16041" y1="90845" x2="39249" y2="88732"/>
                        <a14:foregroundMark x1="9898" y1="10563" x2="31399" y2="11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516" y="4023786"/>
            <a:ext cx="2771584" cy="1343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22F85A-B7F4-4F7E-A3A6-24D48A88CEB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37" b="91968" l="10000" r="90000">
                        <a14:foregroundMark x1="31000" y1="9237" x2="31000" y2="9237"/>
                        <a14:foregroundMark x1="76000" y1="91566" x2="76000" y2="91566"/>
                        <a14:foregroundMark x1="71000" y1="91968" x2="71000" y2="91968"/>
                        <a14:backgroundMark x1="78000" y1="91968" x2="78000" y2="91968"/>
                        <a14:backgroundMark x1="78000" y1="91165" x2="78000" y2="91165"/>
                        <a14:backgroundMark x1="78000" y1="91566" x2="78000" y2="91566"/>
                        <a14:backgroundMark x1="76000" y1="91968" x2="78000" y2="91566"/>
                        <a14:backgroundMark x1="78000" y1="91165" x2="78000" y2="90361"/>
                        <a14:backgroundMark x1="75000" y1="91968" x2="76000" y2="91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60199">
            <a:off x="885158" y="5011420"/>
            <a:ext cx="857488" cy="2135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F72E0E-EB62-41DD-A242-959DD189834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09" b="91915" l="9772" r="89577">
                        <a14:foregroundMark x1="54723" y1="26383" x2="57655" y2="34043"/>
                        <a14:foregroundMark x1="71336" y1="91915" x2="71336" y2="91915"/>
                        <a14:foregroundMark x1="65147" y1="6809" x2="65147" y2="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404" t="769" r="5318" b="5662"/>
          <a:stretch/>
        </p:blipFill>
        <p:spPr>
          <a:xfrm>
            <a:off x="226935" y="93340"/>
            <a:ext cx="2102671" cy="17660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74FA10-DF3F-495F-9368-CF267C8E607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789" b="89950" l="10000" r="90000">
                        <a14:foregroundMark x1="40375" y1="50000" x2="43875" y2="51131"/>
                        <a14:foregroundMark x1="48750" y1="8417" x2="50375" y2="10302"/>
                        <a14:foregroundMark x1="52125" y1="12563" x2="61000" y2="17839"/>
                        <a14:foregroundMark x1="60500" y1="17714" x2="65250" y2="20854"/>
                        <a14:foregroundMark x1="64875" y1="20854" x2="76000" y2="27889"/>
                        <a14:foregroundMark x1="76375" y1="28392" x2="79500" y2="32035"/>
                        <a14:foregroundMark x1="78750" y1="46482" x2="83000" y2="46482"/>
                        <a14:foregroundMark x1="79125" y1="44849" x2="85500" y2="46231"/>
                        <a14:foregroundMark x1="36750" y1="45729" x2="40250" y2="46482"/>
                        <a14:foregroundMark x1="38625" y1="51382" x2="30875" y2="48492"/>
                        <a14:foregroundMark x1="30875" y1="48492" x2="24250" y2="52889"/>
                        <a14:foregroundMark x1="24250" y1="52889" x2="22375" y2="74372"/>
                        <a14:foregroundMark x1="22375" y1="74372" x2="27625" y2="79648"/>
                        <a14:foregroundMark x1="27625" y1="79648" x2="35875" y2="76759"/>
                        <a14:foregroundMark x1="35875" y1="76759" x2="37625" y2="69975"/>
                        <a14:foregroundMark x1="37625" y1="69975" x2="37375" y2="56658"/>
                        <a14:foregroundMark x1="52125" y1="86683" x2="66875" y2="88191"/>
                        <a14:foregroundMark x1="66875" y1="88191" x2="69000" y2="88065"/>
                        <a14:foregroundMark x1="55875" y1="88317" x2="65500" y2="88945"/>
                        <a14:foregroundMark x1="48125" y1="7789" x2="47875" y2="8920"/>
                        <a14:foregroundMark x1="52625" y1="8668" x2="51875" y2="10678"/>
                        <a14:backgroundMark x1="38000" y1="85804" x2="45250" y2="85553"/>
                        <a14:backgroundMark x1="45250" y1="85553" x2="49500" y2="89196"/>
                        <a14:backgroundMark x1="37125" y1="82538" x2="43750" y2="82412"/>
                        <a14:backgroundMark x1="54358" y1="88800" x2="55292" y2="89200"/>
                        <a14:backgroundMark x1="50000" y1="86935" x2="51516" y2="87584"/>
                        <a14:backgroundMark x1="65729" y1="89883" x2="74625" y2="89070"/>
                        <a14:backgroundMark x1="64826" y1="89965" x2="65319" y2="89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924" y="240872"/>
            <a:ext cx="1464184" cy="14568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48886D-7FEE-4DA0-87C8-AC73BF7F745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61" b="94809" l="0" r="100000">
                        <a14:foregroundMark x1="48592" y1="7521" x2="48592" y2="7521"/>
                        <a14:foregroundMark x1="39437" y1="4767" x2="47887" y2="9216"/>
                        <a14:foregroundMark x1="45775" y1="13665" x2="57042" y2="39513"/>
                        <a14:foregroundMark x1="57042" y1="39513" x2="52113" y2="55932"/>
                        <a14:foregroundMark x1="39437" y1="17161" x2="24648" y2="25106"/>
                        <a14:foregroundMark x1="24648" y1="25106" x2="19718" y2="33369"/>
                        <a14:foregroundMark x1="19718" y1="33369" x2="51408" y2="29343"/>
                        <a14:foregroundMark x1="51408" y1="29343" x2="48592" y2="39089"/>
                        <a14:foregroundMark x1="48592" y1="39089" x2="69718" y2="38771"/>
                        <a14:foregroundMark x1="69718" y1="38771" x2="35211" y2="52542"/>
                        <a14:foregroundMark x1="35211" y1="52542" x2="65493" y2="54343"/>
                        <a14:foregroundMark x1="65493" y1="54343" x2="69718" y2="53919"/>
                        <a14:foregroundMark x1="39437" y1="12076" x2="63380" y2="12288"/>
                        <a14:foregroundMark x1="19718" y1="55720" x2="67606" y2="57309"/>
                        <a14:foregroundMark x1="67606" y1="57309" x2="78873" y2="56886"/>
                        <a14:foregroundMark x1="18310" y1="84216" x2="39437" y2="86335"/>
                        <a14:foregroundMark x1="39437" y1="86335" x2="61972" y2="86335"/>
                        <a14:foregroundMark x1="61972" y1="86335" x2="72535" y2="85805"/>
                        <a14:foregroundMark x1="19014" y1="90784" x2="32394" y2="97246"/>
                        <a14:foregroundMark x1="32394" y1="97246" x2="54930" y2="97564"/>
                        <a14:foregroundMark x1="54930" y1="97564" x2="78169" y2="94915"/>
                        <a14:foregroundMark x1="78169" y1="94915" x2="83803" y2="91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9515">
            <a:off x="3098792" y="3888809"/>
            <a:ext cx="548360" cy="1385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A5F521-416A-47E7-9280-679CD6B98DA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053" y="5625878"/>
            <a:ext cx="1603387" cy="1140051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93D02D0-8787-4A92-94DC-6C95CB508065}"/>
              </a:ext>
            </a:extLst>
          </p:cNvPr>
          <p:cNvSpPr txBox="1">
            <a:spLocks/>
          </p:cNvSpPr>
          <p:nvPr/>
        </p:nvSpPr>
        <p:spPr>
          <a:xfrm>
            <a:off x="3838479" y="240872"/>
            <a:ext cx="3358238" cy="1550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Made from recycled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yoghurt pots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 One of the advantages of using yoghurt pots is that they are nearly always white or translucent so Ashortwalk can produce products in a range of colours.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A9597B-C73D-4FB9-A5A3-E9F54BADBC41}"/>
              </a:ext>
            </a:extLst>
          </p:cNvPr>
          <p:cNvSpPr/>
          <p:nvPr/>
        </p:nvSpPr>
        <p:spPr>
          <a:xfrm>
            <a:off x="7609736" y="1745505"/>
            <a:ext cx="4407011" cy="24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07285" algn="l"/>
              </a:tabLst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process: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different materials are collected, cleaned and shredded back down into small flake.  We can then melt the flake into new materials and new useful products.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0728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process is completed in Cornwall.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16D110-92C9-4D92-B683-0C0818B97954}"/>
              </a:ext>
            </a:extLst>
          </p:cNvPr>
          <p:cNvSpPr/>
          <p:nvPr/>
        </p:nvSpPr>
        <p:spPr>
          <a:xfrm>
            <a:off x="7962358" y="4285144"/>
            <a:ext cx="3716770" cy="1393010"/>
          </a:xfrm>
          <a:prstGeom prst="rect">
            <a:avLst/>
          </a:prstGeom>
          <a:noFill/>
          <a:ln>
            <a:solidFill>
              <a:srgbClr val="999997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07285" algn="l"/>
              </a:tabLst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Looking at the resources in your box, what recycled materials do you think they are made from?</a:t>
            </a:r>
            <a:endParaRPr lang="en-GB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3732E7A-36F6-4DEC-8D64-572A859736ED}"/>
              </a:ext>
            </a:extLst>
          </p:cNvPr>
          <p:cNvSpPr txBox="1">
            <a:spLocks/>
          </p:cNvSpPr>
          <p:nvPr/>
        </p:nvSpPr>
        <p:spPr>
          <a:xfrm>
            <a:off x="4345073" y="5548690"/>
            <a:ext cx="2690941" cy="117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Plant pot labels made from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recycled plant pots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a great example of how a circular economy works.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AC6EE00-0BAE-4B57-AED5-69DDDD91D9A6}"/>
              </a:ext>
            </a:extLst>
          </p:cNvPr>
          <p:cNvSpPr txBox="1">
            <a:spLocks/>
          </p:cNvSpPr>
          <p:nvPr/>
        </p:nvSpPr>
        <p:spPr>
          <a:xfrm>
            <a:off x="4234891" y="4025642"/>
            <a:ext cx="3211228" cy="117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Triple clock made from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recycled plastic bottles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, and crushed stone powder, the material has a very solid, robust slate-like look and feel.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050444D-4269-4813-8504-F12822D90C32}"/>
              </a:ext>
            </a:extLst>
          </p:cNvPr>
          <p:cNvSpPr txBox="1">
            <a:spLocks/>
          </p:cNvSpPr>
          <p:nvPr/>
        </p:nvSpPr>
        <p:spPr>
          <a:xfrm>
            <a:off x="4011425" y="2123528"/>
            <a:ext cx="3358238" cy="1358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This bird feeder is made from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recycled plant pots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. This is also perfect for using waste food to feed the birds, such as old apples or stale bread.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44DEB1-8ECA-40C0-8094-543B8BD18A33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408E90B-62C5-4441-83C5-8CF765BD926F}"/>
              </a:ext>
            </a:extLst>
          </p:cNvPr>
          <p:cNvSpPr/>
          <p:nvPr/>
        </p:nvSpPr>
        <p:spPr>
          <a:xfrm>
            <a:off x="-302350" y="-211711"/>
            <a:ext cx="1604487" cy="905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10-13</a:t>
            </a:r>
          </a:p>
        </p:txBody>
      </p:sp>
    </p:spTree>
    <p:extLst>
      <p:ext uri="{BB962C8B-B14F-4D97-AF65-F5344CB8AC3E}">
        <p14:creationId xmlns:p14="http://schemas.microsoft.com/office/powerpoint/2010/main" val="3016848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25CDB6-5C68-491E-BF5C-05ADE46AA5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31" y="175216"/>
            <a:ext cx="4483619" cy="1871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474FF6-6F90-430A-8F97-2F32DFD49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742" y="0"/>
            <a:ext cx="5855216" cy="2555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130AC-9D8C-4AAD-819E-DB6030DD27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0" y="3014482"/>
            <a:ext cx="4711700" cy="3533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EF5914-84C7-40A0-BD7F-BF0F2F3D5CC9}"/>
              </a:ext>
            </a:extLst>
          </p:cNvPr>
          <p:cNvSpPr/>
          <p:nvPr/>
        </p:nvSpPr>
        <p:spPr>
          <a:xfrm>
            <a:off x="262406" y="2046772"/>
            <a:ext cx="59369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Recycled glass worktops containing up to 72% post-consumer recycled content. </a:t>
            </a:r>
          </a:p>
          <a:p>
            <a:endParaRPr lang="en-GB" sz="2400" b="1" dirty="0">
              <a:solidFill>
                <a:srgbClr val="000000"/>
              </a:solidFill>
            </a:endParaRPr>
          </a:p>
          <a:p>
            <a:r>
              <a:rPr lang="en-GB" sz="2400" b="1" dirty="0">
                <a:solidFill>
                  <a:srgbClr val="000000"/>
                </a:solidFill>
              </a:rPr>
              <a:t>The glass is crushed and mixed with a binding agent to create the worktops. In the process, water recycling systems are used in the manufacturing facilities to limit water consumption.</a:t>
            </a:r>
          </a:p>
          <a:p>
            <a:endParaRPr lang="en-GB" sz="2400" b="1" dirty="0">
              <a:solidFill>
                <a:srgbClr val="000000"/>
              </a:solidFill>
            </a:endParaRPr>
          </a:p>
          <a:p>
            <a:r>
              <a:rPr lang="en-GB" sz="2400" b="1" dirty="0">
                <a:solidFill>
                  <a:srgbClr val="000000"/>
                </a:solidFill>
              </a:rPr>
              <a:t>This uses 60% less raw material compared to a new granite worktop.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8E391-D2A1-4D81-9FF4-069C7209B3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8EF7A33-A170-4539-80FE-E95F0F6570A2}"/>
              </a:ext>
            </a:extLst>
          </p:cNvPr>
          <p:cNvSpPr/>
          <p:nvPr/>
        </p:nvSpPr>
        <p:spPr>
          <a:xfrm>
            <a:off x="-185807" y="-188006"/>
            <a:ext cx="1519751" cy="905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14-15</a:t>
            </a:r>
          </a:p>
        </p:txBody>
      </p:sp>
    </p:spTree>
    <p:extLst>
      <p:ext uri="{BB962C8B-B14F-4D97-AF65-F5344CB8AC3E}">
        <p14:creationId xmlns:p14="http://schemas.microsoft.com/office/powerpoint/2010/main" val="21116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B3DC1-2470-4537-9788-4FC98591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266334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GB" sz="2800" b="1" dirty="0">
                <a:latin typeface="+mn-lt"/>
              </a:rPr>
              <a:t>How did we previously manage waste?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DC623D-F363-460D-8647-E2640B84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205778"/>
            <a:ext cx="4152900" cy="4499822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 nature there isn’t any waste, in fact, we are the first species to produce “waste” which the planet cannot process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Just over 100 years ago materials and products became more abundant due to industrialisation that people didn’t think they needed to recycle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This meant everything no longer wanted ended up in the bin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This is called a </a:t>
            </a:r>
            <a:r>
              <a:rPr lang="en-GB" sz="2400" b="1" dirty="0"/>
              <a:t>linear economy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A7F33E-3B8F-42CA-AE4B-4F76729F6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285567"/>
            <a:ext cx="2310761" cy="6098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9AB775-8FCA-4C9F-839B-38025CD0DE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7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7FDF-536C-4E34-BA3A-9053ACE80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633" y="1501254"/>
            <a:ext cx="5824381" cy="442187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CHX Products is a leading UK manufacturer of recycled plastic products for use in promotion, based in </a:t>
            </a:r>
            <a:r>
              <a:rPr lang="en-GB" sz="2200" b="1" dirty="0"/>
              <a:t>Cornwall</a:t>
            </a:r>
            <a:r>
              <a:rPr lang="en-GB" sz="2200" dirty="0"/>
              <a:t>. The process uses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100% recycled material</a:t>
            </a:r>
            <a:r>
              <a:rPr lang="en-GB" sz="2200" dirty="0"/>
              <a:t>. </a:t>
            </a:r>
          </a:p>
          <a:p>
            <a:r>
              <a:rPr lang="en-GB" sz="2200" dirty="0"/>
              <a:t>CHX has installed solar panels on the factory roof, producing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30% </a:t>
            </a:r>
            <a:r>
              <a:rPr lang="en-GB" sz="2200" dirty="0"/>
              <a:t>of the factory's electricity. This is an important step in working towards a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carbon neutral business</a:t>
            </a:r>
            <a:r>
              <a:rPr lang="en-GB" sz="2200" dirty="0"/>
              <a:t>. </a:t>
            </a:r>
          </a:p>
          <a:p>
            <a:r>
              <a:rPr lang="en-GB" sz="2200" dirty="0"/>
              <a:t>Over CHX also invests in recycling factory waste in a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re-crush and re-use process</a:t>
            </a:r>
            <a:r>
              <a:rPr lang="en-GB" sz="2200" dirty="0"/>
              <a:t>.</a:t>
            </a:r>
          </a:p>
          <a:p>
            <a:r>
              <a:rPr lang="en-GB" sz="2200" dirty="0"/>
              <a:t>The last few years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Corporate Social Responsibility</a:t>
            </a:r>
            <a:r>
              <a:rPr lang="en-GB" sz="2200" dirty="0"/>
              <a:t> has become high on the agenda, with many organisations having environmental targets to meet.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5F7B0-CC40-4F83-B777-623634D53C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633" y="0"/>
            <a:ext cx="6200633" cy="3616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3A7A9F-E26E-486D-8F0E-A6B3FED945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6657"/>
            <a:ext cx="6096000" cy="3241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85C26C-8EB3-4752-BA17-00542DC6B0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422" y="2249645"/>
            <a:ext cx="3058945" cy="253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6B0580-EF68-42DE-AB86-A4089397E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078" y="122830"/>
            <a:ext cx="5461104" cy="11534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660126-4F73-4BDC-80FF-F4A76B3363E2}"/>
              </a:ext>
            </a:extLst>
          </p:cNvPr>
          <p:cNvSpPr/>
          <p:nvPr/>
        </p:nvSpPr>
        <p:spPr>
          <a:xfrm>
            <a:off x="315818" y="975860"/>
            <a:ext cx="305894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The resource box contains a coaster and ID card holder made by CHX- they are made from 100% recycled plastic.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777798-F0E9-4C55-8579-ACE9F34928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100" l="1242" r="98156">
                        <a14:foregroundMark x1="14469" y1="34178" x2="58838" y2="35464"/>
                        <a14:foregroundMark x1="13828" y1="52593" x2="25731" y2="54202"/>
                        <a14:foregroundMark x1="8377" y1="95497" x2="55311" y2="99035"/>
                        <a14:foregroundMark x1="55311" y1="99035" x2="90220" y2="96140"/>
                        <a14:foregroundMark x1="90220" y1="96140" x2="94870" y2="96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1127">
            <a:off x="235736" y="3260743"/>
            <a:ext cx="2672136" cy="26635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0C166-A182-42D1-8F39-E342ECA8FC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4ED109F-A5DF-44D5-B34A-C65658DAEEA3}"/>
              </a:ext>
            </a:extLst>
          </p:cNvPr>
          <p:cNvSpPr/>
          <p:nvPr/>
        </p:nvSpPr>
        <p:spPr>
          <a:xfrm>
            <a:off x="6370141" y="5801942"/>
            <a:ext cx="43058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CHX want to help their customers meet these values by providing recycled promotional merchandise.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A099DE-F0B7-4D11-9192-BD75105A3634}"/>
              </a:ext>
            </a:extLst>
          </p:cNvPr>
          <p:cNvSpPr/>
          <p:nvPr/>
        </p:nvSpPr>
        <p:spPr>
          <a:xfrm>
            <a:off x="-209266" y="-72439"/>
            <a:ext cx="1537191" cy="77197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3859938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05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501C9-CE61-465A-BD07-86E07A0B77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54" y="803049"/>
            <a:ext cx="2322499" cy="2470743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F4275-8D67-4712-BA86-781D7330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08" y="3913715"/>
            <a:ext cx="2943390" cy="175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We make some stationary from recycled materials.</a:t>
            </a:r>
          </a:p>
          <a:p>
            <a:pPr marL="0" indent="0">
              <a:buNone/>
            </a:pPr>
            <a:r>
              <a:rPr lang="en-GB" sz="2000" b="1" dirty="0"/>
              <a:t>What do you think they are made from?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CAC799-C881-47BE-A8C2-9EA4E8B7D9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7937">
            <a:off x="5556118" y="-565961"/>
            <a:ext cx="4777997" cy="49358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99EB11-2377-4D0F-A92A-AE284D16D2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98384" y="254223"/>
            <a:ext cx="2008984" cy="32954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21933F-D926-4CC9-B2DD-F43DD1B7BB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0446">
            <a:off x="4629210" y="4778649"/>
            <a:ext cx="7153975" cy="894247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B72AC9C1-142C-4628-9C6B-F4F9EDE80193}"/>
              </a:ext>
            </a:extLst>
          </p:cNvPr>
          <p:cNvSpPr/>
          <p:nvPr/>
        </p:nvSpPr>
        <p:spPr>
          <a:xfrm>
            <a:off x="-137873" y="-122528"/>
            <a:ext cx="1475354" cy="77197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18-19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E789A29-7958-436A-B8A7-0499EDE9BA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4" b="95278" l="4167" r="90000">
                        <a14:foregroundMark x1="9167" y1="11111" x2="11389" y2="39722"/>
                        <a14:foregroundMark x1="13056" y1="38056" x2="11667" y2="15556"/>
                        <a14:foregroundMark x1="11667" y1="15556" x2="11111" y2="56944"/>
                        <a14:foregroundMark x1="11111" y1="56944" x2="25833" y2="72222"/>
                        <a14:foregroundMark x1="25833" y1="72222" x2="62778" y2="82222"/>
                        <a14:foregroundMark x1="10833" y1="10556" x2="22222" y2="16111"/>
                        <a14:foregroundMark x1="13056" y1="6944" x2="36667" y2="6389"/>
                        <a14:foregroundMark x1="36667" y1="6389" x2="78333" y2="12778"/>
                        <a14:foregroundMark x1="78333" y1="12778" x2="85556" y2="10000"/>
                        <a14:foregroundMark x1="15278" y1="10556" x2="36667" y2="10000"/>
                        <a14:foregroundMark x1="36667" y1="10000" x2="63889" y2="11389"/>
                        <a14:foregroundMark x1="63889" y1="11389" x2="75833" y2="15556"/>
                        <a14:foregroundMark x1="52222" y1="13889" x2="85000" y2="21111"/>
                        <a14:foregroundMark x1="70833" y1="18889" x2="88889" y2="27222"/>
                        <a14:foregroundMark x1="88889" y1="27222" x2="81389" y2="51389"/>
                        <a14:foregroundMark x1="81389" y1="51389" x2="86944" y2="72222"/>
                        <a14:foregroundMark x1="86944" y1="72222" x2="67500" y2="82500"/>
                        <a14:foregroundMark x1="67500" y1="82500" x2="38056" y2="78333"/>
                        <a14:foregroundMark x1="83333" y1="75000" x2="67222" y2="88056"/>
                        <a14:foregroundMark x1="67222" y1="88056" x2="40278" y2="82778"/>
                        <a14:foregroundMark x1="52222" y1="86111" x2="73056" y2="91389"/>
                        <a14:foregroundMark x1="73056" y1="91389" x2="84444" y2="60278"/>
                        <a14:foregroundMark x1="81667" y1="77778" x2="82778" y2="91389"/>
                        <a14:foregroundMark x1="85000" y1="77778" x2="78611" y2="94722"/>
                        <a14:foregroundMark x1="83889" y1="95278" x2="86667" y2="80000"/>
                        <a14:foregroundMark x1="27778" y1="81111" x2="35833" y2="76111"/>
                        <a14:foregroundMark x1="18333" y1="76667" x2="31111" y2="80556"/>
                        <a14:foregroundMark x1="11944" y1="75556" x2="13056" y2="72222"/>
                        <a14:foregroundMark x1="58889" y1="34722" x2="58333" y2="43889"/>
                        <a14:foregroundMark x1="52222" y1="45000" x2="56111" y2="46111"/>
                        <a14:foregroundMark x1="52222" y1="33611" x2="59444" y2="50556"/>
                        <a14:foregroundMark x1="9722" y1="8611" x2="74167" y2="5278"/>
                        <a14:foregroundMark x1="74167" y1="5278" x2="88889" y2="5278"/>
                        <a14:foregroundMark x1="56111" y1="5278" x2="20556" y2="8056"/>
                        <a14:foregroundMark x1="43056" y1="6389" x2="20278" y2="7500"/>
                        <a14:foregroundMark x1="20278" y1="7500" x2="46389" y2="4722"/>
                        <a14:foregroundMark x1="34722" y1="5278" x2="4167" y2="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68731" y="4179417"/>
            <a:ext cx="2760435" cy="27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45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674B3-D033-47AE-A1E8-929FCA034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1313"/>
            <a:ext cx="12275309" cy="41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A5FF00-E415-478E-B644-D9B4396AFD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2C7C8-6CFC-45AD-A265-7E34AF9F7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9" y="144818"/>
            <a:ext cx="4003343" cy="2301922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97528F-C93A-4DD0-B525-0F2D0B28FBBB}"/>
              </a:ext>
            </a:extLst>
          </p:cNvPr>
          <p:cNvSpPr txBox="1">
            <a:spLocks/>
          </p:cNvSpPr>
          <p:nvPr/>
        </p:nvSpPr>
        <p:spPr>
          <a:xfrm>
            <a:off x="4357898" y="144818"/>
            <a:ext cx="7834102" cy="251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Weaver Green is based in </a:t>
            </a:r>
            <a:r>
              <a:rPr lang="en-GB" sz="2200" b="1" dirty="0"/>
              <a:t>Kingsbridge</a:t>
            </a:r>
            <a:r>
              <a:rPr lang="en-GB" sz="2200" dirty="0"/>
              <a:t>. Their environmentally friendly, recycled rugs look and feel just like wool, but contain up to </a:t>
            </a:r>
            <a:r>
              <a:rPr lang="en-GB" sz="2200" dirty="0">
                <a:solidFill>
                  <a:srgbClr val="0070C0"/>
                </a:solidFill>
              </a:rPr>
              <a:t>3000 salvaged plastic bottles each</a:t>
            </a:r>
            <a:r>
              <a:rPr lang="en-GB" sz="2200" dirty="0"/>
              <a:t>. All of the products are made in exactly the same way meaning everything sold has helped prevent hundreds of single use plastic bottles from ending up in our environment.</a:t>
            </a:r>
          </a:p>
          <a:p>
            <a:pPr marL="0" indent="0">
              <a:buNone/>
            </a:pPr>
            <a:r>
              <a:rPr lang="en-GB" sz="2200" dirty="0"/>
              <a:t>As they are made from plastic, the rugs are stain resistant and hard wearing meaning they can last longer than a normal rug!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B6F6F1-0B39-41B9-B599-E820C8A3D5C1}"/>
              </a:ext>
            </a:extLst>
          </p:cNvPr>
          <p:cNvSpPr/>
          <p:nvPr/>
        </p:nvSpPr>
        <p:spPr>
          <a:xfrm>
            <a:off x="2628900" y="3076908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How many plastic bottles do you think are purchased globally every minute?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8033D6-79A4-42EB-B016-2FB1FAAD6F12}"/>
              </a:ext>
            </a:extLst>
          </p:cNvPr>
          <p:cNvSpPr/>
          <p:nvPr/>
        </p:nvSpPr>
        <p:spPr>
          <a:xfrm>
            <a:off x="4656327" y="4290346"/>
            <a:ext cx="287934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 million 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D5A75A-9342-4086-BAD0-86E824E9D653}"/>
              </a:ext>
            </a:extLst>
          </p:cNvPr>
          <p:cNvSpPr/>
          <p:nvPr/>
        </p:nvSpPr>
        <p:spPr>
          <a:xfrm>
            <a:off x="0" y="-69755"/>
            <a:ext cx="1010425" cy="77197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38939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B9F62-84B5-4A54-8A4C-0AB436E0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874071" cy="4795408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FFFFFF"/>
                </a:solidFill>
              </a:rPr>
              <a:t>Group activity </a:t>
            </a:r>
            <a:r>
              <a:rPr lang="en-GB" sz="3200" dirty="0">
                <a:solidFill>
                  <a:srgbClr val="FFFFFF"/>
                </a:solidFill>
              </a:rPr>
              <a:t>Test your learning</a:t>
            </a:r>
            <a:endParaRPr lang="en-GB" sz="44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D802D55-4C1F-49FD-BD3A-90451DC44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6513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892A2E7-6036-4874-8EC0-613992E980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4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B3DC1-2470-4537-9788-4FC98591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1" y="25954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GB" sz="2800" b="1" dirty="0">
                <a:latin typeface="+mn-lt"/>
              </a:rPr>
              <a:t>How do we currently manage waste?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DC623D-F363-460D-8647-E2640B84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74" y="1981200"/>
            <a:ext cx="4167126" cy="48768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It wasn’t until 1990 EU directives related to reducing our waste were introduced.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UK recycling has increased since 1990: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/>
              <a:t>2000</a:t>
            </a:r>
            <a:r>
              <a:rPr lang="en-GB" dirty="0"/>
              <a:t>: 13,000 tonnes of plastic bottles recycled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b="1" dirty="0"/>
              <a:t>2018</a:t>
            </a:r>
            <a:r>
              <a:rPr lang="en-GB" dirty="0"/>
              <a:t>: 350,000 tonnes of plastic bottles recycled.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We now live in a </a:t>
            </a:r>
            <a:r>
              <a:rPr lang="en-GB" sz="2400" b="1" dirty="0"/>
              <a:t>recycling economy</a:t>
            </a:r>
            <a:r>
              <a:rPr lang="en-GB" sz="2400" dirty="0"/>
              <a:t>- where less waste ends up in the bin.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E163A-A0FF-4C92-A576-C401621D6C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740" y="231371"/>
            <a:ext cx="4657748" cy="6395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434FD-7996-4075-B33F-3D276FD81C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11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B3DC1-2470-4537-9788-4FC98591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267791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GB" sz="2800" b="1" dirty="0">
                <a:latin typeface="+mn-lt"/>
              </a:rPr>
              <a:t>How is this changing?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DC623D-F363-460D-8647-E2640B84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2269644"/>
            <a:ext cx="4127500" cy="42570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Many countries are working towards achieving a </a:t>
            </a:r>
            <a:r>
              <a:rPr lang="en-GB" sz="2400" b="1" dirty="0"/>
              <a:t>circular economy- </a:t>
            </a:r>
            <a:r>
              <a:rPr lang="en-GB" sz="2400" dirty="0"/>
              <a:t>where nothing ends up in the bin.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Wales has committed to becoming a high recycling society by 2025 and </a:t>
            </a:r>
            <a:r>
              <a:rPr lang="en-GB" sz="2400" b="1" dirty="0"/>
              <a:t>circular</a:t>
            </a:r>
            <a:r>
              <a:rPr lang="en-GB" sz="2400" dirty="0"/>
              <a:t> by 2050.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Will other countries follow suit?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74A10-1C64-4482-B818-1AA9D05DCE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558" y="90786"/>
            <a:ext cx="4654295" cy="6397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3001A-D6A0-478A-A619-01E9C58D83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223" y="90786"/>
            <a:ext cx="2292295" cy="6370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D9E90B-F078-4D5B-A316-13565C5F3E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21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AD875E-5BE5-4F2F-9489-70A60EC767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63" y="108382"/>
            <a:ext cx="11115474" cy="4008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68D4B-9AB4-4B98-8774-546CDC1F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05" y="4553248"/>
            <a:ext cx="2966902" cy="1509931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0000"/>
                </a:solidFill>
              </a:rPr>
              <a:t>What is a circular economy?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AB525B-2E67-49FB-A56B-40F95BD0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195" y="4225570"/>
            <a:ext cx="7303538" cy="219858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A circular economy is an substitute to a </a:t>
            </a:r>
            <a:r>
              <a:rPr lang="en-GB" sz="2400" b="1" dirty="0">
                <a:solidFill>
                  <a:srgbClr val="000000"/>
                </a:solidFill>
              </a:rPr>
              <a:t>linear economy, </a:t>
            </a:r>
            <a:r>
              <a:rPr lang="en-GB" sz="2400" dirty="0">
                <a:solidFill>
                  <a:srgbClr val="000000"/>
                </a:solidFill>
              </a:rPr>
              <a:t>we can keep using our resources within our system for as long as possible.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Reuse as many times before disuse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Then recycle and regenerate products at the end of their life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B245A-ED5C-4CC5-BD4F-3432B93354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36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8EC0-6992-4FDE-B284-7D6E2E91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2184"/>
            <a:ext cx="10515600" cy="1325563"/>
          </a:xfrm>
        </p:spPr>
        <p:txBody>
          <a:bodyPr/>
          <a:lstStyle/>
          <a:p>
            <a:r>
              <a:rPr lang="en-GB" b="1" dirty="0"/>
              <a:t>The Waste Hierarchy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2DA770-7613-482E-861C-1D15210874CF}"/>
              </a:ext>
            </a:extLst>
          </p:cNvPr>
          <p:cNvGrpSpPr/>
          <p:nvPr/>
        </p:nvGrpSpPr>
        <p:grpSpPr>
          <a:xfrm>
            <a:off x="1973456" y="1427747"/>
            <a:ext cx="8245088" cy="5205496"/>
            <a:chOff x="445723" y="1601005"/>
            <a:chExt cx="6931753" cy="46394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152D52-14F7-4293-A5D5-4AF38C66A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723" y="1601005"/>
              <a:ext cx="6931753" cy="46394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B5A41B-688B-46BF-810E-B05914EB1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921" y="5603773"/>
              <a:ext cx="2305161" cy="48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E96DB18-FAC1-424B-8E2A-4C4F59DC7D0B}"/>
              </a:ext>
            </a:extLst>
          </p:cNvPr>
          <p:cNvSpPr/>
          <p:nvPr/>
        </p:nvSpPr>
        <p:spPr>
          <a:xfrm>
            <a:off x="2365918" y="4698382"/>
            <a:ext cx="7460163" cy="1764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CIRCULAR ECONOMY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Last option is to recycle, nothing goes to waste.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CB44F-7075-4CD7-8E05-B3678E0E88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7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Re-thinking Progress: The Circular Economy">
            <a:hlinkClick r:id="" action="ppaction://media"/>
            <a:extLst>
              <a:ext uri="{FF2B5EF4-FFF2-40B4-BE49-F238E27FC236}">
                <a16:creationId xmlns:a16="http://schemas.microsoft.com/office/drawing/2014/main" id="{5044CDFE-2C3D-44D8-BA15-C5F0C05627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0782" y="152400"/>
            <a:ext cx="11370436" cy="6297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7BD34A-191F-43A5-8102-B2DDEF9BB3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35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C52161-0B86-4174-816C-450D86706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68D4B-9AB4-4B98-8774-546CDC1F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93" y="558799"/>
            <a:ext cx="4292643" cy="1396999"/>
          </a:xfrm>
        </p:spPr>
        <p:txBody>
          <a:bodyPr>
            <a:normAutofit/>
          </a:bodyPr>
          <a:lstStyle/>
          <a:p>
            <a:r>
              <a:rPr lang="en-GB" sz="3200" b="1" dirty="0"/>
              <a:t>What are some benefits to a circular economy? </a:t>
            </a:r>
            <a:r>
              <a:rPr lang="en-GB" sz="2000" b="1" dirty="0"/>
              <a:t>(Discussion)</a:t>
            </a:r>
            <a:endParaRPr lang="en-GB" sz="32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AB525B-2E67-49FB-A56B-40F95BD0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92" y="2127249"/>
            <a:ext cx="4292643" cy="26035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en-GB" sz="2000" dirty="0"/>
              <a:t>Reduces waste</a:t>
            </a:r>
          </a:p>
          <a:p>
            <a:r>
              <a:rPr lang="en-GB" sz="2000" dirty="0"/>
              <a:t>Uses less energy and resources</a:t>
            </a:r>
          </a:p>
          <a:p>
            <a:r>
              <a:rPr lang="en-GB" sz="2000" dirty="0"/>
              <a:t>Solution to the planet's resource shortage</a:t>
            </a:r>
          </a:p>
          <a:p>
            <a:r>
              <a:rPr lang="en-GB" sz="2000" dirty="0"/>
              <a:t>Reduces pollution to our environment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75FFD-32DF-43DE-AC4F-B4C694836F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66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F438-A3D7-4817-90FA-7C4BD891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413742"/>
            <a:ext cx="9122584" cy="1325563"/>
          </a:xfrm>
        </p:spPr>
        <p:txBody>
          <a:bodyPr>
            <a:normAutofit/>
          </a:bodyPr>
          <a:lstStyle/>
          <a:p>
            <a:r>
              <a:rPr lang="en-GB" dirty="0"/>
              <a:t>What is Devon doing to become more “circular”?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A08E-95F3-4346-ADBF-F94BDD89B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2763798"/>
            <a:ext cx="5908489" cy="238915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56% of the waste is recycled, one of the best recycling rates in the country </a:t>
            </a:r>
          </a:p>
          <a:p>
            <a:r>
              <a:rPr lang="en-GB" dirty="0"/>
              <a:t>Raised environmental awareness</a:t>
            </a:r>
          </a:p>
          <a:p>
            <a:r>
              <a:rPr lang="en-GB" dirty="0"/>
              <a:t>More companies are producing products from recycled materials which would have otherwise been wasted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C071C-E319-4A8C-AA79-6438711752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0" b="94359" l="5811" r="92494">
                        <a14:foregroundMark x1="55448" y1="7949" x2="44794" y2="8205"/>
                        <a14:foregroundMark x1="44794" y1="8205" x2="35109" y2="16154"/>
                        <a14:foregroundMark x1="35109" y1="16154" x2="28329" y2="26410"/>
                        <a14:foregroundMark x1="28329" y1="26410" x2="24455" y2="54615"/>
                        <a14:foregroundMark x1="24455" y1="54615" x2="30993" y2="69744"/>
                        <a14:foregroundMark x1="30993" y1="69744" x2="36077" y2="75641"/>
                        <a14:foregroundMark x1="16223" y1="23333" x2="36077" y2="37949"/>
                        <a14:foregroundMark x1="36077" y1="37949" x2="42373" y2="47949"/>
                        <a14:foregroundMark x1="42373" y1="47949" x2="49153" y2="49487"/>
                        <a14:foregroundMark x1="47700" y1="48974" x2="48426" y2="9231"/>
                        <a14:foregroundMark x1="48426" y1="9231" x2="43341" y2="4615"/>
                        <a14:foregroundMark x1="47700" y1="3846" x2="47700" y2="3846"/>
                        <a14:foregroundMark x1="48668" y1="4872" x2="48668" y2="4872"/>
                        <a14:foregroundMark x1="30508" y1="11282" x2="30508" y2="11282"/>
                        <a14:foregroundMark x1="24697" y1="15641" x2="36804" y2="10256"/>
                        <a14:foregroundMark x1="36804" y1="10256" x2="24455" y2="17692"/>
                        <a14:foregroundMark x1="24455" y1="17692" x2="17191" y2="30769"/>
                        <a14:foregroundMark x1="17191" y1="30769" x2="43341" y2="23077"/>
                        <a14:foregroundMark x1="43341" y1="23077" x2="34140" y2="35128"/>
                        <a14:foregroundMark x1="34140" y1="35128" x2="45036" y2="33590"/>
                        <a14:foregroundMark x1="45036" y1="33590" x2="45521" y2="41282"/>
                        <a14:foregroundMark x1="38499" y1="16667" x2="38499" y2="16667"/>
                        <a14:foregroundMark x1="41404" y1="45385" x2="41404" y2="45385"/>
                        <a14:foregroundMark x1="41646" y1="45128" x2="41646" y2="45128"/>
                        <a14:foregroundMark x1="16223" y1="22051" x2="16223" y2="22051"/>
                        <a14:foregroundMark x1="14528" y1="21026" x2="14528" y2="21026"/>
                        <a14:foregroundMark x1="47700" y1="3846" x2="47700" y2="3846"/>
                        <a14:foregroundMark x1="91283" y1="53077" x2="91283" y2="53077"/>
                        <a14:foregroundMark x1="92978" y1="50000" x2="92978" y2="50000"/>
                        <a14:foregroundMark x1="36320" y1="51282" x2="22034" y2="50513"/>
                        <a14:foregroundMark x1="22034" y1="50513" x2="26392" y2="63077"/>
                        <a14:foregroundMark x1="26392" y1="63077" x2="29782" y2="66667"/>
                        <a14:foregroundMark x1="6053" y1="51282" x2="6053" y2="51282"/>
                        <a14:foregroundMark x1="46973" y1="94359" x2="46973" y2="94359"/>
                        <a14:foregroundMark x1="33656" y1="91795" x2="33656" y2="91795"/>
                        <a14:foregroundMark x1="28571" y1="55128" x2="28571" y2="55128"/>
                        <a14:foregroundMark x1="32203" y1="92821" x2="32203" y2="9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2329693"/>
            <a:ext cx="3471112" cy="3277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FC284-DA3A-49CB-814B-13363DE8CA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516" y="5452384"/>
            <a:ext cx="1179498" cy="1253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0910D4-83B3-4FFF-941A-4EEB076C0DF8}"/>
              </a:ext>
            </a:extLst>
          </p:cNvPr>
          <p:cNvSpPr/>
          <p:nvPr/>
        </p:nvSpPr>
        <p:spPr>
          <a:xfrm>
            <a:off x="9941010" y="5227849"/>
            <a:ext cx="1010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(2018/19)</a:t>
            </a:r>
          </a:p>
        </p:txBody>
      </p:sp>
    </p:spTree>
    <p:extLst>
      <p:ext uri="{BB962C8B-B14F-4D97-AF65-F5344CB8AC3E}">
        <p14:creationId xmlns:p14="http://schemas.microsoft.com/office/powerpoint/2010/main" val="413317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1886</Words>
  <Application>Microsoft Office PowerPoint</Application>
  <PresentationFormat>Widescreen</PresentationFormat>
  <Paragraphs>181</Paragraphs>
  <Slides>23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Bahnschrift SemiBold</vt:lpstr>
      <vt:lpstr>Calibri</vt:lpstr>
      <vt:lpstr>Calibri Light</vt:lpstr>
      <vt:lpstr>Courier New</vt:lpstr>
      <vt:lpstr>Office Theme</vt:lpstr>
      <vt:lpstr>Circular Economy Educational Resource</vt:lpstr>
      <vt:lpstr>How did we previously manage waste?</vt:lpstr>
      <vt:lpstr>How do we currently manage waste?</vt:lpstr>
      <vt:lpstr>How is this changing?</vt:lpstr>
      <vt:lpstr>What is a circular economy?</vt:lpstr>
      <vt:lpstr>The Waste Hierarchy</vt:lpstr>
      <vt:lpstr>PowerPoint Presentation</vt:lpstr>
      <vt:lpstr>What are some benefits to a circular economy? (Discussion)</vt:lpstr>
      <vt:lpstr>What is Devon doing to become more “circular”?</vt:lpstr>
      <vt:lpstr>This resource will explore how local companies are turning waste into new things - creating a more circular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activity Test your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Economy Educational Resource</dc:title>
  <dc:creator>Annie White</dc:creator>
  <cp:lastModifiedBy>Annie White</cp:lastModifiedBy>
  <cp:revision>5</cp:revision>
  <dcterms:created xsi:type="dcterms:W3CDTF">2019-11-11T11:21:39Z</dcterms:created>
  <dcterms:modified xsi:type="dcterms:W3CDTF">2019-11-11T11:58:00Z</dcterms:modified>
</cp:coreProperties>
</file>