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sldIdLst>
    <p:sldId id="256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Mottram" userId="a288c417-dffd-4747-b1a7-c5443410cd9f" providerId="ADAL" clId="{51146A23-7506-4176-8420-36B38AA4B5F0}"/>
    <pc:docChg chg="delSld">
      <pc:chgData name="Lucy Mottram" userId="a288c417-dffd-4747-b1a7-c5443410cd9f" providerId="ADAL" clId="{51146A23-7506-4176-8420-36B38AA4B5F0}" dt="2022-12-05T15:28:50.962" v="1" actId="47"/>
      <pc:docMkLst>
        <pc:docMk/>
      </pc:docMkLst>
      <pc:sldChg chg="del">
        <pc:chgData name="Lucy Mottram" userId="a288c417-dffd-4747-b1a7-c5443410cd9f" providerId="ADAL" clId="{51146A23-7506-4176-8420-36B38AA4B5F0}" dt="2022-12-05T15:28:45.867" v="0" actId="47"/>
        <pc:sldMkLst>
          <pc:docMk/>
          <pc:sldMk cId="2399077817" sldId="257"/>
        </pc:sldMkLst>
      </pc:sldChg>
      <pc:sldChg chg="del">
        <pc:chgData name="Lucy Mottram" userId="a288c417-dffd-4747-b1a7-c5443410cd9f" providerId="ADAL" clId="{51146A23-7506-4176-8420-36B38AA4B5F0}" dt="2022-12-05T15:28:50.962" v="1" actId="47"/>
        <pc:sldMkLst>
          <pc:docMk/>
          <pc:sldMk cId="349130076" sldId="26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00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36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3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3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9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2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4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69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E8B1C-86EF-43CF-8304-249481088644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99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2F3E8B1C-86EF-43CF-8304-249481088644}" type="datetimeFigureOut">
              <a:rPr lang="en-US" smtClean="0"/>
              <a:pPr/>
              <a:t>12/5/2022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16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76" r:id="rId5"/>
    <p:sldLayoutId id="2147483681" r:id="rId6"/>
    <p:sldLayoutId id="2147483677" r:id="rId7"/>
    <p:sldLayoutId id="2147483678" r:id="rId8"/>
    <p:sldLayoutId id="2147483679" r:id="rId9"/>
    <p:sldLayoutId id="2147483680" r:id="rId10"/>
    <p:sldLayoutId id="2147483682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7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B6E2AACA-BCB5-3F89-0140-710AA4029D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5" name="Rectangle 19">
            <a:extLst>
              <a:ext uri="{FF2B5EF4-FFF2-40B4-BE49-F238E27FC236}">
                <a16:creationId xmlns:a16="http://schemas.microsoft.com/office/drawing/2014/main" id="{6BB6B482-ACCA-4938-8AEA-49D525C17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46905" y="46904"/>
            <a:ext cx="6865150" cy="6771342"/>
          </a:xfrm>
          <a:prstGeom prst="rect">
            <a:avLst/>
          </a:prstGeom>
          <a:gradFill>
            <a:gsLst>
              <a:gs pos="42000">
                <a:srgbClr val="000000">
                  <a:alpha val="18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9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7075B8-BBB1-4A62-BEB3-F2378EE260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5323" y="2244909"/>
            <a:ext cx="4693473" cy="3954040"/>
          </a:xfrm>
        </p:spPr>
        <p:txBody>
          <a:bodyPr anchor="b"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Our school trip to an efw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714369-FFE1-4878-B0B4-CF9D070983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4" y="659052"/>
            <a:ext cx="5819775" cy="670945"/>
          </a:xfrm>
        </p:spPr>
        <p:txBody>
          <a:bodyPr anchor="t"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[Name of class and date go here]</a:t>
            </a:r>
          </a:p>
        </p:txBody>
      </p:sp>
      <p:cxnSp>
        <p:nvCxnSpPr>
          <p:cNvPr id="26" name="Straight Connector 21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1447800"/>
            <a:ext cx="1638300" cy="0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13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Logo&#10;&#10;Description automatically generated with low confidence">
            <a:extLst>
              <a:ext uri="{FF2B5EF4-FFF2-40B4-BE49-F238E27FC236}">
                <a16:creationId xmlns:a16="http://schemas.microsoft.com/office/drawing/2014/main" id="{CF21E961-84CE-44BE-8EC0-A7E9C52322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188" y="172762"/>
            <a:ext cx="4726964" cy="97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1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A picture containing sky, outdoor, grass, traveling&#10;&#10;Description automatically generated">
            <a:extLst>
              <a:ext uri="{FF2B5EF4-FFF2-40B4-BE49-F238E27FC236}">
                <a16:creationId xmlns:a16="http://schemas.microsoft.com/office/drawing/2014/main" id="{F3188DE4-B5CE-4A2B-9297-D8DF5A8CC9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9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6BB6B482-ACCA-4938-8AEA-49D525C17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46905" y="46904"/>
            <a:ext cx="6865150" cy="6771342"/>
          </a:xfrm>
          <a:prstGeom prst="rect">
            <a:avLst/>
          </a:prstGeom>
          <a:gradFill>
            <a:gsLst>
              <a:gs pos="42000">
                <a:srgbClr val="000000">
                  <a:alpha val="18000"/>
                </a:srgbClr>
              </a:gs>
              <a:gs pos="0">
                <a:srgbClr val="000000">
                  <a:alpha val="0"/>
                </a:srgbClr>
              </a:gs>
              <a:gs pos="100000">
                <a:srgbClr val="000000">
                  <a:alpha val="39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A41095-3873-40E6-A14C-A42EAB7AE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3" y="2244909"/>
            <a:ext cx="4693473" cy="39540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Plymouth Energy from waste plant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1447800"/>
            <a:ext cx="1638300" cy="0"/>
          </a:xfrm>
          <a:prstGeom prst="line">
            <a:avLst/>
          </a:prstGeom>
          <a:ln w="44450">
            <a:solidFill>
              <a:srgbClr val="FFFFFF"/>
            </a:solidFill>
          </a:ln>
          <a:effectLst>
            <a:outerShdw blurRad="50800" dist="38100" dir="2700000" algn="tl" rotWithShape="0">
              <a:prstClr val="black">
                <a:alpha val="13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Logo&#10;&#10;Description automatically generated with low confidence">
            <a:extLst>
              <a:ext uri="{FF2B5EF4-FFF2-40B4-BE49-F238E27FC236}">
                <a16:creationId xmlns:a16="http://schemas.microsoft.com/office/drawing/2014/main" id="{1F345D6E-187F-4A7D-8E07-B714AAB6C8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188" y="172762"/>
            <a:ext cx="4726964" cy="972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919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1113FB-188E-482F-A2F1-DD4F515E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864072"/>
          </a:xfrm>
        </p:spPr>
        <p:txBody>
          <a:bodyPr>
            <a:normAutofit/>
          </a:bodyPr>
          <a:lstStyle/>
          <a:p>
            <a:r>
              <a:rPr lang="en-GB" cap="none" dirty="0"/>
              <a:t>What does an EfW do?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EF1A8C6-8F60-4EF2-B4D7-A5A5E94F6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81196F7F-9C54-47FA-B61B-D276B71B5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" y="3481313"/>
            <a:ext cx="3398089" cy="69660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57F4F-E9B6-4A8C-B052-5B8768498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7971" y="1906418"/>
            <a:ext cx="6693941" cy="3923165"/>
          </a:xfrm>
        </p:spPr>
        <p:txBody>
          <a:bodyPr>
            <a:normAutofit lnSpcReduction="10000"/>
          </a:bodyPr>
          <a:lstStyle/>
          <a:p>
            <a:r>
              <a:rPr lang="en-GB" dirty="0"/>
              <a:t>They burn rubbish to make energy (electricity and heat)</a:t>
            </a:r>
          </a:p>
          <a:p>
            <a:r>
              <a:rPr lang="en-GB" dirty="0"/>
              <a:t>They are better than landfill sites as a way of getting rid of our rubbish</a:t>
            </a:r>
          </a:p>
          <a:p>
            <a:r>
              <a:rPr lang="en-GB" dirty="0"/>
              <a:t>They power homes and businesses</a:t>
            </a:r>
          </a:p>
          <a:p>
            <a:r>
              <a:rPr lang="en-GB" dirty="0"/>
              <a:t>They are on all year round, 24 hours a day, 7 days a week</a:t>
            </a:r>
          </a:p>
          <a:p>
            <a:r>
              <a:rPr lang="en-GB" dirty="0"/>
              <a:t>The bottom ash from the fire is recycled into aggregate for road-building</a:t>
            </a:r>
          </a:p>
          <a:p>
            <a:r>
              <a:rPr lang="en-GB" dirty="0"/>
              <a:t>The gases from the fire are scrubbed clean before they go out of the flue stack (chimney)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D9760AA-CA3F-4C65-B688-B44307731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074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8274FB-9524-41F1-BE97-A725EE7DE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899024"/>
            <a:ext cx="3076032" cy="39149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cap="none" dirty="0"/>
              <a:t>We learnt about the EfW process (Plymouth)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3716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Content Placeholder 4" descr="Diagram&#10;&#10;Description automatically generated">
            <a:extLst>
              <a:ext uri="{FF2B5EF4-FFF2-40B4-BE49-F238E27FC236}">
                <a16:creationId xmlns:a16="http://schemas.microsoft.com/office/drawing/2014/main" id="{696F9511-1E30-4D66-9095-6E509B130B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038600" y="836961"/>
            <a:ext cx="7353299" cy="5184079"/>
          </a:xfrm>
          <a:prstGeom prst="rect">
            <a:avLst/>
          </a:prstGeom>
        </p:spPr>
      </p:pic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F0DC0A57-301B-4ADA-B604-195398DEE7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461" y="6021040"/>
            <a:ext cx="3398089" cy="69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552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F1A2A-728A-40D1-8151-44C31401E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cap="none" dirty="0"/>
              <a:t>The Three 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8E2411-00E8-4F9D-8AAA-AA50B0B07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Reduce</a:t>
            </a:r>
          </a:p>
          <a:p>
            <a:r>
              <a:rPr lang="en-GB" dirty="0"/>
              <a:t>Reuse</a:t>
            </a:r>
          </a:p>
          <a:p>
            <a:r>
              <a:rPr lang="en-GB" dirty="0"/>
              <a:t>Recycle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AFF12513-79BD-45E1-AC16-928B5273F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35" y="5239295"/>
            <a:ext cx="3398089" cy="69660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2822CD1-97EE-48F1-9A21-240A0B0F11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04867" y="1513362"/>
            <a:ext cx="9113417" cy="3829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664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77CF-C90A-456F-AE20-FB185BCEC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Things we enjoyed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30709-BB96-4FAF-A2DF-B4425BBBC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Grabber Game</a:t>
            </a:r>
          </a:p>
          <a:p>
            <a:r>
              <a:rPr lang="en-GB" dirty="0"/>
              <a:t>Getting a pencil</a:t>
            </a:r>
          </a:p>
          <a:p>
            <a:r>
              <a:rPr lang="en-GB" dirty="0"/>
              <a:t>Seeing the fire!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67C3B6EC-A535-40D2-A5EC-0937B5A717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35" y="5239295"/>
            <a:ext cx="3398089" cy="69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976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C16BB-A1D0-4F81-98A0-387A976EE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Things we didn’t like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38588-6914-4571-B2F6-A7BEC388C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E.g. the smell of all that rubbish</a:t>
            </a:r>
          </a:p>
          <a:p>
            <a:r>
              <a:rPr lang="en-GB" dirty="0"/>
              <a:t>The amount of rubbish we all make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DC374703-B506-4B07-825E-05CE4C4AB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35" y="5239295"/>
            <a:ext cx="3398089" cy="69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697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AE22B-8E3C-476B-9FB3-628CA5808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Things we learnt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AE351-0359-4F63-85BC-D92CAC7EE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3 Rs – Reduce, Reuse and Recycle </a:t>
            </a:r>
          </a:p>
          <a:p>
            <a:r>
              <a:rPr lang="en-GB" dirty="0"/>
              <a:t>How much rubbish we make! (Devon has about 190,000 tones of black bin bag waste to </a:t>
            </a:r>
            <a:r>
              <a:rPr lang="en-GB"/>
              <a:t>deal with every year!)</a:t>
            </a:r>
            <a:endParaRPr lang="en-GB" dirty="0"/>
          </a:p>
          <a:p>
            <a:r>
              <a:rPr lang="en-GB" dirty="0"/>
              <a:t>Some ways to stop making so much rubbish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4332C3FA-E327-48DB-96DB-3756610619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35" y="5239295"/>
            <a:ext cx="3398089" cy="69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905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4F9B95-9045-48D2-B9F3-2927E98F54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85AA86F-6A4D-4BCB-A045-D992CDC295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DEF92653-5D6D-47E6-8744-0DAF76E049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3A8FEA-0F74-4F5A-B486-59B244F20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2485103"/>
            <a:ext cx="8884104" cy="32695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>
                <a:solidFill>
                  <a:schemeClr val="bg2"/>
                </a:solidFill>
              </a:rPr>
              <a:t>The End</a:t>
            </a:r>
            <a:br>
              <a:rPr lang="en-US" sz="5400" dirty="0">
                <a:solidFill>
                  <a:schemeClr val="bg2"/>
                </a:solidFill>
              </a:rPr>
            </a:br>
            <a:endParaRPr lang="en-US" sz="5400" dirty="0">
              <a:solidFill>
                <a:schemeClr val="bg2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D74BFC-EB3A-442D-B892-FE5AECAE8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900" y="1184470"/>
            <a:ext cx="8855529" cy="9212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dirty="0">
                <a:solidFill>
                  <a:schemeClr val="bg2"/>
                </a:solidFill>
              </a:rPr>
              <a:t>We really enjoyed our trip!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CA98CE3-81A7-4FFE-A047-9AA65998D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8D91C2B-BDB9-49BE-9C44-E0CFE597A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4100"/>
            <a:ext cx="10591800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4277D018-7AB9-4EF9-B1B7-34C0BA6D44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35" y="5239295"/>
            <a:ext cx="3398089" cy="69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568314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AnalogousFromRegularSeed_2SEEDS">
      <a:dk1>
        <a:srgbClr val="000000"/>
      </a:dk1>
      <a:lt1>
        <a:srgbClr val="FFFFFF"/>
      </a:lt1>
      <a:dk2>
        <a:srgbClr val="1B2F2E"/>
      </a:dk2>
      <a:lt2>
        <a:srgbClr val="F3F1F0"/>
      </a:lt2>
      <a:accent1>
        <a:srgbClr val="3B9EB1"/>
      </a:accent1>
      <a:accent2>
        <a:srgbClr val="46B196"/>
      </a:accent2>
      <a:accent3>
        <a:srgbClr val="4D7EC3"/>
      </a:accent3>
      <a:accent4>
        <a:srgbClr val="B13B3E"/>
      </a:accent4>
      <a:accent5>
        <a:srgbClr val="C37B4D"/>
      </a:accent5>
      <a:accent6>
        <a:srgbClr val="B19A3B"/>
      </a:accent6>
      <a:hlink>
        <a:srgbClr val="C05944"/>
      </a:hlink>
      <a:folHlink>
        <a:srgbClr val="7F7F7F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7B3EBCEAA616945A7FB099B23E25781" ma:contentTypeVersion="18" ma:contentTypeDescription="Create a new document." ma:contentTypeScope="" ma:versionID="dc82b7cc02e46a0e59059cd87c19cd3a">
  <xsd:schema xmlns:xsd="http://www.w3.org/2001/XMLSchema" xmlns:xs="http://www.w3.org/2001/XMLSchema" xmlns:p="http://schemas.microsoft.com/office/2006/metadata/properties" xmlns:ns2="30e5ab86-4d9b-4904-aa3e-c4ff780914f9" xmlns:ns3="badf2608-c06b-4413-b9fd-5637bfd87e91" xmlns:ns4="dd989013-3695-4458-8df5-613b197d9ac2" targetNamespace="http://schemas.microsoft.com/office/2006/metadata/properties" ma:root="true" ma:fieldsID="f0a25920cff2fc73a2c515341925fe30" ns2:_="" ns3:_="" ns4:_="">
    <xsd:import namespace="30e5ab86-4d9b-4904-aa3e-c4ff780914f9"/>
    <xsd:import namespace="badf2608-c06b-4413-b9fd-5637bfd87e91"/>
    <xsd:import namespace="dd989013-3695-4458-8df5-613b197d9ac2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e5ab86-4d9b-4904-aa3e-c4ff780914f9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>
      <xsd:simpleType>
        <xsd:restriction base="dms:Text"/>
      </xsd:simpleType>
    </xsd:element>
    <xsd:element name="MediaServiceMetadata" ma:index="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Image" ma:index="22" nillable="true" ma:displayName="Image" ma:format="Thumbnail" ma:internalName="Imag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de2b82dc-5d1b-42e3-84a1-9392513e78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df2608-c06b-4413-b9fd-5637bfd87e9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989013-3695-4458-8df5-613b197d9ac2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45e8bda2-0b6f-4852-a3c6-c76a4a30b8eb}" ma:internalName="TaxCatchAll" ma:showField="CatchAllData" ma:web="badf2608-c06b-4413-b9fd-5637bfd87e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 xmlns="30e5ab86-4d9b-4904-aa3e-c4ff780914f9" xsi:nil="true"/>
    <TaxCatchAll xmlns="dd989013-3695-4458-8df5-613b197d9ac2" xsi:nil="true"/>
    <_Flow_SignoffStatus xmlns="30e5ab86-4d9b-4904-aa3e-c4ff780914f9" xsi:nil="true"/>
    <lcf76f155ced4ddcb4097134ff3c332f xmlns="30e5ab86-4d9b-4904-aa3e-c4ff780914f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A6F8940-6713-4212-A8B0-6EC9186899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6D1699-E059-4DFF-870A-B894E81991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e5ab86-4d9b-4904-aa3e-c4ff780914f9"/>
    <ds:schemaRef ds:uri="badf2608-c06b-4413-b9fd-5637bfd87e91"/>
    <ds:schemaRef ds:uri="dd989013-3695-4458-8df5-613b197d9a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3B59F39-D7D8-4CF5-8641-7C0385988186}">
  <ds:schemaRefs>
    <ds:schemaRef ds:uri="http://schemas.microsoft.com/office/2006/metadata/properties"/>
    <ds:schemaRef ds:uri="http://schemas.microsoft.com/office/infopath/2007/PartnerControls"/>
    <ds:schemaRef ds:uri="30e5ab86-4d9b-4904-aa3e-c4ff780914f9"/>
    <ds:schemaRef ds:uri="dd989013-3695-4458-8df5-613b197d9a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205</Words>
  <Application>Microsoft Office PowerPoint</Application>
  <PresentationFormat>Widescreen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Calisto MT</vt:lpstr>
      <vt:lpstr>Univers Condensed</vt:lpstr>
      <vt:lpstr>ChronicleVTI</vt:lpstr>
      <vt:lpstr>Our school trip to an efw</vt:lpstr>
      <vt:lpstr>Plymouth Energy from waste plant</vt:lpstr>
      <vt:lpstr>What does an EfW do?</vt:lpstr>
      <vt:lpstr>We learnt about the EfW process (Plymouth)</vt:lpstr>
      <vt:lpstr>The Three Rs</vt:lpstr>
      <vt:lpstr>Things we enjoyed</vt:lpstr>
      <vt:lpstr>Things we didn’t like</vt:lpstr>
      <vt:lpstr>Things we learnt</vt:lpstr>
      <vt:lpstr>The End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school trip to an efw</dc:title>
  <dc:creator>Lucy Mottram</dc:creator>
  <cp:lastModifiedBy>Lucy Mottram</cp:lastModifiedBy>
  <cp:revision>2</cp:revision>
  <dcterms:created xsi:type="dcterms:W3CDTF">2022-12-05T09:57:04Z</dcterms:created>
  <dcterms:modified xsi:type="dcterms:W3CDTF">2022-12-05T15:28:55Z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0x010100B7B3EBCEAA616945A7FB099B23E25781</vt:lpwstr>
  </property>
  <property fmtid="{D5CDD505-2E9C-101B-9397-08002B2CF9AE}" pid="3" name="MediaServiceImageTags">
    <vt:lpwstr/>
  </property>
</Properties>
</file>