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notesMasterIdLst>
    <p:notesMasterId r:id="rId11"/>
  </p:notesMasterIdLst>
  <p:sldIdLst>
    <p:sldId id="360" r:id="rId2"/>
    <p:sldId id="514" r:id="rId3"/>
    <p:sldId id="357" r:id="rId4"/>
    <p:sldId id="515" r:id="rId5"/>
    <p:sldId id="436" r:id="rId6"/>
    <p:sldId id="516" r:id="rId7"/>
    <p:sldId id="517" r:id="rId8"/>
    <p:sldId id="520" r:id="rId9"/>
    <p:sldId id="519" r:id="rId10"/>
  </p:sldIdLst>
  <p:sldSz cx="9144000" cy="6858000" type="screen4x3"/>
  <p:notesSz cx="7099300" cy="10234613"/>
  <p:defaultTextStyle>
    <a:defPPr>
      <a:defRPr lang="en-GB"/>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5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A00"/>
    <a:srgbClr val="CC3D3D"/>
    <a:srgbClr val="84D731"/>
    <a:srgbClr val="52F319"/>
    <a:srgbClr val="428505"/>
    <a:srgbClr val="0A8604"/>
    <a:srgbClr val="0FCA06"/>
    <a:srgbClr val="88A9D2"/>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88908" autoAdjust="0"/>
  </p:normalViewPr>
  <p:slideViewPr>
    <p:cSldViewPr>
      <p:cViewPr>
        <p:scale>
          <a:sx n="60" d="100"/>
          <a:sy n="60" d="100"/>
        </p:scale>
        <p:origin x="-1326" y="-1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cs typeface="+mn-cs"/>
              </a:defRPr>
            </a:lvl1pPr>
          </a:lstStyle>
          <a:p>
            <a:pPr>
              <a:defRPr/>
            </a:pPr>
            <a:endParaRPr lang="en-GB"/>
          </a:p>
        </p:txBody>
      </p:sp>
      <p:sp>
        <p:nvSpPr>
          <p:cNvPr id="440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cs typeface="+mn-cs"/>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40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cs typeface="+mn-cs"/>
              </a:defRPr>
            </a:lvl1pPr>
          </a:lstStyle>
          <a:p>
            <a:pPr>
              <a:defRPr/>
            </a:pPr>
            <a:endParaRPr lang="en-GB"/>
          </a:p>
        </p:txBody>
      </p:sp>
      <p:sp>
        <p:nvSpPr>
          <p:cNvPr id="440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cs typeface="+mn-cs"/>
              </a:defRPr>
            </a:lvl1pPr>
          </a:lstStyle>
          <a:p>
            <a:pPr>
              <a:defRPr/>
            </a:pPr>
            <a:fld id="{BC0B9380-145E-426E-A52B-07AE88A740A6}" type="slidenum">
              <a:rPr lang="en-GB"/>
              <a:pPr>
                <a:defRPr/>
              </a:pPr>
              <a:t>‹#›</a:t>
            </a:fld>
            <a:endParaRPr lang="en-GB"/>
          </a:p>
        </p:txBody>
      </p:sp>
    </p:spTree>
    <p:extLst>
      <p:ext uri="{BB962C8B-B14F-4D97-AF65-F5344CB8AC3E}">
        <p14:creationId xmlns:p14="http://schemas.microsoft.com/office/powerpoint/2010/main" val="1542633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58591F5-C94D-4158-A6FC-F1B198950A35}" type="slidenum">
              <a:rPr lang="en-GB" smtClean="0"/>
              <a:pPr/>
              <a:t>1</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Use the images in this PowerPoint to help</a:t>
            </a:r>
            <a:r>
              <a:rPr lang="en-US" baseline="0" dirty="0" smtClean="0"/>
              <a:t> you design your own inspiring assembly. Add in as many images as you can from YOUR school, including ones featuring your pupils, teachers and anybody else involved in composting. (Always check with people before taking their photo.)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GB" dirty="0" smtClean="0"/>
              <a:t>Group 1 (one slide)</a:t>
            </a:r>
          </a:p>
          <a:p>
            <a:pPr marL="228600" indent="-228600">
              <a:buAutoNum type="arabicParenR"/>
            </a:pPr>
            <a:r>
              <a:rPr lang="en-GB" dirty="0" smtClean="0"/>
              <a:t>Landfill sites are filling up fast. Food and garden</a:t>
            </a:r>
            <a:r>
              <a:rPr lang="en-GB" baseline="0" dirty="0" smtClean="0"/>
              <a:t> waste rotting in landfill produce methane, a greenhouse gas which is contributing to climate change.</a:t>
            </a:r>
          </a:p>
          <a:p>
            <a:pPr marL="228600" indent="-228600">
              <a:buAutoNum type="arabicParenR"/>
            </a:pPr>
            <a:r>
              <a:rPr lang="en-GB" baseline="0" dirty="0" smtClean="0"/>
              <a:t>To save money – by paying less for rubbish collections and not having to buy in compost from a shop.</a:t>
            </a:r>
          </a:p>
          <a:p>
            <a:pPr marL="228600" indent="-228600">
              <a:buAutoNum type="arabicParenR"/>
            </a:pPr>
            <a:r>
              <a:rPr lang="en-GB" baseline="0" dirty="0" smtClean="0"/>
              <a:t>To help wildlife – a compost bin is an amazing habitat for many creatures who form part of a larger food chain.</a:t>
            </a:r>
            <a:endParaRPr lang="en-GB" dirty="0"/>
          </a:p>
        </p:txBody>
      </p:sp>
      <p:sp>
        <p:nvSpPr>
          <p:cNvPr id="4" name="Slide Number Placeholder 3"/>
          <p:cNvSpPr>
            <a:spLocks noGrp="1"/>
          </p:cNvSpPr>
          <p:nvPr>
            <p:ph type="sldNum" sz="quarter" idx="10"/>
          </p:nvPr>
        </p:nvSpPr>
        <p:spPr/>
        <p:txBody>
          <a:bodyPr/>
          <a:lstStyle/>
          <a:p>
            <a:pPr>
              <a:defRPr/>
            </a:pPr>
            <a:fld id="{BC0B9380-145E-426E-A52B-07AE88A740A6}"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5FB0420-7489-49E2-808C-44F55A38DE9F}" type="slidenum">
              <a:rPr lang="en-GB" smtClean="0"/>
              <a:pPr/>
              <a:t>3</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dirty="0" smtClean="0"/>
              <a:t>Group 2</a:t>
            </a:r>
            <a:r>
              <a:rPr lang="en-GB" baseline="0" dirty="0" smtClean="0"/>
              <a:t> (one slide)</a:t>
            </a:r>
            <a:endParaRPr lang="en-GB" dirty="0" smtClean="0"/>
          </a:p>
          <a:p>
            <a:pPr eaLnBrk="1" hangingPunct="1"/>
            <a:r>
              <a:rPr lang="en-GB" dirty="0" smtClean="0"/>
              <a:t>We</a:t>
            </a:r>
            <a:r>
              <a:rPr lang="en-GB" baseline="0" dirty="0" smtClean="0"/>
              <a:t> can compost anything which recently lived. Usually this will consist of organic waste such as: fruit &amp; vegetable peels, tea bags, grass cuttings, leaves, small twigs, cardboard etc. If your school has a special ‘in-vessel’ composter, such as a </a:t>
            </a:r>
            <a:r>
              <a:rPr lang="en-GB" baseline="0" dirty="0" err="1" smtClean="0"/>
              <a:t>Ridan</a:t>
            </a:r>
            <a:r>
              <a:rPr lang="en-GB" baseline="0" dirty="0" smtClean="0"/>
              <a:t> or </a:t>
            </a:r>
            <a:r>
              <a:rPr lang="en-GB" baseline="0" dirty="0" err="1" smtClean="0"/>
              <a:t>Jora</a:t>
            </a:r>
            <a:r>
              <a:rPr lang="en-GB" baseline="0" dirty="0" smtClean="0"/>
              <a:t>, you will also be able to compost cooked food leftovers and meat as these systems are ‘vermin-unfriendly’ and can reach high temperatures to kill off harmful bacteria.</a:t>
            </a:r>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3</a:t>
            </a:r>
            <a:r>
              <a:rPr lang="en-GB" baseline="0" dirty="0" smtClean="0"/>
              <a:t> (three slides)</a:t>
            </a:r>
            <a:endParaRPr lang="en-GB" dirty="0"/>
          </a:p>
        </p:txBody>
      </p:sp>
      <p:sp>
        <p:nvSpPr>
          <p:cNvPr id="4" name="Slide Number Placeholder 3"/>
          <p:cNvSpPr>
            <a:spLocks noGrp="1"/>
          </p:cNvSpPr>
          <p:nvPr>
            <p:ph type="sldNum" sz="quarter" idx="10"/>
          </p:nvPr>
        </p:nvSpPr>
        <p:spPr/>
        <p:txBody>
          <a:bodyPr/>
          <a:lstStyle/>
          <a:p>
            <a:pPr>
              <a:defRPr/>
            </a:pPr>
            <a:fld id="{BC0B9380-145E-426E-A52B-07AE88A740A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a:ln/>
        </p:spPr>
      </p:sp>
      <p:sp>
        <p:nvSpPr>
          <p:cNvPr id="39939" name="Rectangle 3"/>
          <p:cNvSpPr>
            <a:spLocks noGrp="1"/>
          </p:cNvSpPr>
          <p:nvPr>
            <p:ph type="body" idx="1"/>
          </p:nvPr>
        </p:nvSpPr>
        <p:spPr>
          <a:noFill/>
          <a:ln/>
        </p:spPr>
        <p:txBody>
          <a:bodyPr/>
          <a:lstStyle/>
          <a:p>
            <a:r>
              <a:rPr lang="en-US" dirty="0" smtClean="0"/>
              <a:t>Food: this is the material</a:t>
            </a:r>
            <a:r>
              <a:rPr lang="en-US" baseline="0" dirty="0" smtClean="0"/>
              <a:t> we add to the compost bin – fruit peel, tea bags, cardboard etc.</a:t>
            </a:r>
          </a:p>
          <a:p>
            <a:r>
              <a:rPr lang="en-US" baseline="0" dirty="0" smtClean="0"/>
              <a:t>Water: most of the water comes from the wet materials we put in the compost bin, like apple cores and tea bags.</a:t>
            </a:r>
          </a:p>
          <a:p>
            <a:r>
              <a:rPr lang="en-US" baseline="0" dirty="0" smtClean="0"/>
              <a:t>Air: materials such as twigs, cardboard and wood shavings create spaces, or air gaps, in the compost bin.</a:t>
            </a:r>
          </a:p>
          <a:p>
            <a:r>
              <a:rPr lang="en-US" baseline="0" dirty="0" smtClean="0"/>
              <a:t>Warmth: the micro-organisms in the compost bin make their own warmth as they eat &amp; breathe, but the compost also needs some warmth from the sun. This is why composting happens faster in the summer than in the chilly winter.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Amazing compost micro-organisms and minibeasts eat the materials in the compost bin and recycle it into compost.</a:t>
            </a:r>
          </a:p>
          <a:p>
            <a:r>
              <a:rPr lang="en-GB" dirty="0" smtClean="0"/>
              <a:t>Fungi (top left),</a:t>
            </a:r>
            <a:r>
              <a:rPr lang="en-GB" baseline="0" dirty="0" smtClean="0"/>
              <a:t> bacteria (top right) and minibeasts (from left to right: worm, centipede, slug, millipede)</a:t>
            </a:r>
            <a:endParaRPr lang="en-GB" dirty="0"/>
          </a:p>
        </p:txBody>
      </p:sp>
      <p:sp>
        <p:nvSpPr>
          <p:cNvPr id="4" name="Slide Number Placeholder 3"/>
          <p:cNvSpPr>
            <a:spLocks noGrp="1"/>
          </p:cNvSpPr>
          <p:nvPr>
            <p:ph type="sldNum" sz="quarter" idx="10"/>
          </p:nvPr>
        </p:nvSpPr>
        <p:spPr/>
        <p:txBody>
          <a:bodyPr/>
          <a:lstStyle/>
          <a:p>
            <a:pPr>
              <a:defRPr/>
            </a:pPr>
            <a:fld id="{BC0B9380-145E-426E-A52B-07AE88A740A6}"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4 (two slides)</a:t>
            </a:r>
          </a:p>
          <a:p>
            <a:r>
              <a:rPr lang="en-GB" dirty="0" smtClean="0"/>
              <a:t>Use these slides to show</a:t>
            </a:r>
            <a:r>
              <a:rPr lang="en-GB" baseline="0" dirty="0" smtClean="0"/>
              <a:t> images of your school’s composting equipment and to share key messages. You may want to remind pupils where food waste caddies are located and how to use them. You may invite pupils to join your Eco Team or garden club. Perhaps you are launching a competition to design labels for your compost caddies?</a:t>
            </a:r>
            <a:endParaRPr lang="en-GB" dirty="0"/>
          </a:p>
        </p:txBody>
      </p:sp>
      <p:sp>
        <p:nvSpPr>
          <p:cNvPr id="4" name="Slide Number Placeholder 3"/>
          <p:cNvSpPr>
            <a:spLocks noGrp="1"/>
          </p:cNvSpPr>
          <p:nvPr>
            <p:ph type="sldNum" sz="quarter" idx="10"/>
          </p:nvPr>
        </p:nvSpPr>
        <p:spPr/>
        <p:txBody>
          <a:bodyPr/>
          <a:lstStyle/>
          <a:p>
            <a:pPr>
              <a:defRPr/>
            </a:pPr>
            <a:fld id="{BC0B9380-145E-426E-A52B-07AE88A740A6}"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5 (one slide)</a:t>
            </a:r>
          </a:p>
          <a:p>
            <a:r>
              <a:rPr lang="en-GB" dirty="0" smtClean="0"/>
              <a:t>Use this slide for your compost chant – the</a:t>
            </a:r>
            <a:r>
              <a:rPr lang="en-GB" baseline="0" dirty="0" smtClean="0"/>
              <a:t> first two verses are here to help you get started. Try and make the last verse really positive, one option is:</a:t>
            </a:r>
          </a:p>
          <a:p>
            <a:r>
              <a:rPr lang="en-GB" baseline="0" dirty="0" smtClean="0"/>
              <a:t>“</a:t>
            </a:r>
            <a:r>
              <a:rPr lang="en-GB" i="1" baseline="0" dirty="0" smtClean="0"/>
              <a:t>Work together that’s the plan,</a:t>
            </a:r>
          </a:p>
          <a:p>
            <a:r>
              <a:rPr lang="en-GB" i="1" baseline="0" dirty="0" smtClean="0"/>
              <a:t>Make a difference? Yes we can!”</a:t>
            </a:r>
            <a:endParaRPr lang="en-GB" dirty="0"/>
          </a:p>
        </p:txBody>
      </p:sp>
      <p:sp>
        <p:nvSpPr>
          <p:cNvPr id="4" name="Slide Number Placeholder 3"/>
          <p:cNvSpPr>
            <a:spLocks noGrp="1"/>
          </p:cNvSpPr>
          <p:nvPr>
            <p:ph type="sldNum" sz="quarter" idx="10"/>
          </p:nvPr>
        </p:nvSpPr>
        <p:spPr/>
        <p:txBody>
          <a:bodyPr/>
          <a:lstStyle/>
          <a:p>
            <a:pPr>
              <a:defRPr/>
            </a:pPr>
            <a:fld id="{BC0B9380-145E-426E-A52B-07AE88A740A6}"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ost bann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76872"/>
            <a:ext cx="7772400" cy="4320480"/>
          </a:xfrm>
        </p:spPr>
        <p:txBody>
          <a:bodyPr/>
          <a:lstStyle>
            <a:lvl1pPr>
              <a:defRPr>
                <a:latin typeface="Arial Rounded MT Bold" pitchFamily="34" charset="0"/>
              </a:defRPr>
            </a:lvl1pPr>
            <a:lvl2pPr>
              <a:defRPr>
                <a:latin typeface="Arial Rounded MT Bold" pitchFamily="34" charset="0"/>
              </a:defRPr>
            </a:lvl2pPr>
            <a:lvl3pP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descr="DLDGTW Composting banner for powerpoint.jpg"/>
          <p:cNvPicPr>
            <a:picLocks noChangeAspect="1"/>
          </p:cNvPicPr>
          <p:nvPr userDrawn="1"/>
        </p:nvPicPr>
        <p:blipFill>
          <a:blip r:embed="rId2" cstate="print"/>
          <a:stretch>
            <a:fillRect/>
          </a:stretch>
        </p:blipFill>
        <p:spPr>
          <a:xfrm>
            <a:off x="0" y="-27384"/>
            <a:ext cx="9144000" cy="2167602"/>
          </a:xfrm>
          <a:prstGeom prst="rect">
            <a:avLst/>
          </a:prstGeom>
        </p:spPr>
      </p:pic>
      <p:pic>
        <p:nvPicPr>
          <p:cNvPr id="6" name="Picture 5" descr="flower for powerpoint.png"/>
          <p:cNvPicPr>
            <a:picLocks noChangeAspect="1"/>
          </p:cNvPicPr>
          <p:nvPr userDrawn="1"/>
        </p:nvPicPr>
        <p:blipFill>
          <a:blip r:embed="rId3" cstate="print"/>
          <a:stretch>
            <a:fillRect/>
          </a:stretch>
        </p:blipFill>
        <p:spPr>
          <a:xfrm>
            <a:off x="8028384" y="5877272"/>
            <a:ext cx="901587" cy="76190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st bor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844825"/>
            <a:ext cx="7772400" cy="2562076"/>
          </a:xfrm>
        </p:spPr>
        <p:txBody>
          <a:bodyPr anchor="t" anchorCtr="0"/>
          <a:lstStyle>
            <a:lvl1pPr marL="0" indent="0">
              <a:buNone/>
              <a:defRPr sz="2000">
                <a:solidFill>
                  <a:schemeClr val="tx1"/>
                </a:solidFill>
                <a:latin typeface="Arial Rounded MT Bold"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6"/>
          <p:cNvSpPr/>
          <p:nvPr userDrawn="1"/>
        </p:nvSpPr>
        <p:spPr>
          <a:xfrm>
            <a:off x="0" y="0"/>
            <a:ext cx="9144000" cy="6858000"/>
          </a:xfrm>
          <a:prstGeom prst="rect">
            <a:avLst/>
          </a:prstGeom>
          <a:noFill/>
          <a:ln w="127000">
            <a:solidFill>
              <a:srgbClr val="CC3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p:nvPr>
        </p:nvSpPr>
        <p:spPr>
          <a:xfrm>
            <a:off x="683568" y="332657"/>
            <a:ext cx="7848872" cy="936104"/>
          </a:xfrm>
        </p:spPr>
        <p:txBody>
          <a:bodyPr anchor="ctr" anchorCtr="0"/>
          <a:lstStyle>
            <a:lvl1pPr algn="ctr">
              <a:defRPr sz="3200" b="1" cap="all">
                <a:latin typeface="Arial Rounded MT Bold" pitchFamily="34" charset="0"/>
              </a:defRPr>
            </a:lvl1pPr>
          </a:lstStyle>
          <a:p>
            <a:r>
              <a:rPr lang="en-US" dirty="0" smtClean="0"/>
              <a:t>Click to edit Master title style</a:t>
            </a:r>
            <a:endParaRPr lang="en-GB" dirty="0"/>
          </a:p>
        </p:txBody>
      </p:sp>
      <p:pic>
        <p:nvPicPr>
          <p:cNvPr id="5" name="Picture 4" descr="RecycleDevon---no-backgrd.png"/>
          <p:cNvPicPr>
            <a:picLocks noChangeAspect="1"/>
          </p:cNvPicPr>
          <p:nvPr userDrawn="1"/>
        </p:nvPicPr>
        <p:blipFill>
          <a:blip r:embed="rId2" cstate="print"/>
          <a:stretch>
            <a:fillRect/>
          </a:stretch>
        </p:blipFill>
        <p:spPr>
          <a:xfrm>
            <a:off x="8028384" y="5949280"/>
            <a:ext cx="905179" cy="75574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reen border">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7"/>
            <a:ext cx="7848872" cy="936104"/>
          </a:xfrm>
        </p:spPr>
        <p:txBody>
          <a:bodyPr anchor="ctr" anchorCtr="0"/>
          <a:lstStyle>
            <a:lvl1pPr algn="ctr">
              <a:defRPr sz="3200" b="1" cap="all">
                <a:latin typeface="Arial Rounded MT Bold"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1844825"/>
            <a:ext cx="7772400" cy="2562076"/>
          </a:xfrm>
        </p:spPr>
        <p:txBody>
          <a:bodyPr anchor="t" anchorCtr="0"/>
          <a:lstStyle>
            <a:lvl1pPr marL="0" indent="0">
              <a:buNone/>
              <a:defRPr sz="2000">
                <a:solidFill>
                  <a:schemeClr val="tx1"/>
                </a:solidFill>
                <a:latin typeface="Arial Rounded MT Bold"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6"/>
          <p:cNvSpPr/>
          <p:nvPr userDrawn="1"/>
        </p:nvSpPr>
        <p:spPr>
          <a:xfrm>
            <a:off x="0" y="0"/>
            <a:ext cx="9144000" cy="6858000"/>
          </a:xfrm>
          <a:prstGeom prst="rect">
            <a:avLst/>
          </a:prstGeom>
          <a:noFill/>
          <a:ln w="127000">
            <a:solidFill>
              <a:srgbClr val="91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RecycleDevon---no-backgrd.png"/>
          <p:cNvPicPr>
            <a:picLocks noChangeAspect="1"/>
          </p:cNvPicPr>
          <p:nvPr userDrawn="1"/>
        </p:nvPicPr>
        <p:blipFill>
          <a:blip r:embed="rId2" cstate="print"/>
          <a:stretch>
            <a:fillRect/>
          </a:stretch>
        </p:blipFill>
        <p:spPr>
          <a:xfrm>
            <a:off x="8028384" y="5949280"/>
            <a:ext cx="905179" cy="75574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9514CFA2-0095-4BE9-A77F-4979020E415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1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ctr">
              <a:buNone/>
            </a:pPr>
            <a:r>
              <a:rPr lang="en-GB" dirty="0" smtClean="0"/>
              <a:t>Welcome ************* Primary School to our compost assembly!</a:t>
            </a:r>
          </a:p>
          <a:p>
            <a:pPr algn="ctr">
              <a:buNone/>
            </a:pPr>
            <a:endParaRPr lang="en-GB" dirty="0" smtClean="0"/>
          </a:p>
          <a:p>
            <a:pPr algn="ctr">
              <a:buNone/>
            </a:pPr>
            <a:endParaRPr lang="en-GB" dirty="0"/>
          </a:p>
        </p:txBody>
      </p:sp>
      <p:pic>
        <p:nvPicPr>
          <p:cNvPr id="6" name="Picture 5" descr="114 cropped small.jpg"/>
          <p:cNvPicPr>
            <a:picLocks noChangeAspect="1"/>
          </p:cNvPicPr>
          <p:nvPr/>
        </p:nvPicPr>
        <p:blipFill>
          <a:blip r:embed="rId3" cstate="print"/>
          <a:stretch>
            <a:fillRect/>
          </a:stretch>
        </p:blipFill>
        <p:spPr>
          <a:xfrm>
            <a:off x="2411760" y="3356992"/>
            <a:ext cx="4316824" cy="2880320"/>
          </a:xfrm>
          <a:prstGeom prst="rect">
            <a:avLst/>
          </a:prstGeom>
          <a:ln>
            <a:noFill/>
          </a:ln>
          <a:effectLst>
            <a:softEdge rad="112500"/>
          </a:effectLst>
        </p:spPr>
      </p:pic>
      <p:pic>
        <p:nvPicPr>
          <p:cNvPr id="7" name="Picture 6" descr="mixed fruit waste.jpg"/>
          <p:cNvPicPr>
            <a:picLocks noChangeAspect="1"/>
          </p:cNvPicPr>
          <p:nvPr/>
        </p:nvPicPr>
        <p:blipFill>
          <a:blip r:embed="rId4" cstate="print"/>
          <a:stretch>
            <a:fillRect/>
          </a:stretch>
        </p:blipFill>
        <p:spPr>
          <a:xfrm>
            <a:off x="6804247" y="4237448"/>
            <a:ext cx="2220283" cy="1423800"/>
          </a:xfrm>
          <a:prstGeom prst="rect">
            <a:avLst/>
          </a:prstGeom>
        </p:spPr>
      </p:pic>
      <p:pic>
        <p:nvPicPr>
          <p:cNvPr id="8" name="Picture 7" descr="compost_in_hands no bkgrd_small.jpg"/>
          <p:cNvPicPr>
            <a:picLocks noChangeAspect="1"/>
          </p:cNvPicPr>
          <p:nvPr/>
        </p:nvPicPr>
        <p:blipFill>
          <a:blip r:embed="rId5" cstate="print"/>
          <a:stretch>
            <a:fillRect/>
          </a:stretch>
        </p:blipFill>
        <p:spPr>
          <a:xfrm>
            <a:off x="107504" y="4221088"/>
            <a:ext cx="2161032" cy="1868424"/>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twenty-pounds-notes-circle.jpg"/>
          <p:cNvPicPr>
            <a:picLocks noChangeAspect="1"/>
          </p:cNvPicPr>
          <p:nvPr/>
        </p:nvPicPr>
        <p:blipFill>
          <a:blip r:embed="rId3" cstate="print"/>
          <a:srcRect/>
          <a:stretch>
            <a:fillRect/>
          </a:stretch>
        </p:blipFill>
        <p:spPr bwMode="auto">
          <a:xfrm>
            <a:off x="5292080" y="908720"/>
            <a:ext cx="3681109" cy="2448272"/>
          </a:xfrm>
          <a:prstGeom prst="rect">
            <a:avLst/>
          </a:prstGeom>
          <a:noFill/>
          <a:ln w="9525">
            <a:noFill/>
            <a:miter lim="800000"/>
            <a:headEnd/>
            <a:tailEnd/>
          </a:ln>
        </p:spPr>
      </p:pic>
      <p:sp>
        <p:nvSpPr>
          <p:cNvPr id="9" name="Text Placeholder 13"/>
          <p:cNvSpPr txBox="1">
            <a:spLocks/>
          </p:cNvSpPr>
          <p:nvPr/>
        </p:nvSpPr>
        <p:spPr bwMode="auto">
          <a:xfrm>
            <a:off x="251520" y="116632"/>
            <a:ext cx="8640959"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28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Why compost?</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2800" b="0" i="0" u="none" strike="noStrike" kern="1200" cap="none" spc="0" normalizeH="0" baseline="0" noProof="0" dirty="0">
              <a:ln>
                <a:noFill/>
              </a:ln>
              <a:solidFill>
                <a:schemeClr val="tx1"/>
              </a:solidFill>
              <a:effectLst/>
              <a:uLnTx/>
              <a:uFillTx/>
              <a:latin typeface="Arial Rounded MT Bold" pitchFamily="34" charset="0"/>
              <a:ea typeface="+mn-ea"/>
              <a:cs typeface="+mn-cs"/>
            </a:endParaRPr>
          </a:p>
        </p:txBody>
      </p:sp>
      <p:pic>
        <p:nvPicPr>
          <p:cNvPr id="10" name="Picture 9" descr="landfill with houses small.jpg"/>
          <p:cNvPicPr>
            <a:picLocks noChangeAspect="1"/>
          </p:cNvPicPr>
          <p:nvPr/>
        </p:nvPicPr>
        <p:blipFill>
          <a:blip r:embed="rId4" cstate="print"/>
          <a:stretch>
            <a:fillRect/>
          </a:stretch>
        </p:blipFill>
        <p:spPr>
          <a:xfrm>
            <a:off x="251520" y="836712"/>
            <a:ext cx="4860000" cy="3240000"/>
          </a:xfrm>
          <a:prstGeom prst="rect">
            <a:avLst/>
          </a:prstGeom>
          <a:ln>
            <a:noFill/>
          </a:ln>
          <a:effectLst>
            <a:softEdge rad="112500"/>
          </a:effectLst>
        </p:spPr>
      </p:pic>
      <p:pic>
        <p:nvPicPr>
          <p:cNvPr id="12" name="Picture 11" descr="worms cropped.jpg"/>
          <p:cNvPicPr>
            <a:picLocks noChangeAspect="1"/>
          </p:cNvPicPr>
          <p:nvPr/>
        </p:nvPicPr>
        <p:blipFill>
          <a:blip r:embed="rId5" cstate="print"/>
          <a:stretch>
            <a:fillRect/>
          </a:stretch>
        </p:blipFill>
        <p:spPr>
          <a:xfrm>
            <a:off x="2771800" y="4214218"/>
            <a:ext cx="3744416" cy="252715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350838" y="-1600200"/>
            <a:ext cx="9144000" cy="0"/>
          </a:xfrm>
          <a:prstGeom prst="rect">
            <a:avLst/>
          </a:prstGeom>
          <a:noFill/>
          <a:ln w="9525">
            <a:noFill/>
            <a:miter lim="800000"/>
            <a:headEnd/>
            <a:tailEnd/>
          </a:ln>
        </p:spPr>
        <p:txBody>
          <a:bodyPr wrap="none" anchor="ctr">
            <a:spAutoFit/>
          </a:bodyPr>
          <a:lstStyle/>
          <a:p>
            <a:pPr algn="r"/>
            <a:endParaRPr lang="en-US"/>
          </a:p>
        </p:txBody>
      </p:sp>
      <p:sp>
        <p:nvSpPr>
          <p:cNvPr id="5124" name="Rectangle 3"/>
          <p:cNvSpPr>
            <a:spLocks noChangeArrowheads="1"/>
          </p:cNvSpPr>
          <p:nvPr/>
        </p:nvSpPr>
        <p:spPr bwMode="auto">
          <a:xfrm>
            <a:off x="350838" y="-1600200"/>
            <a:ext cx="9144000" cy="0"/>
          </a:xfrm>
          <a:prstGeom prst="rect">
            <a:avLst/>
          </a:prstGeom>
          <a:noFill/>
          <a:ln w="9525">
            <a:noFill/>
            <a:miter lim="800000"/>
            <a:headEnd/>
            <a:tailEnd/>
          </a:ln>
        </p:spPr>
        <p:txBody>
          <a:bodyPr wrap="none" anchor="ctr">
            <a:spAutoFit/>
          </a:bodyPr>
          <a:lstStyle/>
          <a:p>
            <a:pPr algn="r"/>
            <a:endParaRPr lang="en-US"/>
          </a:p>
        </p:txBody>
      </p:sp>
      <p:sp>
        <p:nvSpPr>
          <p:cNvPr id="5125" name="Rectangle 4"/>
          <p:cNvSpPr>
            <a:spLocks noChangeArrowheads="1"/>
          </p:cNvSpPr>
          <p:nvPr/>
        </p:nvSpPr>
        <p:spPr bwMode="auto">
          <a:xfrm>
            <a:off x="350838" y="-1600200"/>
            <a:ext cx="184150" cy="717550"/>
          </a:xfrm>
          <a:prstGeom prst="rect">
            <a:avLst/>
          </a:prstGeom>
          <a:noFill/>
          <a:ln w="9525">
            <a:noFill/>
            <a:miter lim="800000"/>
            <a:headEnd/>
            <a:tailEnd/>
          </a:ln>
        </p:spPr>
        <p:txBody>
          <a:bodyPr wrap="none" anchor="ctr">
            <a:spAutoFit/>
          </a:bodyPr>
          <a:lstStyle/>
          <a:p>
            <a:r>
              <a:rPr lang="en-GB" sz="1200">
                <a:cs typeface="Times New Roman" pitchFamily="18" charset="0"/>
              </a:rPr>
              <a:t/>
            </a:r>
            <a:br>
              <a:rPr lang="en-GB" sz="1200">
                <a:cs typeface="Times New Roman" pitchFamily="18" charset="0"/>
              </a:rPr>
            </a:br>
            <a:endParaRPr lang="en-GB" sz="1100"/>
          </a:p>
          <a:p>
            <a:pPr eaLnBrk="0" hangingPunct="0"/>
            <a:endParaRPr lang="en-GB" sz="1800"/>
          </a:p>
        </p:txBody>
      </p:sp>
      <p:sp>
        <p:nvSpPr>
          <p:cNvPr id="5126" name="Rectangle 5"/>
          <p:cNvSpPr>
            <a:spLocks noChangeArrowheads="1"/>
          </p:cNvSpPr>
          <p:nvPr/>
        </p:nvSpPr>
        <p:spPr bwMode="auto">
          <a:xfrm>
            <a:off x="350838" y="-1600200"/>
            <a:ext cx="1958975" cy="0"/>
          </a:xfrm>
          <a:prstGeom prst="rect">
            <a:avLst/>
          </a:prstGeom>
          <a:noFill/>
          <a:ln w="9525">
            <a:noFill/>
            <a:miter lim="800000"/>
            <a:headEnd/>
            <a:tailEnd/>
          </a:ln>
        </p:spPr>
        <p:txBody>
          <a:bodyPr wrap="none">
            <a:spAutoFit/>
          </a:bodyPr>
          <a:lstStyle/>
          <a:p>
            <a:pPr algn="r"/>
            <a:endParaRPr lang="en-US"/>
          </a:p>
        </p:txBody>
      </p:sp>
      <p:sp>
        <p:nvSpPr>
          <p:cNvPr id="5127" name="Rectangle 13"/>
          <p:cNvSpPr>
            <a:spLocks noChangeArrowheads="1"/>
          </p:cNvSpPr>
          <p:nvPr/>
        </p:nvSpPr>
        <p:spPr bwMode="auto">
          <a:xfrm>
            <a:off x="350838" y="2687638"/>
            <a:ext cx="9144000" cy="0"/>
          </a:xfrm>
          <a:prstGeom prst="rect">
            <a:avLst/>
          </a:prstGeom>
          <a:noFill/>
          <a:ln w="9525">
            <a:noFill/>
            <a:miter lim="800000"/>
            <a:headEnd/>
            <a:tailEnd/>
          </a:ln>
        </p:spPr>
        <p:txBody>
          <a:bodyPr wrap="none" anchor="ctr">
            <a:spAutoFit/>
          </a:bodyPr>
          <a:lstStyle/>
          <a:p>
            <a:endParaRPr lang="en-US" sz="1800"/>
          </a:p>
        </p:txBody>
      </p:sp>
      <p:sp>
        <p:nvSpPr>
          <p:cNvPr id="5128" name="Text Box 14"/>
          <p:cNvSpPr txBox="1">
            <a:spLocks noChangeArrowheads="1"/>
          </p:cNvSpPr>
          <p:nvPr/>
        </p:nvSpPr>
        <p:spPr bwMode="auto">
          <a:xfrm>
            <a:off x="323850" y="0"/>
            <a:ext cx="8208963" cy="396875"/>
          </a:xfrm>
          <a:prstGeom prst="rect">
            <a:avLst/>
          </a:prstGeom>
          <a:noFill/>
          <a:ln w="9525">
            <a:noFill/>
            <a:miter lim="800000"/>
            <a:headEnd/>
            <a:tailEnd/>
          </a:ln>
        </p:spPr>
        <p:txBody>
          <a:bodyPr>
            <a:spAutoFit/>
          </a:bodyPr>
          <a:lstStyle/>
          <a:p>
            <a:pPr>
              <a:spcBef>
                <a:spcPct val="50000"/>
              </a:spcBef>
            </a:pPr>
            <a:endParaRPr lang="en-US"/>
          </a:p>
        </p:txBody>
      </p:sp>
      <p:sp>
        <p:nvSpPr>
          <p:cNvPr id="14" name="Text Placeholder 13"/>
          <p:cNvSpPr>
            <a:spLocks noGrp="1"/>
          </p:cNvSpPr>
          <p:nvPr>
            <p:ph type="body" idx="1"/>
          </p:nvPr>
        </p:nvSpPr>
        <p:spPr>
          <a:xfrm>
            <a:off x="251520" y="116632"/>
            <a:ext cx="8640959" cy="504056"/>
          </a:xfrm>
        </p:spPr>
        <p:txBody>
          <a:bodyPr/>
          <a:lstStyle/>
          <a:p>
            <a:r>
              <a:rPr lang="en-GB" sz="2800" dirty="0" smtClean="0"/>
              <a:t>What can we compost in our school?</a:t>
            </a:r>
          </a:p>
          <a:p>
            <a:endParaRPr lang="en-GB" sz="2800" dirty="0"/>
          </a:p>
        </p:txBody>
      </p:sp>
      <p:pic>
        <p:nvPicPr>
          <p:cNvPr id="2052" name="Picture 4" descr="\\RF-BS1-SBS\rf\Delivery Teams\Project docs\1854 Devon County Council Sustainable Education\1854 Compost Booklet\3. Word docs with Sally for design\images\Cardboard.jpg"/>
          <p:cNvPicPr>
            <a:picLocks noChangeAspect="1" noChangeArrowheads="1"/>
          </p:cNvPicPr>
          <p:nvPr/>
        </p:nvPicPr>
        <p:blipFill>
          <a:blip r:embed="rId3" cstate="print"/>
          <a:srcRect/>
          <a:stretch>
            <a:fillRect/>
          </a:stretch>
        </p:blipFill>
        <p:spPr bwMode="auto">
          <a:xfrm>
            <a:off x="3059832" y="548680"/>
            <a:ext cx="2880000" cy="2160000"/>
          </a:xfrm>
          <a:prstGeom prst="rect">
            <a:avLst/>
          </a:prstGeom>
          <a:ln>
            <a:noFill/>
          </a:ln>
          <a:effectLst>
            <a:softEdge rad="112500"/>
          </a:effectLst>
        </p:spPr>
      </p:pic>
      <p:pic>
        <p:nvPicPr>
          <p:cNvPr id="2055" name="Picture 7" descr="\\RF-BS1-SBS\rf\Delivery Teams\Project docs\1854 Devon County Council Sustainable Education\1854 Compost Booklet\3. Word docs with Sally for design\images\Grass clippings.jpg"/>
          <p:cNvPicPr>
            <a:picLocks noChangeAspect="1" noChangeArrowheads="1"/>
          </p:cNvPicPr>
          <p:nvPr/>
        </p:nvPicPr>
        <p:blipFill>
          <a:blip r:embed="rId4" cstate="print"/>
          <a:srcRect/>
          <a:stretch>
            <a:fillRect/>
          </a:stretch>
        </p:blipFill>
        <p:spPr bwMode="auto">
          <a:xfrm>
            <a:off x="107504" y="2628536"/>
            <a:ext cx="2880000" cy="2384640"/>
          </a:xfrm>
          <a:prstGeom prst="rect">
            <a:avLst/>
          </a:prstGeom>
          <a:ln>
            <a:noFill/>
          </a:ln>
          <a:effectLst>
            <a:softEdge rad="112500"/>
          </a:effectLst>
        </p:spPr>
      </p:pic>
      <p:pic>
        <p:nvPicPr>
          <p:cNvPr id="2058" name="Picture 10" descr="\\RF-BS1-SBS\rf\Delivery Teams\Project docs\1854 Devon County Council Sustainable Education\1854 Compost Booklet\3. Word docs with Sally for design\images\vegetable peelings HD.jpg"/>
          <p:cNvPicPr>
            <a:picLocks noChangeAspect="1" noChangeArrowheads="1"/>
          </p:cNvPicPr>
          <p:nvPr/>
        </p:nvPicPr>
        <p:blipFill>
          <a:blip r:embed="rId5" cstate="print"/>
          <a:srcRect/>
          <a:stretch>
            <a:fillRect/>
          </a:stretch>
        </p:blipFill>
        <p:spPr bwMode="auto">
          <a:xfrm>
            <a:off x="6077272" y="2708920"/>
            <a:ext cx="2959224" cy="1972816"/>
          </a:xfrm>
          <a:prstGeom prst="rect">
            <a:avLst/>
          </a:prstGeom>
          <a:ln>
            <a:noFill/>
          </a:ln>
          <a:effectLst>
            <a:softEdge rad="112500"/>
          </a:effectLst>
        </p:spPr>
      </p:pic>
      <p:pic>
        <p:nvPicPr>
          <p:cNvPr id="2053" name="Picture 5" descr="\\RF-BS1-SBS\rf\Delivery Teams\Project docs\1854 Devon County Council Sustainable Education\1854 Compost Booklet\3. Word docs with Sally for design\images\Dry leaves.jpg"/>
          <p:cNvPicPr>
            <a:picLocks noChangeAspect="1" noChangeArrowheads="1"/>
          </p:cNvPicPr>
          <p:nvPr/>
        </p:nvPicPr>
        <p:blipFill>
          <a:blip r:embed="rId6" cstate="print"/>
          <a:srcRect b="13926"/>
          <a:stretch>
            <a:fillRect/>
          </a:stretch>
        </p:blipFill>
        <p:spPr bwMode="auto">
          <a:xfrm>
            <a:off x="1692000" y="4882176"/>
            <a:ext cx="2880000" cy="1859192"/>
          </a:xfrm>
          <a:prstGeom prst="rect">
            <a:avLst/>
          </a:prstGeom>
          <a:ln>
            <a:noFill/>
          </a:ln>
          <a:effectLst>
            <a:softEdge rad="112500"/>
          </a:effectLst>
        </p:spPr>
      </p:pic>
      <p:pic>
        <p:nvPicPr>
          <p:cNvPr id="17" name="Picture 16" descr="fruit waste 1.jpg"/>
          <p:cNvPicPr>
            <a:picLocks noChangeAspect="1"/>
          </p:cNvPicPr>
          <p:nvPr/>
        </p:nvPicPr>
        <p:blipFill>
          <a:blip r:embed="rId7" cstate="print"/>
          <a:stretch>
            <a:fillRect/>
          </a:stretch>
        </p:blipFill>
        <p:spPr>
          <a:xfrm>
            <a:off x="4860032" y="4869160"/>
            <a:ext cx="2884034" cy="1687966"/>
          </a:xfrm>
          <a:prstGeom prst="rect">
            <a:avLst/>
          </a:prstGeom>
        </p:spPr>
      </p:pic>
      <p:pic>
        <p:nvPicPr>
          <p:cNvPr id="18" name="Picture 17" descr="teabags.jpg"/>
          <p:cNvPicPr>
            <a:picLocks noChangeAspect="1"/>
          </p:cNvPicPr>
          <p:nvPr/>
        </p:nvPicPr>
        <p:blipFill>
          <a:blip r:embed="rId8" cstate="print"/>
          <a:stretch>
            <a:fillRect/>
          </a:stretch>
        </p:blipFill>
        <p:spPr>
          <a:xfrm>
            <a:off x="6084168" y="525790"/>
            <a:ext cx="2690349" cy="2039114"/>
          </a:xfrm>
          <a:prstGeom prst="rect">
            <a:avLst/>
          </a:prstGeom>
        </p:spPr>
      </p:pic>
      <p:pic>
        <p:nvPicPr>
          <p:cNvPr id="21" name="Picture 20" descr="rotpot materials small.jpg"/>
          <p:cNvPicPr>
            <a:picLocks noChangeAspect="1"/>
          </p:cNvPicPr>
          <p:nvPr/>
        </p:nvPicPr>
        <p:blipFill>
          <a:blip r:embed="rId9" cstate="print"/>
          <a:stretch>
            <a:fillRect/>
          </a:stretch>
        </p:blipFill>
        <p:spPr>
          <a:xfrm>
            <a:off x="107504" y="551464"/>
            <a:ext cx="2880000" cy="2157456"/>
          </a:xfrm>
          <a:prstGeom prst="rect">
            <a:avLst/>
          </a:prstGeom>
          <a:ln>
            <a:noFill/>
          </a:ln>
          <a:effectLst>
            <a:softEdge rad="112500"/>
          </a:effectLst>
        </p:spPr>
      </p:pic>
      <p:pic>
        <p:nvPicPr>
          <p:cNvPr id="22" name="Picture 21" descr="13475907wheelbarrow-of-straw crop.jpg"/>
          <p:cNvPicPr>
            <a:picLocks noChangeAspect="1"/>
          </p:cNvPicPr>
          <p:nvPr/>
        </p:nvPicPr>
        <p:blipFill>
          <a:blip r:embed="rId10" cstate="print"/>
          <a:stretch>
            <a:fillRect/>
          </a:stretch>
        </p:blipFill>
        <p:spPr>
          <a:xfrm>
            <a:off x="3117939" y="2565168"/>
            <a:ext cx="2894221" cy="2376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newzonfire.com/wp-content/uploads/2010/03/101.jpg"/>
          <p:cNvPicPr>
            <a:picLocks noChangeAspect="1" noChangeArrowheads="1"/>
          </p:cNvPicPr>
          <p:nvPr/>
        </p:nvPicPr>
        <p:blipFill>
          <a:blip r:embed="rId3" cstate="print"/>
          <a:srcRect/>
          <a:stretch>
            <a:fillRect/>
          </a:stretch>
        </p:blipFill>
        <p:spPr bwMode="auto">
          <a:xfrm>
            <a:off x="1331640" y="1196752"/>
            <a:ext cx="6384134" cy="4788388"/>
          </a:xfrm>
          <a:prstGeom prst="rect">
            <a:avLst/>
          </a:prstGeom>
          <a:ln>
            <a:noFill/>
          </a:ln>
          <a:effectLst>
            <a:softEdge rad="112500"/>
          </a:effectLst>
        </p:spPr>
      </p:pic>
      <p:sp>
        <p:nvSpPr>
          <p:cNvPr id="7" name="TextBox 6"/>
          <p:cNvSpPr txBox="1"/>
          <p:nvPr/>
        </p:nvSpPr>
        <p:spPr>
          <a:xfrm>
            <a:off x="1475656" y="1340768"/>
            <a:ext cx="6120680" cy="830997"/>
          </a:xfrm>
          <a:prstGeom prst="rect">
            <a:avLst/>
          </a:prstGeom>
          <a:noFill/>
        </p:spPr>
        <p:txBody>
          <a:bodyPr wrap="square" rtlCol="0">
            <a:spAutoFit/>
          </a:bodyPr>
          <a:lstStyle/>
          <a:p>
            <a:pPr algn="ctr"/>
            <a:r>
              <a:rPr lang="en-GB" sz="2400" b="1" dirty="0" smtClean="0">
                <a:solidFill>
                  <a:schemeClr val="bg1"/>
                </a:solidFill>
                <a:latin typeface="Arial Rounded MT Bold" pitchFamily="34" charset="0"/>
              </a:rPr>
              <a:t>The needs of compost are the same as for all life on Earth. They are......</a:t>
            </a:r>
            <a:endParaRPr lang="en-GB" sz="2400" b="1" dirty="0">
              <a:solidFill>
                <a:schemeClr val="bg1"/>
              </a:solidFill>
              <a:latin typeface="Arial Rounded MT Bold" pitchFamily="34" charset="0"/>
            </a:endParaRPr>
          </a:p>
        </p:txBody>
      </p:sp>
      <p:sp>
        <p:nvSpPr>
          <p:cNvPr id="9" name="Text Placeholder 13"/>
          <p:cNvSpPr txBox="1">
            <a:spLocks/>
          </p:cNvSpPr>
          <p:nvPr/>
        </p:nvSpPr>
        <p:spPr bwMode="auto">
          <a:xfrm>
            <a:off x="251520" y="116632"/>
            <a:ext cx="8640959"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28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How does compost happen?</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2800" b="0" i="0" u="none" strike="noStrike" kern="1200" cap="none" spc="0" normalizeH="0" baseline="0" noProof="0" dirty="0">
              <a:ln>
                <a:noFill/>
              </a:ln>
              <a:solidFill>
                <a:schemeClr val="tx1"/>
              </a:solidFill>
              <a:effectLst/>
              <a:uLnTx/>
              <a:uFillTx/>
              <a:latin typeface="Arial Rounded MT Bold"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localwin.com/julie/system/files/lu10/Ingredients_Healthy_Food.jpg"/>
          <p:cNvPicPr>
            <a:picLocks noChangeAspect="1" noChangeArrowheads="1"/>
          </p:cNvPicPr>
          <p:nvPr/>
        </p:nvPicPr>
        <p:blipFill>
          <a:blip r:embed="rId3" cstate="print"/>
          <a:srcRect l="1164" r="3693"/>
          <a:stretch>
            <a:fillRect/>
          </a:stretch>
        </p:blipFill>
        <p:spPr bwMode="auto">
          <a:xfrm>
            <a:off x="323528" y="188640"/>
            <a:ext cx="3240000" cy="2268000"/>
          </a:xfrm>
          <a:prstGeom prst="rect">
            <a:avLst/>
          </a:prstGeom>
          <a:noFill/>
          <a:ln w="9525">
            <a:noFill/>
            <a:miter lim="800000"/>
            <a:headEnd/>
            <a:tailEnd/>
          </a:ln>
        </p:spPr>
      </p:pic>
      <p:sp>
        <p:nvSpPr>
          <p:cNvPr id="5" name="TextBox 4"/>
          <p:cNvSpPr txBox="1"/>
          <p:nvPr/>
        </p:nvSpPr>
        <p:spPr>
          <a:xfrm>
            <a:off x="323528" y="2276872"/>
            <a:ext cx="1871663" cy="584775"/>
          </a:xfrm>
          <a:prstGeom prst="rect">
            <a:avLst/>
          </a:prstGeom>
          <a:solidFill>
            <a:schemeClr val="bg1">
              <a:alpha val="50000"/>
            </a:schemeClr>
          </a:solidFill>
        </p:spPr>
        <p:txBody>
          <a:bodyPr>
            <a:spAutoFit/>
          </a:bodyPr>
          <a:lstStyle/>
          <a:p>
            <a:pPr algn="ctr">
              <a:defRPr/>
            </a:pPr>
            <a:r>
              <a:rPr lang="en-GB" sz="3200" b="1" dirty="0" smtClean="0">
                <a:solidFill>
                  <a:schemeClr val="bg1"/>
                </a:solidFill>
                <a:latin typeface="Arial Rounded MT Bold" pitchFamily="34" charset="0"/>
                <a:cs typeface="+mn-cs"/>
              </a:rPr>
              <a:t> </a:t>
            </a:r>
            <a:r>
              <a:rPr lang="en-GB" sz="3200" b="1" dirty="0" smtClean="0">
                <a:latin typeface="Arial Rounded MT Bold" pitchFamily="34" charset="0"/>
                <a:cs typeface="+mn-cs"/>
              </a:rPr>
              <a:t>Food</a:t>
            </a:r>
            <a:endParaRPr lang="en-GB" sz="3200" b="1" dirty="0">
              <a:latin typeface="Arial Rounded MT Bold" pitchFamily="34" charset="0"/>
              <a:cs typeface="+mn-cs"/>
            </a:endParaRPr>
          </a:p>
        </p:txBody>
      </p:sp>
      <p:pic>
        <p:nvPicPr>
          <p:cNvPr id="15365" name="Picture 2" descr="http://upload.wikimedia.org/wikipedia/commons/thumb/9/94/Buzo.jpg/300px-Buzo.jpg"/>
          <p:cNvPicPr>
            <a:picLocks noChangeAspect="1" noChangeArrowheads="1"/>
          </p:cNvPicPr>
          <p:nvPr/>
        </p:nvPicPr>
        <p:blipFill>
          <a:blip r:embed="rId4" cstate="print"/>
          <a:srcRect t="18906" r="1311" b="7077"/>
          <a:stretch>
            <a:fillRect/>
          </a:stretch>
        </p:blipFill>
        <p:spPr bwMode="auto">
          <a:xfrm>
            <a:off x="5508104" y="260648"/>
            <a:ext cx="3348000" cy="2511634"/>
          </a:xfrm>
          <a:prstGeom prst="rect">
            <a:avLst/>
          </a:prstGeom>
          <a:ln>
            <a:noFill/>
          </a:ln>
          <a:effectLst>
            <a:softEdge rad="112500"/>
          </a:effectLst>
        </p:spPr>
      </p:pic>
      <p:sp>
        <p:nvSpPr>
          <p:cNvPr id="7" name="TextBox 6"/>
          <p:cNvSpPr txBox="1"/>
          <p:nvPr/>
        </p:nvSpPr>
        <p:spPr>
          <a:xfrm>
            <a:off x="7380312" y="2780928"/>
            <a:ext cx="1295400" cy="584775"/>
          </a:xfrm>
          <a:prstGeom prst="rect">
            <a:avLst/>
          </a:prstGeom>
          <a:solidFill>
            <a:schemeClr val="bg1">
              <a:alpha val="50000"/>
            </a:schemeClr>
          </a:solidFill>
        </p:spPr>
        <p:txBody>
          <a:bodyPr wrap="square">
            <a:spAutoFit/>
          </a:bodyPr>
          <a:lstStyle/>
          <a:p>
            <a:pPr algn="ctr">
              <a:defRPr/>
            </a:pPr>
            <a:r>
              <a:rPr lang="en-GB" sz="3200" b="1" dirty="0">
                <a:latin typeface="Arial Rounded MT Bold" pitchFamily="34" charset="0"/>
                <a:cs typeface="+mn-cs"/>
              </a:rPr>
              <a:t>Air</a:t>
            </a:r>
          </a:p>
        </p:txBody>
      </p:sp>
      <p:pic>
        <p:nvPicPr>
          <p:cNvPr id="15367" name="Picture 2" descr="http://www.cowart.info/blog/uploaded_images/water-in-desert-pic-754528.jpg"/>
          <p:cNvPicPr>
            <a:picLocks noChangeAspect="1" noChangeArrowheads="1"/>
          </p:cNvPicPr>
          <p:nvPr/>
        </p:nvPicPr>
        <p:blipFill>
          <a:blip r:embed="rId5" cstate="print"/>
          <a:srcRect/>
          <a:stretch>
            <a:fillRect/>
          </a:stretch>
        </p:blipFill>
        <p:spPr bwMode="auto">
          <a:xfrm>
            <a:off x="467544" y="3356992"/>
            <a:ext cx="3217564" cy="2412000"/>
          </a:xfrm>
          <a:prstGeom prst="rect">
            <a:avLst/>
          </a:prstGeom>
          <a:ln>
            <a:noFill/>
          </a:ln>
          <a:effectLst>
            <a:softEdge rad="112500"/>
          </a:effectLst>
        </p:spPr>
      </p:pic>
      <p:sp>
        <p:nvSpPr>
          <p:cNvPr id="9" name="TextBox 8"/>
          <p:cNvSpPr txBox="1"/>
          <p:nvPr/>
        </p:nvSpPr>
        <p:spPr>
          <a:xfrm>
            <a:off x="251520" y="5805264"/>
            <a:ext cx="1800225" cy="584775"/>
          </a:xfrm>
          <a:prstGeom prst="rect">
            <a:avLst/>
          </a:prstGeom>
          <a:solidFill>
            <a:schemeClr val="bg1">
              <a:alpha val="50000"/>
            </a:schemeClr>
          </a:solidFill>
        </p:spPr>
        <p:txBody>
          <a:bodyPr>
            <a:spAutoFit/>
          </a:bodyPr>
          <a:lstStyle/>
          <a:p>
            <a:pPr algn="ctr">
              <a:defRPr/>
            </a:pPr>
            <a:r>
              <a:rPr lang="en-GB" sz="3200" b="1" dirty="0">
                <a:latin typeface="Arial Rounded MT Bold" pitchFamily="34" charset="0"/>
                <a:cs typeface="+mn-cs"/>
              </a:rPr>
              <a:t>Water</a:t>
            </a:r>
          </a:p>
        </p:txBody>
      </p:sp>
      <p:pic>
        <p:nvPicPr>
          <p:cNvPr id="15369" name="Picture 2" descr="http://atuleirus.weblog.com.pt/arquivo/Susan%20Rios%20-%20the%20warmth%20of%20autumn.jpg"/>
          <p:cNvPicPr>
            <a:picLocks noChangeAspect="1" noChangeArrowheads="1"/>
          </p:cNvPicPr>
          <p:nvPr/>
        </p:nvPicPr>
        <p:blipFill>
          <a:blip r:embed="rId6" cstate="print"/>
          <a:srcRect t="4543" r="5138" b="3674"/>
          <a:stretch>
            <a:fillRect/>
          </a:stretch>
        </p:blipFill>
        <p:spPr bwMode="auto">
          <a:xfrm>
            <a:off x="4788024" y="4149080"/>
            <a:ext cx="3124606" cy="2412000"/>
          </a:xfrm>
          <a:prstGeom prst="rect">
            <a:avLst/>
          </a:prstGeom>
          <a:ln>
            <a:noFill/>
          </a:ln>
          <a:effectLst>
            <a:softEdge rad="112500"/>
          </a:effectLst>
        </p:spPr>
      </p:pic>
      <p:sp>
        <p:nvSpPr>
          <p:cNvPr id="11" name="TextBox 10"/>
          <p:cNvSpPr txBox="1"/>
          <p:nvPr/>
        </p:nvSpPr>
        <p:spPr>
          <a:xfrm>
            <a:off x="4283968" y="3717032"/>
            <a:ext cx="2376487" cy="584775"/>
          </a:xfrm>
          <a:prstGeom prst="rect">
            <a:avLst/>
          </a:prstGeom>
          <a:solidFill>
            <a:schemeClr val="bg1">
              <a:alpha val="50000"/>
            </a:schemeClr>
          </a:solidFill>
        </p:spPr>
        <p:txBody>
          <a:bodyPr>
            <a:spAutoFit/>
          </a:bodyPr>
          <a:lstStyle/>
          <a:p>
            <a:pPr algn="ctr">
              <a:defRPr/>
            </a:pPr>
            <a:r>
              <a:rPr lang="en-GB" sz="3200" b="1" dirty="0">
                <a:latin typeface="Arial Rounded MT Bold" pitchFamily="34" charset="0"/>
                <a:cs typeface="+mn-cs"/>
              </a:rPr>
              <a:t>Warmth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F-BS1-SBS\rf\Delivery Teams\Education\istock photos\Centipede Small.jpg"/>
          <p:cNvPicPr>
            <a:picLocks noChangeAspect="1" noChangeArrowheads="1"/>
          </p:cNvPicPr>
          <p:nvPr/>
        </p:nvPicPr>
        <p:blipFill>
          <a:blip r:embed="rId3" cstate="print"/>
          <a:srcRect l="3899" t="1677" r="12384" b="7749"/>
          <a:stretch>
            <a:fillRect/>
          </a:stretch>
        </p:blipFill>
        <p:spPr bwMode="auto">
          <a:xfrm rot="993389">
            <a:off x="1223359" y="2879659"/>
            <a:ext cx="3203282" cy="2306363"/>
          </a:xfrm>
          <a:prstGeom prst="rect">
            <a:avLst/>
          </a:prstGeom>
          <a:noFill/>
        </p:spPr>
      </p:pic>
      <p:pic>
        <p:nvPicPr>
          <p:cNvPr id="6" name="Picture 4" descr="http://welz.files.wordpress.com/2009/03/mycelium.jpg"/>
          <p:cNvPicPr>
            <a:picLocks noChangeAspect="1" noChangeArrowheads="1"/>
          </p:cNvPicPr>
          <p:nvPr/>
        </p:nvPicPr>
        <p:blipFill>
          <a:blip r:embed="rId4" cstate="print"/>
          <a:srcRect r="17004"/>
          <a:stretch>
            <a:fillRect/>
          </a:stretch>
        </p:blipFill>
        <p:spPr bwMode="auto">
          <a:xfrm>
            <a:off x="323527" y="332656"/>
            <a:ext cx="3088789" cy="2448272"/>
          </a:xfrm>
          <a:prstGeom prst="rect">
            <a:avLst/>
          </a:prstGeom>
          <a:ln>
            <a:noFill/>
          </a:ln>
          <a:effectLst>
            <a:softEdge rad="112500"/>
          </a:effectLst>
        </p:spPr>
      </p:pic>
      <p:pic>
        <p:nvPicPr>
          <p:cNvPr id="7" name="Picture 2"/>
          <p:cNvPicPr>
            <a:picLocks noChangeAspect="1" noChangeArrowheads="1"/>
          </p:cNvPicPr>
          <p:nvPr/>
        </p:nvPicPr>
        <p:blipFill>
          <a:blip r:embed="rId5" cstate="print"/>
          <a:srcRect l="3886" t="11597" r="23238" b="16612"/>
          <a:stretch>
            <a:fillRect/>
          </a:stretch>
        </p:blipFill>
        <p:spPr bwMode="auto">
          <a:xfrm>
            <a:off x="5436096" y="332656"/>
            <a:ext cx="3383896" cy="2442819"/>
          </a:xfrm>
          <a:prstGeom prst="rect">
            <a:avLst/>
          </a:prstGeom>
          <a:ln>
            <a:noFill/>
          </a:ln>
          <a:effectLst>
            <a:softEdge rad="112500"/>
          </a:effectLst>
        </p:spPr>
      </p:pic>
      <p:pic>
        <p:nvPicPr>
          <p:cNvPr id="4099" name="Picture 3" descr="\\RF-BS1-SBS\rf\Delivery Teams\Education\istock photos\millipede Small.jpg"/>
          <p:cNvPicPr>
            <a:picLocks noChangeAspect="1" noChangeArrowheads="1"/>
          </p:cNvPicPr>
          <p:nvPr/>
        </p:nvPicPr>
        <p:blipFill>
          <a:blip r:embed="rId6" cstate="print"/>
          <a:srcRect l="8431" t="25364" r="7172" b="43419"/>
          <a:stretch>
            <a:fillRect/>
          </a:stretch>
        </p:blipFill>
        <p:spPr bwMode="auto">
          <a:xfrm rot="20763824">
            <a:off x="5741898" y="4798547"/>
            <a:ext cx="3094514" cy="761727"/>
          </a:xfrm>
          <a:prstGeom prst="rect">
            <a:avLst/>
          </a:prstGeom>
          <a:noFill/>
        </p:spPr>
      </p:pic>
      <p:pic>
        <p:nvPicPr>
          <p:cNvPr id="4101" name="Picture 5" descr="\\RF-BS1-SBS\rf\Delivery Teams\Education\istock photos\slug Small.jpg"/>
          <p:cNvPicPr>
            <a:picLocks noChangeAspect="1" noChangeArrowheads="1"/>
          </p:cNvPicPr>
          <p:nvPr/>
        </p:nvPicPr>
        <p:blipFill>
          <a:blip r:embed="rId7" cstate="print"/>
          <a:srcRect l="10981" t="10307" r="8543" b="25574"/>
          <a:stretch>
            <a:fillRect/>
          </a:stretch>
        </p:blipFill>
        <p:spPr bwMode="auto">
          <a:xfrm>
            <a:off x="4572000" y="3212976"/>
            <a:ext cx="2376264" cy="1512168"/>
          </a:xfrm>
          <a:prstGeom prst="rect">
            <a:avLst/>
          </a:prstGeom>
          <a:noFill/>
        </p:spPr>
      </p:pic>
      <p:pic>
        <p:nvPicPr>
          <p:cNvPr id="4102" name="Picture 6" descr="\\RF-BS1-SBS\rf\Delivery Teams\Education\istock photos\worm no background.png"/>
          <p:cNvPicPr>
            <a:picLocks noChangeAspect="1" noChangeArrowheads="1"/>
          </p:cNvPicPr>
          <p:nvPr/>
        </p:nvPicPr>
        <p:blipFill>
          <a:blip r:embed="rId8" cstate="print"/>
          <a:srcRect/>
          <a:stretch>
            <a:fillRect/>
          </a:stretch>
        </p:blipFill>
        <p:spPr bwMode="auto">
          <a:xfrm>
            <a:off x="467544" y="4581128"/>
            <a:ext cx="2016224" cy="18543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7584" y="1124744"/>
            <a:ext cx="4680520" cy="646331"/>
          </a:xfrm>
          <a:prstGeom prst="rect">
            <a:avLst/>
          </a:prstGeom>
          <a:noFill/>
          <a:ln w="3175">
            <a:solidFill>
              <a:schemeClr val="tx1"/>
            </a:solidFill>
          </a:ln>
        </p:spPr>
        <p:txBody>
          <a:bodyPr wrap="square" rtlCol="0">
            <a:spAutoFit/>
          </a:bodyPr>
          <a:lstStyle/>
          <a:p>
            <a:r>
              <a:rPr lang="en-GB" sz="1800" dirty="0" smtClean="0">
                <a:latin typeface="Arial Rounded MT Bold" pitchFamily="34" charset="0"/>
              </a:rPr>
              <a:t>Add a picture of your school’s composter here.</a:t>
            </a:r>
            <a:endParaRPr lang="en-GB" sz="1800" dirty="0">
              <a:latin typeface="Arial Rounded MT Bold" pitchFamily="34" charset="0"/>
            </a:endParaRPr>
          </a:p>
        </p:txBody>
      </p:sp>
      <p:pic>
        <p:nvPicPr>
          <p:cNvPr id="7" name="Picture 6" descr="carrying_caddies (4).jpg"/>
          <p:cNvPicPr>
            <a:picLocks noChangeAspect="1"/>
          </p:cNvPicPr>
          <p:nvPr/>
        </p:nvPicPr>
        <p:blipFill>
          <a:blip r:embed="rId3" cstate="print"/>
          <a:stretch>
            <a:fillRect/>
          </a:stretch>
        </p:blipFill>
        <p:spPr>
          <a:xfrm>
            <a:off x="5718491" y="823042"/>
            <a:ext cx="3173989" cy="4118126"/>
          </a:xfrm>
          <a:prstGeom prst="rect">
            <a:avLst/>
          </a:prstGeom>
          <a:ln>
            <a:noFill/>
          </a:ln>
          <a:effectLst>
            <a:softEdge rad="112500"/>
          </a:effectLst>
        </p:spPr>
      </p:pic>
      <p:pic>
        <p:nvPicPr>
          <p:cNvPr id="8" name="Picture 7" descr="fruit_waste_caddy (5).jpg"/>
          <p:cNvPicPr>
            <a:picLocks noChangeAspect="1"/>
          </p:cNvPicPr>
          <p:nvPr/>
        </p:nvPicPr>
        <p:blipFill>
          <a:blip r:embed="rId4" cstate="print"/>
          <a:stretch>
            <a:fillRect/>
          </a:stretch>
        </p:blipFill>
        <p:spPr>
          <a:xfrm>
            <a:off x="467544" y="3164984"/>
            <a:ext cx="5040560" cy="3360373"/>
          </a:xfrm>
          <a:prstGeom prst="rect">
            <a:avLst/>
          </a:prstGeom>
          <a:ln>
            <a:noFill/>
          </a:ln>
          <a:effectLst>
            <a:softEdge rad="112500"/>
          </a:effectLst>
        </p:spPr>
      </p:pic>
      <p:sp>
        <p:nvSpPr>
          <p:cNvPr id="10" name="Text Placeholder 13"/>
          <p:cNvSpPr txBox="1">
            <a:spLocks/>
          </p:cNvSpPr>
          <p:nvPr/>
        </p:nvSpPr>
        <p:spPr bwMode="auto">
          <a:xfrm>
            <a:off x="251520" y="116632"/>
            <a:ext cx="8640959"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28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How can everyone</a:t>
            </a:r>
            <a:r>
              <a:rPr kumimoji="0" lang="en-GB" sz="2800" b="0" i="0" u="none" strike="noStrike" kern="1200" cap="none" spc="0" normalizeH="0" noProof="0" dirty="0" smtClean="0">
                <a:ln>
                  <a:noFill/>
                </a:ln>
                <a:solidFill>
                  <a:schemeClr val="tx1"/>
                </a:solidFill>
                <a:effectLst/>
                <a:uLnTx/>
                <a:uFillTx/>
                <a:latin typeface="Arial Rounded MT Bold" pitchFamily="34" charset="0"/>
                <a:ea typeface="+mn-ea"/>
                <a:cs typeface="+mn-cs"/>
              </a:rPr>
              <a:t> get involved</a:t>
            </a:r>
            <a:r>
              <a:rPr kumimoji="0" lang="en-GB" sz="28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2800" b="0" i="0" u="none" strike="noStrike" kern="1200" cap="none" spc="0" normalizeH="0" baseline="0" noProof="0" dirty="0">
              <a:ln>
                <a:noFill/>
              </a:ln>
              <a:solidFill>
                <a:schemeClr val="tx1"/>
              </a:solidFill>
              <a:effectLst/>
              <a:uLnTx/>
              <a:uFillTx/>
              <a:latin typeface="Arial Rounded MT Bold" pitchFamily="3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ton Ferrers pic small.jpg"/>
          <p:cNvPicPr>
            <a:picLocks noChangeAspect="1"/>
          </p:cNvPicPr>
          <p:nvPr/>
        </p:nvPicPr>
        <p:blipFill>
          <a:blip r:embed="rId2" cstate="print"/>
          <a:stretch>
            <a:fillRect/>
          </a:stretch>
        </p:blipFill>
        <p:spPr>
          <a:xfrm>
            <a:off x="3491880" y="260648"/>
            <a:ext cx="5397500" cy="4051300"/>
          </a:xfrm>
          <a:prstGeom prst="rect">
            <a:avLst/>
          </a:prstGeom>
          <a:ln>
            <a:noFill/>
          </a:ln>
          <a:effectLst>
            <a:softEdge rad="112500"/>
          </a:effectLst>
        </p:spPr>
      </p:pic>
      <p:pic>
        <p:nvPicPr>
          <p:cNvPr id="7" name="Picture 6" descr="children composting (devon).jpg"/>
          <p:cNvPicPr>
            <a:picLocks noChangeAspect="1"/>
          </p:cNvPicPr>
          <p:nvPr/>
        </p:nvPicPr>
        <p:blipFill>
          <a:blip r:embed="rId3" cstate="print"/>
          <a:stretch>
            <a:fillRect/>
          </a:stretch>
        </p:blipFill>
        <p:spPr>
          <a:xfrm>
            <a:off x="323528" y="2024104"/>
            <a:ext cx="3096344" cy="4655984"/>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067943" y="404664"/>
            <a:ext cx="4896545" cy="5760640"/>
          </a:xfrm>
        </p:spPr>
        <p:txBody>
          <a:bodyPr/>
          <a:lstStyle/>
          <a:p>
            <a:r>
              <a:rPr lang="en-GB" sz="2400" dirty="0" smtClean="0"/>
              <a:t>Join in with our compost chant!</a:t>
            </a:r>
          </a:p>
          <a:p>
            <a:endParaRPr lang="en-GB" dirty="0" smtClean="0"/>
          </a:p>
          <a:p>
            <a:r>
              <a:rPr lang="en-GB" i="1" dirty="0" smtClean="0"/>
              <a:t>Think of all the landfill sites,</a:t>
            </a:r>
          </a:p>
          <a:p>
            <a:r>
              <a:rPr lang="en-GB" i="1" dirty="0" smtClean="0"/>
              <a:t>Filling up, it’s just not right!</a:t>
            </a:r>
          </a:p>
          <a:p>
            <a:endParaRPr lang="en-GB" i="1" dirty="0" smtClean="0"/>
          </a:p>
          <a:p>
            <a:r>
              <a:rPr lang="en-GB" i="1" dirty="0" smtClean="0"/>
              <a:t>Compost bins are really cool,</a:t>
            </a:r>
          </a:p>
          <a:p>
            <a:r>
              <a:rPr lang="en-GB" i="1" dirty="0" smtClean="0"/>
              <a:t>In your garden and at school.</a:t>
            </a:r>
          </a:p>
          <a:p>
            <a:endParaRPr lang="en-GB" dirty="0" smtClean="0"/>
          </a:p>
          <a:p>
            <a:endParaRPr lang="en-GB" dirty="0"/>
          </a:p>
        </p:txBody>
      </p:sp>
      <p:pic>
        <p:nvPicPr>
          <p:cNvPr id="4" name="Picture 3" descr="Three kids with spade small.jpg"/>
          <p:cNvPicPr>
            <a:picLocks noChangeAspect="1"/>
          </p:cNvPicPr>
          <p:nvPr/>
        </p:nvPicPr>
        <p:blipFill>
          <a:blip r:embed="rId3" cstate="print"/>
          <a:stretch>
            <a:fillRect/>
          </a:stretch>
        </p:blipFill>
        <p:spPr>
          <a:xfrm>
            <a:off x="251520" y="582203"/>
            <a:ext cx="3744416" cy="5655109"/>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4865</TotalTime>
  <Words>609</Words>
  <Application>Microsoft Office PowerPoint</Application>
  <PresentationFormat>On-screen Show (4:3)</PresentationFormat>
  <Paragraphs>46</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Devon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nicky.scott</dc:creator>
  <cp:lastModifiedBy>Rosie Scambler</cp:lastModifiedBy>
  <cp:revision>289</cp:revision>
  <dcterms:created xsi:type="dcterms:W3CDTF">2005-05-12T14:20:59Z</dcterms:created>
  <dcterms:modified xsi:type="dcterms:W3CDTF">2017-10-12T12:07:39Z</dcterms:modified>
</cp:coreProperties>
</file>