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3" r:id="rId4"/>
  </p:sldMasterIdLst>
  <p:sldIdLst>
    <p:sldId id="257" r:id="rId5"/>
    <p:sldId id="265" r:id="rId6"/>
    <p:sldId id="264" r:id="rId7"/>
    <p:sldId id="266" r:id="rId8"/>
    <p:sldId id="267" r:id="rId9"/>
    <p:sldId id="268" r:id="rId10"/>
    <p:sldId id="269" r:id="rId11"/>
    <p:sldId id="270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19" autoAdjust="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-TAw4tHOzQ?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imag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Rectangle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ctangle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The Textile industry and fast fashion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</a:rPr>
              <a:t>Media Literacy: Understanding the System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EE6C7-9EDE-4C06-82C7-9F8CD1A65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156" y="2441196"/>
            <a:ext cx="8933688" cy="2240864"/>
          </a:xfrm>
        </p:spPr>
        <p:txBody>
          <a:bodyPr>
            <a:normAutofit fontScale="90000"/>
          </a:bodyPr>
          <a:lstStyle/>
          <a:p>
            <a:r>
              <a:rPr lang="en-GB" sz="3600" cap="none" dirty="0"/>
              <a:t>Discussion topic: where do you buy clothes, how often and how much do you spend?</a:t>
            </a:r>
            <a:br>
              <a:rPr lang="en-GB" sz="3600" cap="none" dirty="0"/>
            </a:br>
            <a:br>
              <a:rPr lang="en-GB" sz="3600" cap="none" dirty="0"/>
            </a:br>
            <a:r>
              <a:rPr lang="en-GB" sz="3600" cap="none" dirty="0"/>
              <a:t>Do you think about where they are made and the conditions of people making them? 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FA0B-9B1C-41D2-B156-D7C32F6BBF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with your neighbour.</a:t>
            </a:r>
          </a:p>
        </p:txBody>
      </p:sp>
    </p:spTree>
    <p:extLst>
      <p:ext uri="{BB962C8B-B14F-4D97-AF65-F5344CB8AC3E}">
        <p14:creationId xmlns:p14="http://schemas.microsoft.com/office/powerpoint/2010/main" val="1052638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nline Media 5" title="BREAKING NEWS | 2020 | BOOHOO">
            <a:hlinkClick r:id="" action="ppaction://media"/>
            <a:extLst>
              <a:ext uri="{FF2B5EF4-FFF2-40B4-BE49-F238E27FC236}">
                <a16:creationId xmlns:a16="http://schemas.microsoft.com/office/drawing/2014/main" id="{16FBFBC9-8CF9-443C-B716-87181BA6E50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3192" y="1481789"/>
            <a:ext cx="6909386" cy="388652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6E664-BF85-46F2-A04A-CB913FE31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600" cap="all" spc="-100" dirty="0"/>
              <a:t>Fast fashion Advertisements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18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C750-35BC-44B3-958E-F7F351AD2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Fast Fashion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67C94-FA3C-42FE-9E6A-BCB8985E3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Fast fashion was developed so stores could quickly turn round high fashion designs from catwalk styles into shops.</a:t>
            </a:r>
          </a:p>
          <a:p>
            <a:r>
              <a:rPr lang="en-GB" dirty="0"/>
              <a:t>A fast fashion garment can take as little as 3 weeks from catwalk to high street shops.</a:t>
            </a:r>
          </a:p>
          <a:p>
            <a:r>
              <a:rPr lang="en-GB" dirty="0"/>
              <a:t>The fashion industry produces 10% of all humanity's carbon emissions (More than most countries do).</a:t>
            </a:r>
          </a:p>
          <a:p>
            <a:r>
              <a:rPr lang="en-GB" dirty="0"/>
              <a:t>It is the second-largest consumer of the world's water supply and pollutes the environment with microplastics (from plastic in clothing like polyester and nylon).</a:t>
            </a:r>
          </a:p>
          <a:p>
            <a:r>
              <a:rPr lang="en-GB" dirty="0"/>
              <a:t>Workers producing garments for fast fashion companies are paid low wages and work in extremely harsh conditions, often in dusty, hot and cramped factories without ventilation. </a:t>
            </a:r>
          </a:p>
          <a:p>
            <a:r>
              <a:rPr lang="en-GB" dirty="0"/>
              <a:t>Workers are often exposed to harmful chemicals and toxic fumes in the bleaching, dyeing and treatment of fabrics.</a:t>
            </a:r>
          </a:p>
        </p:txBody>
      </p:sp>
    </p:spTree>
    <p:extLst>
      <p:ext uri="{BB962C8B-B14F-4D97-AF65-F5344CB8AC3E}">
        <p14:creationId xmlns:p14="http://schemas.microsoft.com/office/powerpoint/2010/main" val="1753643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hade val="100000"/>
                <a:satMod val="300000"/>
              </a:schemeClr>
            </a:gs>
            <a:gs pos="100000">
              <a:schemeClr val="bg1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DE9B99-ADEF-4DA4-A716-52D0A8BE5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20860D-8992-496E-BC22-8450E344B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42CBEE-CF00-4066-8DFB-048FFA835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</a:pPr>
            <a:r>
              <a:rPr lang="en-US" sz="2800" dirty="0"/>
              <a:t>Workers making garments in Bangladesh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C8CEF5-BFD8-4800-88A3-C7B131E5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78124" y="559477"/>
            <a:ext cx="5647076" cy="547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2000" dirty="0"/>
              <a:t>Average wage is £0.25 (28 ৳) per hour, though many are paid less than this.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2000" dirty="0"/>
              <a:t>A 1.5l bottle of water costs £0.25 (28 ৳).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2000" dirty="0"/>
              <a:t>Working conditions are often hot, cramped and poorly ventilated.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2000" dirty="0"/>
              <a:t>Use of harmful chemicals and exposure to toxic fumes is widespread, without suitable PPE such as gloves or masks.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2000" dirty="0"/>
              <a:t>Workers are mainly women.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2000" dirty="0"/>
              <a:t>Some have been refused maternity leave.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2000" dirty="0"/>
              <a:t>Children sometimes work in factories.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D6D41C-D559-410B-A5A1-FB24CD0F7B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10" y="4238268"/>
            <a:ext cx="3456940" cy="1849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Picture 15" descr="A crowd of people&#10;&#10;Description automatically generated">
            <a:extLst>
              <a:ext uri="{FF2B5EF4-FFF2-40B4-BE49-F238E27FC236}">
                <a16:creationId xmlns:a16="http://schemas.microsoft.com/office/drawing/2014/main" id="{BA248BB4-6B62-4C87-A22D-9187A919A5D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085">
            <a:off x="2791610" y="793003"/>
            <a:ext cx="2072005" cy="13823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Picture 17" descr="©. Fashion Revolution -- A garment worker in Dhaka, Bangladesh">
            <a:extLst>
              <a:ext uri="{FF2B5EF4-FFF2-40B4-BE49-F238E27FC236}">
                <a16:creationId xmlns:a16="http://schemas.microsoft.com/office/drawing/2014/main" id="{71FC575F-8383-4AE0-A036-F17C1D6687E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2053">
            <a:off x="176246" y="1060382"/>
            <a:ext cx="2152650" cy="14198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76867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hade val="100000"/>
                <a:satMod val="300000"/>
              </a:schemeClr>
            </a:gs>
            <a:gs pos="100000">
              <a:schemeClr val="bg1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DE9B99-ADEF-4DA4-A716-52D0A8BE5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20860D-8992-496E-BC22-8450E344B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42CBEE-CF00-4066-8DFB-048FFA835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Consumers (people buying clothes) in the UK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C8CEF5-BFD8-4800-88A3-C7B131E5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78124" y="559477"/>
            <a:ext cx="5647076" cy="547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If you buy clothes you are already part of this group.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UK consumers spend an average of about £20 per week on clothes.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Clothes are only worn on average 10 times before being disposed.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Half of all fast fashion garments are thrown away after 1 year.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On average clothes are in our wardrobes for only 3 years.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UK adults only wear 44 percent of the clothing they own.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7614B91-5E9D-486D-87E7-4E499B9BA36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26" y="4450284"/>
            <a:ext cx="30861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" name="Picture 21" descr="Shopping, Fashion, Purchasing, Bag, Sale, Woman, Shop">
            <a:extLst>
              <a:ext uri="{FF2B5EF4-FFF2-40B4-BE49-F238E27FC236}">
                <a16:creationId xmlns:a16="http://schemas.microsoft.com/office/drawing/2014/main" id="{EEAEB02E-DFC4-46DA-859C-9DDC282CC7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0182">
            <a:off x="418049" y="908268"/>
            <a:ext cx="2192020" cy="14611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" name="Picture 22" descr="Read this before you go sales shopping: the environmental ...">
            <a:extLst>
              <a:ext uri="{FF2B5EF4-FFF2-40B4-BE49-F238E27FC236}">
                <a16:creationId xmlns:a16="http://schemas.microsoft.com/office/drawing/2014/main" id="{EA67E4EA-DB37-42DB-ADBF-F090FA54D69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75" y="889156"/>
            <a:ext cx="2367280" cy="15214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50807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hade val="100000"/>
                <a:satMod val="300000"/>
              </a:schemeClr>
            </a:gs>
            <a:gs pos="100000">
              <a:schemeClr val="bg1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DE9B99-ADEF-4DA4-A716-52D0A8BE5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20860D-8992-496E-BC22-8450E344B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42CBEE-CF00-4066-8DFB-048FFA835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Workers at a sorting line in a clothes recycling centre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C8CEF5-BFD8-4800-88A3-C7B131E5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78124" y="559477"/>
            <a:ext cx="5647076" cy="547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Clothes are sorted in recycling centres in the UK.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Jobs in these centres are usually poorly paid compared to other jobs in the UK.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Workers on the sorting line earn about £9 an hour.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As it is considered unskilled labour these jobs are often done by young people or immigrants.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Workers will come across all sorts of things in the waste clothes.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The work is often labour intensive and hard physical work.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The environment can be dusty and dirty.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727A63-1B9D-495A-8F55-BE8E525D6DE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15" y="4581906"/>
            <a:ext cx="3086100" cy="19469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C6048F-DB73-44C8-86D9-FB88C84E743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309">
            <a:off x="382504" y="670935"/>
            <a:ext cx="1914525" cy="1503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0A4D39-3D1F-46EF-BC7F-69176C5AD1D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359" y="637580"/>
            <a:ext cx="2554605" cy="1619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62198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hade val="100000"/>
                <a:satMod val="300000"/>
              </a:schemeClr>
            </a:gs>
            <a:gs pos="100000">
              <a:schemeClr val="bg1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DE9B99-ADEF-4DA4-A716-52D0A8BE5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20860D-8992-496E-BC22-8450E344B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42CBEE-CF00-4066-8DFB-048FFA835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Second hand clothes sellers in Ghana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C8CEF5-BFD8-4800-88A3-C7B131E5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78124" y="559477"/>
            <a:ext cx="5647076" cy="547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 Most people in Ghana and other parts of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West Africa wear second hand clothes.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Accra is a city of 4 million people.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The markets are busy, noisy and crowded.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Stall holders don’t know what is in the bundle of clothes they purchase from importers.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Income varies depending on the quality of clothes arriving from other countries.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Most people earn just enough to put food on the table.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 bottle of water costs 3 </a:t>
            </a:r>
            <a:r>
              <a:rPr lang="en-GB" dirty="0" err="1"/>
              <a:t>sedis</a:t>
            </a:r>
            <a:r>
              <a:rPr lang="en-GB" dirty="0"/>
              <a:t> (£0.39).</a:t>
            </a:r>
          </a:p>
        </p:txBody>
      </p:sp>
      <p:pic>
        <p:nvPicPr>
          <p:cNvPr id="20" name="Picture 19" descr="3 African Countries Agree To Ban Secondhand Clothes ...">
            <a:extLst>
              <a:ext uri="{FF2B5EF4-FFF2-40B4-BE49-F238E27FC236}">
                <a16:creationId xmlns:a16="http://schemas.microsoft.com/office/drawing/2014/main" id="{0D8D574A-635B-4CE6-B0E9-BC6C8C5AFD7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04" y="4483792"/>
            <a:ext cx="2857500" cy="1924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" name="Picture 21" descr="What! Ghana bans sale of second-hand/used clothes and ...">
            <a:extLst>
              <a:ext uri="{FF2B5EF4-FFF2-40B4-BE49-F238E27FC236}">
                <a16:creationId xmlns:a16="http://schemas.microsoft.com/office/drawing/2014/main" id="{42887C98-86DF-43E8-A3CE-4FA7A1C647C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6171">
            <a:off x="610529" y="775569"/>
            <a:ext cx="2200808" cy="16428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5B8452F-4A8C-4705-AB17-E917D35652B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0818">
            <a:off x="3027887" y="891844"/>
            <a:ext cx="2095249" cy="1502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08153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bstract image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909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Plenary Discussion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277F59-0F18-4E15-966D-4D4CF5A951A7}"/>
              </a:ext>
            </a:extLst>
          </p:cNvPr>
          <p:cNvSpPr txBox="1"/>
          <p:nvPr/>
        </p:nvSpPr>
        <p:spPr>
          <a:xfrm>
            <a:off x="774043" y="2538920"/>
            <a:ext cx="4602152" cy="348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/>
              <a:t>Think about </a:t>
            </a:r>
            <a:r>
              <a:rPr lang="en-US"/>
              <a:t>your group.</a:t>
            </a:r>
            <a:endParaRPr lang="en-US" dirty="0"/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/>
              <a:t>What kind of life do they lead?</a:t>
            </a: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/>
              <a:t>How do your choices about fashion affect their lives?</a:t>
            </a: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/>
              <a:t>What could you do?</a:t>
            </a: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/>
              <a:t>Will your behavior change?</a:t>
            </a: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dirty="0"/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dirty="0"/>
              <a:t>Which group would you like to live the life of?</a:t>
            </a: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dirty="0"/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dirty="0"/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01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30e5ab86-4d9b-4904-aa3e-c4ff780914f9" xsi:nil="true"/>
    <_Flow_SignoffStatus xmlns="30e5ab86-4d9b-4904-aa3e-c4ff780914f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3EBCEAA616945A7FB099B23E25781" ma:contentTypeVersion="13" ma:contentTypeDescription="Create a new document." ma:contentTypeScope="" ma:versionID="83983a98babfc4e6b092d6c5394a5b24">
  <xsd:schema xmlns:xsd="http://www.w3.org/2001/XMLSchema" xmlns:xs="http://www.w3.org/2001/XMLSchema" xmlns:p="http://schemas.microsoft.com/office/2006/metadata/properties" xmlns:ns2="30e5ab86-4d9b-4904-aa3e-c4ff780914f9" xmlns:ns3="badf2608-c06b-4413-b9fd-5637bfd87e91" targetNamespace="http://schemas.microsoft.com/office/2006/metadata/properties" ma:root="true" ma:fieldsID="f05b20cf8c5648cf37ec0842a3373870" ns2:_="" ns3:_="">
    <xsd:import namespace="30e5ab86-4d9b-4904-aa3e-c4ff780914f9"/>
    <xsd:import namespace="badf2608-c06b-4413-b9fd-5637bfd87e91"/>
    <xsd:element name="properties">
      <xsd:complexType>
        <xsd:sequence>
          <xsd:element name="documentManagement">
            <xsd:complexType>
              <xsd:all>
                <xsd:element ref="ns2:_Flow_SignoffStatus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e5ab86-4d9b-4904-aa3e-c4ff780914f9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2" nillable="true" ma:displayName="Sign-off status" ma:internalName="Sign_x002d_off_x0020_status">
      <xsd:simpleType>
        <xsd:restriction base="dms:Text"/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df2608-c06b-4413-b9fd-5637bfd87e9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92E9E5-79AF-4029-8FCA-9C327D54FD8F}">
  <ds:schemaRefs>
    <ds:schemaRef ds:uri="http://purl.org/dc/terms/"/>
    <ds:schemaRef ds:uri="http://schemas.openxmlformats.org/package/2006/metadata/core-properties"/>
    <ds:schemaRef ds:uri="7d1330eb-cbfd-4a71-9af3-878fc2a2384f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ec307a91-5140-4d88-a762-09248cc44246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59927E4-E194-47BE-91C2-B87D50CF51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67FFEB-863D-4D6B-8CA8-A9D0F5734C7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597</Words>
  <Application>Microsoft Office PowerPoint</Application>
  <PresentationFormat>Widescreen</PresentationFormat>
  <Paragraphs>54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Avenir Next LT Pro</vt:lpstr>
      <vt:lpstr>Avenir Next LT Pro Light</vt:lpstr>
      <vt:lpstr>Garamond</vt:lpstr>
      <vt:lpstr>SavonVTI</vt:lpstr>
      <vt:lpstr>The Textile industry and fast fashion</vt:lpstr>
      <vt:lpstr>Discussion topic: where do you buy clothes, how often and how much do you spend?  Do you think about where they are made and the conditions of people making them?  </vt:lpstr>
      <vt:lpstr>Fast fashion Advertisements</vt:lpstr>
      <vt:lpstr>Fast Fashion Facts</vt:lpstr>
      <vt:lpstr>Workers making garments in Bangladesh</vt:lpstr>
      <vt:lpstr>Consumers (people buying clothes) in the UK</vt:lpstr>
      <vt:lpstr>Workers at a sorting line in a clothes recycling centre</vt:lpstr>
      <vt:lpstr>Second hand clothes sellers in Ghana</vt:lpstr>
      <vt:lpstr>Plenary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2020-08-28T10:18:53Z</dcterms:created>
  <dcterms:modified xsi:type="dcterms:W3CDTF">2020-11-09T15:47:45Z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0x010100B7B3EBCEAA616945A7FB099B23E25781</vt:lpwstr>
  </property>
</Properties>
</file>