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7" r:id="rId4"/>
    <p:sldId id="265" r:id="rId5"/>
    <p:sldId id="270" r:id="rId6"/>
    <p:sldId id="269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29" autoAdjust="0"/>
  </p:normalViewPr>
  <p:slideViewPr>
    <p:cSldViewPr>
      <p:cViewPr>
        <p:scale>
          <a:sx n="80" d="100"/>
          <a:sy n="80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5605E-C6E0-493C-8A62-22F701FCA5FB}" type="datetimeFigureOut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8D09-A020-4335-9891-424E659796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Colour scheme to be updated to</a:t>
            </a:r>
            <a:r>
              <a:rPr lang="en-GB" baseline="0" dirty="0" smtClean="0"/>
              <a:t> tie in with design</a:t>
            </a:r>
          </a:p>
          <a:p>
            <a:r>
              <a:rPr lang="en-GB" baseline="0" dirty="0" smtClean="0"/>
              <a:t>Coke is a high-carbon fuel with few impurities, usually made from coal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8D09-A020-4335-9891-424E6597962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Colour scheme to be updated to</a:t>
            </a:r>
            <a:r>
              <a:rPr lang="en-GB" baseline="0" dirty="0" smtClean="0"/>
              <a:t> tie in with design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8D09-A020-4335-9891-424E6597962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Most rubbish in Devon (31%) goes to an Energy from Waste (</a:t>
            </a:r>
            <a:r>
              <a:rPr lang="en-GB" baseline="0" dirty="0" err="1" smtClean="0"/>
              <a:t>EfW</a:t>
            </a:r>
            <a:r>
              <a:rPr lang="en-GB" baseline="0" dirty="0" smtClean="0"/>
              <a:t>) plant where it is incinerated (burnt) at high temperatures to generate electricity. </a:t>
            </a:r>
            <a:r>
              <a:rPr lang="en-GB" dirty="0" smtClean="0"/>
              <a:t>Some rubbish in Devon (14%) is buried in landfill</a:t>
            </a:r>
            <a:r>
              <a:rPr lang="en-GB" baseline="0" dirty="0" smtClean="0"/>
              <a:t> sites. Whichever method of disposal is used, when we burn or bury rubbish we lose valuable resources which could have been preserved and used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701A-16C6-4726-9EA0-3DD6EC8054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Click</a:t>
            </a:r>
            <a:r>
              <a:rPr lang="en-GB" baseline="0" dirty="0" smtClean="0"/>
              <a:t> 1: replace writing on paper with a child using a wipe-clean whiteboard.</a:t>
            </a:r>
          </a:p>
          <a:p>
            <a:r>
              <a:rPr lang="en-GB" baseline="0" dirty="0" smtClean="0"/>
              <a:t>Resources and energy will be needed to manufacture the board and board rubber, but only once. To ensure minimal use of the world’ s resources it is important to keep the lids on whiteboard pens when  they are not being used, so they last as long as possible.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8D09-A020-4335-9891-424E6597962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Click</a:t>
            </a:r>
            <a:r>
              <a:rPr lang="en-GB" baseline="0" dirty="0" smtClean="0"/>
              <a:t> 1: transform the new plastic bottles into crushed bottles. </a:t>
            </a:r>
          </a:p>
          <a:p>
            <a:r>
              <a:rPr lang="en-GB" baseline="0" dirty="0" smtClean="0"/>
              <a:t>In many parts of the country these could be recycled, but the recycling process uses energy so it is better to reuse if possible.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Click 2: replace the manufacturing process with a child </a:t>
            </a:r>
            <a:r>
              <a:rPr lang="en-GB" b="1" baseline="0" dirty="0" smtClean="0"/>
              <a:t>reusing</a:t>
            </a:r>
            <a:r>
              <a:rPr lang="en-GB" baseline="0" dirty="0" smtClean="0"/>
              <a:t> a plastic water bottle.</a:t>
            </a:r>
          </a:p>
          <a:p>
            <a:r>
              <a:rPr lang="en-GB" baseline="0" dirty="0" smtClean="0"/>
              <a:t>Manufacturing the reusable plastic bottle will use resources and energy, but only once.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8D09-A020-4335-9891-424E6597962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Click 1: replace the manufacturing process with a recycling box.</a:t>
            </a:r>
          </a:p>
          <a:p>
            <a:r>
              <a:rPr lang="en-GB" baseline="0" dirty="0" smtClean="0"/>
              <a:t>Recycling aluminium uses only 5% of the energy used to manufacture it from raw materials.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8D09-A020-4335-9891-424E6597962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 descr="Colour PRIMARY banner JPE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9801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ight Green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rder and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order and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order and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6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86" y="59131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86" y="59131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86" y="0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1" r:id="rId4"/>
    <p:sldLayoutId id="2147483650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900" y="2096021"/>
            <a:ext cx="4648200" cy="44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dirty="0" smtClean="0">
                <a:latin typeface="Arial Rounded MT Bold" pitchFamily="34" charset="0"/>
              </a:rPr>
              <a:t>Material World</a:t>
            </a:r>
            <a:endParaRPr lang="en-GB" sz="8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457200" y="4343400"/>
            <a:ext cx="8229600" cy="1782763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latin typeface="Arial Rounded MT Bold" pitchFamily="34" charset="0"/>
              </a:rPr>
              <a:t>Lesson 1: </a:t>
            </a:r>
          </a:p>
          <a:p>
            <a:pPr algn="ctr">
              <a:buNone/>
            </a:pPr>
            <a:r>
              <a:rPr lang="en-GB" dirty="0" smtClean="0">
                <a:latin typeface="Arial Rounded MT Bold" pitchFamily="34" charset="0"/>
              </a:rPr>
              <a:t>Introduction to the Material World</a:t>
            </a:r>
            <a:endParaRPr lang="en-GB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23259938_m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7800" y="4572000"/>
            <a:ext cx="2880000" cy="2122105"/>
          </a:xfrm>
          <a:prstGeom prst="rect">
            <a:avLst/>
          </a:prstGeom>
        </p:spPr>
      </p:pic>
      <p:pic>
        <p:nvPicPr>
          <p:cNvPr id="9" name="Picture 8" descr="iron_or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04" y="3352800"/>
            <a:ext cx="1777296" cy="1258736"/>
          </a:xfrm>
          <a:prstGeom prst="rect">
            <a:avLst/>
          </a:prstGeom>
        </p:spPr>
      </p:pic>
      <p:pic>
        <p:nvPicPr>
          <p:cNvPr id="25" name="Picture 24" descr="6959338_m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6" t="-2184"/>
          <a:stretch>
            <a:fillRect/>
          </a:stretch>
        </p:blipFill>
        <p:spPr>
          <a:xfrm>
            <a:off x="91800" y="4593272"/>
            <a:ext cx="2880000" cy="2112328"/>
          </a:xfrm>
          <a:prstGeom prst="rect">
            <a:avLst/>
          </a:prstGeom>
        </p:spPr>
      </p:pic>
      <p:pic>
        <p:nvPicPr>
          <p:cNvPr id="19" name="Picture 18" descr="37209419_m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-2184"/>
          <a:stretch>
            <a:fillRect/>
          </a:stretch>
        </p:blipFill>
        <p:spPr>
          <a:xfrm>
            <a:off x="3124200" y="4572000"/>
            <a:ext cx="2880000" cy="212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382000" cy="639762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Arial Rounded MT Bold" pitchFamily="34" charset="0"/>
              </a:rPr>
              <a:t>The story of a steel can (part 1)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990600"/>
            <a:ext cx="2971800" cy="2819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900" dirty="0" smtClean="0">
                <a:latin typeface="Arial Rounded MT Bold" pitchFamily="34" charset="0"/>
              </a:rPr>
              <a:t>Steel is made from</a:t>
            </a:r>
            <a:r>
              <a:rPr lang="en-GB" sz="19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GB" sz="1900" b="1" dirty="0" smtClean="0">
                <a:solidFill>
                  <a:srgbClr val="0070C0"/>
                </a:solidFill>
                <a:latin typeface="Arial Rounded MT Bold" pitchFamily="34" charset="0"/>
              </a:rPr>
              <a:t>iron ore</a:t>
            </a:r>
            <a:r>
              <a:rPr lang="en-GB" sz="1900" dirty="0" smtClean="0">
                <a:latin typeface="Arial Rounded MT Bold" pitchFamily="34" charset="0"/>
              </a:rPr>
              <a:t>. This is mined using enormous drills and sometimes dynamite!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GB" sz="1400" dirty="0" smtClean="0">
                <a:latin typeface="Arial Rounded MT Bold" pitchFamily="34" charset="0"/>
              </a:rPr>
              <a:t>2 billion tonnes of iron ore are mined each year around the world. Most of this comes from China.</a:t>
            </a:r>
          </a:p>
          <a:p>
            <a:pPr>
              <a:buNone/>
            </a:pPr>
            <a:endParaRPr lang="en-GB" dirty="0">
              <a:latin typeface="Arial Rounded MT Bold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72200" y="990600"/>
            <a:ext cx="2971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1900" dirty="0" smtClean="0">
                <a:latin typeface="Arial Rounded MT Bold" pitchFamily="34" charset="0"/>
              </a:rPr>
              <a:t>The ore is mixed with limestone and coke and heated to 1,600°C in a </a:t>
            </a:r>
            <a:r>
              <a:rPr lang="en-GB" sz="1900" b="1" dirty="0" smtClean="0">
                <a:solidFill>
                  <a:srgbClr val="0070C0"/>
                </a:solidFill>
                <a:latin typeface="Arial Rounded MT Bold" pitchFamily="34" charset="0"/>
              </a:rPr>
              <a:t>blast furnace </a:t>
            </a:r>
            <a:r>
              <a:rPr lang="en-GB" sz="1900" dirty="0" smtClean="0">
                <a:latin typeface="Arial Rounded MT Bold" pitchFamily="34" charset="0"/>
              </a:rPr>
              <a:t>– this is called smelting.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24200" y="990600"/>
            <a:ext cx="2971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GB" sz="1900" dirty="0" smtClean="0">
                <a:latin typeface="Arial Rounded MT Bold" pitchFamily="34" charset="0"/>
              </a:rPr>
              <a:t>The iron ore is crushed and </a:t>
            </a:r>
            <a:r>
              <a:rPr lang="en-GB" sz="1900" b="1" dirty="0" smtClean="0">
                <a:solidFill>
                  <a:srgbClr val="0070C0"/>
                </a:solidFill>
                <a:latin typeface="Arial Rounded MT Bold" pitchFamily="34" charset="0"/>
              </a:rPr>
              <a:t>transported</a:t>
            </a:r>
            <a:r>
              <a:rPr lang="en-GB" sz="1900" dirty="0" smtClean="0">
                <a:latin typeface="Arial Rounded MT Bold" pitchFamily="34" charset="0"/>
              </a:rPr>
              <a:t> to a smelting works using trucks or trains.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914400"/>
            <a:ext cx="2880000" cy="579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914400"/>
            <a:ext cx="2880000" cy="5791200"/>
          </a:xfrm>
          <a:prstGeom prst="rect">
            <a:avLst/>
          </a:prstGeom>
          <a:noFill/>
          <a:ln cap="rnd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914400"/>
            <a:ext cx="2880000" cy="579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2819400" y="35052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5867400" y="35052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13503952_ml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40" r="16063"/>
          <a:stretch>
            <a:fillRect/>
          </a:stretch>
        </p:blipFill>
        <p:spPr>
          <a:xfrm>
            <a:off x="3505200" y="2753553"/>
            <a:ext cx="2088000" cy="1742247"/>
          </a:xfrm>
          <a:prstGeom prst="rect">
            <a:avLst/>
          </a:prstGeom>
        </p:spPr>
      </p:pic>
      <p:pic>
        <p:nvPicPr>
          <p:cNvPr id="27" name="Picture 26" descr="9904973_ml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8"/>
          <a:stretch>
            <a:fillRect/>
          </a:stretch>
        </p:blipFill>
        <p:spPr>
          <a:xfrm>
            <a:off x="6553200" y="2743199"/>
            <a:ext cx="2076319" cy="174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 animBg="1"/>
      <p:bldP spid="22" grpId="1" animBg="1"/>
      <p:bldP spid="23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6477696_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6" t="13133"/>
          <a:stretch>
            <a:fillRect/>
          </a:stretch>
        </p:blipFill>
        <p:spPr>
          <a:xfrm>
            <a:off x="3124200" y="4038600"/>
            <a:ext cx="2880000" cy="1828800"/>
          </a:xfrm>
          <a:prstGeom prst="rect">
            <a:avLst/>
          </a:prstGeom>
        </p:spPr>
      </p:pic>
      <p:pic>
        <p:nvPicPr>
          <p:cNvPr id="16" name="Picture 15" descr="35403792_m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020758"/>
            <a:ext cx="2880000" cy="2075242"/>
          </a:xfrm>
          <a:prstGeom prst="rect">
            <a:avLst/>
          </a:prstGeom>
        </p:spPr>
      </p:pic>
      <p:pic>
        <p:nvPicPr>
          <p:cNvPr id="17" name="Picture 3" descr="R:\The Library\Photo Library\alu and cans\steel can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6"/>
          <a:stretch>
            <a:fillRect/>
          </a:stretch>
        </p:blipFill>
        <p:spPr bwMode="auto">
          <a:xfrm>
            <a:off x="6187800" y="4093841"/>
            <a:ext cx="2880000" cy="20021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1752600"/>
            <a:ext cx="2971800" cy="2438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900" dirty="0" smtClean="0">
                <a:latin typeface="Arial Rounded MT Bold" pitchFamily="34" charset="0"/>
              </a:rPr>
              <a:t>Oxygen is blown into the molten iron to remove carbon (which has come from the coke.)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 smtClean="0">
                <a:latin typeface="Arial Rounded MT Bold" pitchFamily="34" charset="0"/>
              </a:rPr>
              <a:t>This produces </a:t>
            </a:r>
            <a:r>
              <a:rPr lang="en-GB" sz="1900" dirty="0" smtClean="0">
                <a:solidFill>
                  <a:srgbClr val="0070C0"/>
                </a:solidFill>
                <a:latin typeface="Arial Rounded MT Bold" pitchFamily="34" charset="0"/>
              </a:rPr>
              <a:t>steel</a:t>
            </a:r>
            <a:r>
              <a:rPr lang="en-GB" sz="1900" dirty="0" smtClean="0">
                <a:latin typeface="Arial Rounded MT Bold" pitchFamily="34" charset="0"/>
              </a:rPr>
              <a:t>.</a:t>
            </a:r>
            <a:endParaRPr lang="en-GB" sz="1900" dirty="0">
              <a:latin typeface="Arial Rounded MT Bold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72200" y="1752600"/>
            <a:ext cx="2819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1900" dirty="0" smtClean="0">
                <a:latin typeface="Arial Rounded MT Bold" pitchFamily="34" charset="0"/>
              </a:rPr>
              <a:t>The steel sheets are </a:t>
            </a:r>
            <a:r>
              <a:rPr lang="en-GB" sz="1900" dirty="0" smtClean="0">
                <a:solidFill>
                  <a:srgbClr val="0070C0"/>
                </a:solidFill>
                <a:latin typeface="Arial Rounded MT Bold" pitchFamily="34" charset="0"/>
              </a:rPr>
              <a:t>manufactured</a:t>
            </a:r>
            <a:r>
              <a:rPr lang="en-GB" sz="1900" dirty="0" smtClean="0">
                <a:latin typeface="Arial Rounded MT Bold" pitchFamily="34" charset="0"/>
              </a:rPr>
              <a:t> into many different objects such as car parts, fridges, cutlery or baked bean cans!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400" dirty="0" smtClean="0">
                <a:latin typeface="Arial Rounded MT Bold" pitchFamily="34" charset="0"/>
              </a:rPr>
              <a:t>1,665 million tonnes of steel were produced worldwide  in 2014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24200" y="2057400"/>
            <a:ext cx="2971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GB" sz="1900" dirty="0" smtClean="0">
                <a:latin typeface="Arial Rounded MT Bold" pitchFamily="34" charset="0"/>
              </a:rPr>
              <a:t>The steel is rolled out into thin </a:t>
            </a:r>
            <a:r>
              <a:rPr lang="en-GB" sz="1900" dirty="0" smtClean="0">
                <a:solidFill>
                  <a:srgbClr val="0070C0"/>
                </a:solidFill>
                <a:latin typeface="Arial Rounded MT Bold" pitchFamily="34" charset="0"/>
              </a:rPr>
              <a:t>sheets</a:t>
            </a:r>
            <a:r>
              <a:rPr lang="en-GB" sz="1900" dirty="0" smtClean="0">
                <a:latin typeface="Arial Rounded MT Bold" pitchFamily="34" charset="0"/>
              </a:rPr>
              <a:t>, ready to be transported to the next factory.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1676400"/>
            <a:ext cx="2880000" cy="442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124200" y="1981200"/>
            <a:ext cx="2880000" cy="3886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172200" y="1668000"/>
            <a:ext cx="2880000" cy="442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2819400" y="44958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5867400" y="44958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152400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The story of a steel can (part 2)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Where does our waste go?</a:t>
            </a:r>
            <a:endParaRPr lang="en-GB" sz="3600" dirty="0">
              <a:latin typeface="Arial Rounded MT Bold" pitchFamily="34" charset="0"/>
            </a:endParaRPr>
          </a:p>
        </p:txBody>
      </p:sp>
      <p:pic>
        <p:nvPicPr>
          <p:cNvPr id="4" name="Content Placeholder 3" descr="Exeter EfW building 27.2.14.jpg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5" r="10169" b="5982"/>
          <a:stretch>
            <a:fillRect/>
          </a:stretch>
        </p:blipFill>
        <p:spPr>
          <a:xfrm>
            <a:off x="381000" y="1249440"/>
            <a:ext cx="4284000" cy="317016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rry unloading - 2 compactors in rubbish 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81400"/>
            <a:ext cx="3962400" cy="29718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24200" y="579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itchFamily="34" charset="0"/>
              </a:rPr>
              <a:t>Landfill site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876800" y="129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itchFamily="34" charset="0"/>
              </a:rPr>
              <a:t>Energy from Waste plant</a:t>
            </a:r>
            <a:endParaRPr lang="en-GB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135006_m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20" r="19994"/>
          <a:stretch>
            <a:fillRect/>
          </a:stretch>
        </p:blipFill>
        <p:spPr>
          <a:xfrm>
            <a:off x="348000" y="3237468"/>
            <a:ext cx="2700000" cy="2487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3" name="Picture 2" descr="DeforestationMediu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893"/>
          <a:stretch>
            <a:fillRect/>
          </a:stretch>
        </p:blipFill>
        <p:spPr>
          <a:xfrm>
            <a:off x="348000" y="304801"/>
            <a:ext cx="2700000" cy="248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" name="Picture 3" descr="37455606_m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9" r="945"/>
          <a:stretch>
            <a:fillRect/>
          </a:stretch>
        </p:blipFill>
        <p:spPr>
          <a:xfrm>
            <a:off x="6096000" y="304801"/>
            <a:ext cx="2700000" cy="2487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5" name="Picture 4" descr="40320574_m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5" r="15105"/>
          <a:stretch>
            <a:fillRect/>
          </a:stretch>
        </p:blipFill>
        <p:spPr>
          <a:xfrm>
            <a:off x="6096000" y="3237468"/>
            <a:ext cx="2700000" cy="2487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6" name="Picture 5" descr="36911304_ml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7" t="17903" r="48812" b="25403"/>
          <a:stretch>
            <a:fillRect/>
          </a:stretch>
        </p:blipFill>
        <p:spPr>
          <a:xfrm>
            <a:off x="3612300" y="4343400"/>
            <a:ext cx="1919400" cy="1447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7" name="Picture 6" descr="boy_writing_ashleydownp_2014 (2)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" t="62258" r="52521" b="10619"/>
          <a:stretch>
            <a:fillRect/>
          </a:stretch>
        </p:blipFill>
        <p:spPr>
          <a:xfrm>
            <a:off x="3186000" y="1447800"/>
            <a:ext cx="27720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3124200" y="51816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638800" y="51816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6200000">
            <a:off x="7086600" y="2857501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400000">
            <a:off x="1409700" y="28575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5791200" y="17526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5715000"/>
            <a:ext cx="5760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Manufacturing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paper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8" name="Picture 7" descr="whiteboards (3)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18" r="19586" b="2628"/>
          <a:stretch>
            <a:fillRect/>
          </a:stretch>
        </p:blipFill>
        <p:spPr>
          <a:xfrm>
            <a:off x="2552700" y="1409700"/>
            <a:ext cx="40386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45600" y="5715000"/>
            <a:ext cx="5760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Reducing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paper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510453" y="4324435"/>
            <a:ext cx="2223699" cy="2228765"/>
            <a:chOff x="6510453" y="4324435"/>
            <a:chExt cx="2223699" cy="2228765"/>
          </a:xfrm>
        </p:grpSpPr>
        <p:pic>
          <p:nvPicPr>
            <p:cNvPr id="15" name="Picture 14" descr="9390559_ml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70" r="77650" b="49958"/>
            <a:stretch>
              <a:fillRect/>
            </a:stretch>
          </p:blipFill>
          <p:spPr>
            <a:xfrm rot="20907107">
              <a:off x="6510453" y="4800600"/>
              <a:ext cx="1066800" cy="1676400"/>
            </a:xfrm>
            <a:prstGeom prst="rect">
              <a:avLst/>
            </a:prstGeom>
          </p:spPr>
        </p:pic>
        <p:pic>
          <p:nvPicPr>
            <p:cNvPr id="10" name="Picture 9" descr="9390559_ml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946" r="60089" b="47873"/>
            <a:stretch>
              <a:fillRect/>
            </a:stretch>
          </p:blipFill>
          <p:spPr>
            <a:xfrm>
              <a:off x="7315200" y="4648200"/>
              <a:ext cx="762000" cy="1905000"/>
            </a:xfrm>
            <a:prstGeom prst="rect">
              <a:avLst/>
            </a:prstGeom>
          </p:spPr>
        </p:pic>
        <p:pic>
          <p:nvPicPr>
            <p:cNvPr id="16" name="Picture 15" descr="9390559_ml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350" t="56297" r="60089"/>
            <a:stretch>
              <a:fillRect/>
            </a:stretch>
          </p:blipFill>
          <p:spPr>
            <a:xfrm rot="21041966">
              <a:off x="7895952" y="4324435"/>
              <a:ext cx="838200" cy="1597152"/>
            </a:xfrm>
            <a:prstGeom prst="rect">
              <a:avLst/>
            </a:prstGeom>
          </p:spPr>
        </p:pic>
      </p:grpSp>
      <p:pic>
        <p:nvPicPr>
          <p:cNvPr id="2" name="Picture 1" descr="18079780_m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33" r="4093"/>
          <a:stretch>
            <a:fillRect/>
          </a:stretch>
        </p:blipFill>
        <p:spPr>
          <a:xfrm>
            <a:off x="533400" y="1371600"/>
            <a:ext cx="2520000" cy="2521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" name="Picture 3" descr="25137665_m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1" r="11308"/>
          <a:stretch>
            <a:fillRect/>
          </a:stretch>
        </p:blipFill>
        <p:spPr>
          <a:xfrm>
            <a:off x="1219200" y="4032633"/>
            <a:ext cx="2520000" cy="2520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5" name="Picture 4" descr="41190316_m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6" t="6472" r="34188"/>
          <a:stretch>
            <a:fillRect/>
          </a:stretch>
        </p:blipFill>
        <p:spPr>
          <a:xfrm>
            <a:off x="3962400" y="4038600"/>
            <a:ext cx="25146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3657600" y="52578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324600" y="52578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33616" y="4343400"/>
            <a:ext cx="1929384" cy="2209800"/>
            <a:chOff x="6833616" y="4800600"/>
            <a:chExt cx="1929384" cy="2209800"/>
          </a:xfrm>
        </p:grpSpPr>
        <p:pic>
          <p:nvPicPr>
            <p:cNvPr id="11" name="Picture 10" descr="9390559_ml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928" r="3193" b="39575"/>
            <a:stretch>
              <a:fillRect/>
            </a:stretch>
          </p:blipFill>
          <p:spPr>
            <a:xfrm>
              <a:off x="6833616" y="4800600"/>
              <a:ext cx="710184" cy="2208276"/>
            </a:xfrm>
            <a:prstGeom prst="rect">
              <a:avLst/>
            </a:prstGeom>
          </p:spPr>
        </p:pic>
        <p:pic>
          <p:nvPicPr>
            <p:cNvPr id="12" name="Picture 11" descr="9390559_ml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524" r="2107" b="39575"/>
            <a:stretch>
              <a:fillRect/>
            </a:stretch>
          </p:blipFill>
          <p:spPr>
            <a:xfrm>
              <a:off x="7467600" y="4802124"/>
              <a:ext cx="685800" cy="2208276"/>
            </a:xfrm>
            <a:prstGeom prst="rect">
              <a:avLst/>
            </a:prstGeom>
          </p:spPr>
        </p:pic>
        <p:pic>
          <p:nvPicPr>
            <p:cNvPr id="13" name="Picture 12" descr="9390559_ml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524" r="2107" b="39575"/>
            <a:stretch>
              <a:fillRect/>
            </a:stretch>
          </p:blipFill>
          <p:spPr>
            <a:xfrm>
              <a:off x="8077200" y="4802124"/>
              <a:ext cx="685800" cy="2208276"/>
            </a:xfrm>
            <a:prstGeom prst="rect">
              <a:avLst/>
            </a:prstGeom>
          </p:spPr>
        </p:pic>
      </p:grpSp>
      <p:sp>
        <p:nvSpPr>
          <p:cNvPr id="3" name="Right Arrow 2"/>
          <p:cNvSpPr/>
          <p:nvPr/>
        </p:nvSpPr>
        <p:spPr>
          <a:xfrm rot="5400000">
            <a:off x="1866900" y="37719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76200"/>
            <a:ext cx="350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Manufacturing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plastic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76200"/>
            <a:ext cx="350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Reusing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plastic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9" name="Picture 18" descr="refill_waterbottle_ashleydownp_2014 (4)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36" t="10279" r="16569"/>
          <a:stretch>
            <a:fillRect/>
          </a:stretch>
        </p:blipFill>
        <p:spPr>
          <a:xfrm>
            <a:off x="3048000" y="1066800"/>
            <a:ext cx="5569941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32769551_m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74" t="7841" r="8913" b="7842"/>
          <a:stretch>
            <a:fillRect/>
          </a:stretch>
        </p:blipFill>
        <p:spPr>
          <a:xfrm>
            <a:off x="381000" y="3260764"/>
            <a:ext cx="2664000" cy="2454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5" name="Picture 24" descr="alu ingo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7" t="7875" r="25462" b="4212"/>
          <a:stretch>
            <a:fillRect/>
          </a:stretch>
        </p:blipFill>
        <p:spPr>
          <a:xfrm>
            <a:off x="6096000" y="3260764"/>
            <a:ext cx="2664000" cy="2454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5" name="Picture 4" descr="R:\Delivery Teams\Education\istock photos\Mining Small.jpg"/>
          <p:cNvPicPr>
            <a:picLocks noChangeAspect="1"/>
          </p:cNvPicPr>
          <p:nvPr/>
        </p:nvPicPr>
        <p:blipFill>
          <a:blip r:embed="rId5" cstate="print"/>
          <a:srcRect l="26419"/>
          <a:stretch>
            <a:fillRect/>
          </a:stretch>
        </p:blipFill>
        <p:spPr bwMode="auto">
          <a:xfrm>
            <a:off x="381000" y="762000"/>
            <a:ext cx="2664000" cy="239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7" name="Picture 6" descr="https://upload.wikimedia.org/wikipedia/commons/thumb/9/9c/Qld_Alumina_Refinery_QAL_2008.jpg/800px-Qld_Alumina_Refinery_QAL_2008.jpg"/>
          <p:cNvPicPr>
            <a:picLocks noChangeAspect="1"/>
          </p:cNvPicPr>
          <p:nvPr/>
        </p:nvPicPr>
        <p:blipFill>
          <a:blip r:embed="rId6" cstate="print"/>
          <a:srcRect r="18586"/>
          <a:stretch>
            <a:fillRect/>
          </a:stretch>
        </p:blipFill>
        <p:spPr bwMode="auto">
          <a:xfrm>
            <a:off x="3240000" y="4114800"/>
            <a:ext cx="2664000" cy="2454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3" name="Picture 22" descr="alu_bin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57" r="9144"/>
          <a:stretch>
            <a:fillRect/>
          </a:stretch>
        </p:blipFill>
        <p:spPr>
          <a:xfrm>
            <a:off x="3733800" y="1219200"/>
            <a:ext cx="2133600" cy="266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2" name="Right Arrow 11"/>
          <p:cNvSpPr/>
          <p:nvPr/>
        </p:nvSpPr>
        <p:spPr>
          <a:xfrm rot="5400000">
            <a:off x="1714500" y="30861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000644-00144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34" b="4654"/>
          <a:stretch>
            <a:fillRect/>
          </a:stretch>
        </p:blipFill>
        <p:spPr>
          <a:xfrm>
            <a:off x="6476533" y="990600"/>
            <a:ext cx="1600667" cy="2058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7" name="Picture 46" descr="alu_greenbox.jpg"/>
          <p:cNvPicPr>
            <a:picLocks noChangeAspect="1"/>
          </p:cNvPicPr>
          <p:nvPr/>
        </p:nvPicPr>
        <p:blipFill>
          <a:blip r:embed="rId9" cstate="print"/>
          <a:srcRect l="2716" r="2235"/>
          <a:stretch>
            <a:fillRect/>
          </a:stretch>
        </p:blipFill>
        <p:spPr>
          <a:xfrm>
            <a:off x="1524000" y="1600200"/>
            <a:ext cx="4343400" cy="434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3" name="Right Arrow 12"/>
          <p:cNvSpPr/>
          <p:nvPr/>
        </p:nvSpPr>
        <p:spPr>
          <a:xfrm>
            <a:off x="2971800" y="49530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71800" y="228600"/>
            <a:ext cx="5867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Manufacturing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aluminium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971200" y="228600"/>
            <a:ext cx="5868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Recycling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aluminium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791200" y="48768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16200000">
            <a:off x="7124700" y="2933701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10800000">
            <a:off x="5943600" y="1752600"/>
            <a:ext cx="4572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478</Words>
  <Application>Microsoft Office PowerPoint</Application>
  <PresentationFormat>On-screen Show (4:3)</PresentationFormat>
  <Paragraphs>42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Material World</vt:lpstr>
      <vt:lpstr>The story of a steel can (part 1)</vt:lpstr>
      <vt:lpstr>PowerPoint Presentation</vt:lpstr>
      <vt:lpstr>Where does our waste go?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1a. WoW RF workshop</dc:title>
  <dc:creator>Demelza Annison</dc:creator>
  <cp:lastModifiedBy>Heidi Diepold</cp:lastModifiedBy>
  <cp:revision>176</cp:revision>
  <dcterms:created xsi:type="dcterms:W3CDTF">2006-08-16T00:00:00Z</dcterms:created>
  <dcterms:modified xsi:type="dcterms:W3CDTF">2015-11-06T11:24:45Z</dcterms:modified>
</cp:coreProperties>
</file>