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76" r:id="rId4"/>
    <p:sldId id="277" r:id="rId5"/>
    <p:sldId id="278" r:id="rId6"/>
    <p:sldId id="279" r:id="rId7"/>
    <p:sldId id="257" r:id="rId8"/>
    <p:sldId id="258" r:id="rId9"/>
    <p:sldId id="260" r:id="rId10"/>
    <p:sldId id="261" r:id="rId11"/>
    <p:sldId id="262" r:id="rId12"/>
    <p:sldId id="267" r:id="rId13"/>
    <p:sldId id="268" r:id="rId14"/>
    <p:sldId id="274" r:id="rId15"/>
    <p:sldId id="269" r:id="rId16"/>
    <p:sldId id="271" r:id="rId17"/>
    <p:sldId id="270" r:id="rId18"/>
    <p:sldId id="272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Light Gree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00392" y="5705954"/>
            <a:ext cx="794314" cy="944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Colour PRIMARY banner JPEG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198016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97514" y="152636"/>
            <a:ext cx="8748972" cy="6552728"/>
          </a:xfrm>
          <a:prstGeom prst="rect">
            <a:avLst/>
          </a:prstGeom>
          <a:noFill/>
          <a:ln w="952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Light Green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00392" y="5705954"/>
            <a:ext cx="794314" cy="9448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C596A-EB34-444A-A417-999B1FABFDB4}" type="datetimeFigureOut">
              <a:rPr lang="en-GB" smtClean="0"/>
              <a:pPr/>
              <a:t>17/03/2015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03E8-4AB5-4DC0-83A8-2B8B4A06BC6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4176464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GB" sz="8000" dirty="0" smtClean="0">
                <a:latin typeface="Arial Rounded MT Bold" pitchFamily="34" charset="0"/>
              </a:rPr>
              <a:t>The 3Rs:</a:t>
            </a:r>
            <a:br>
              <a:rPr lang="en-GB" sz="8000" dirty="0" smtClean="0">
                <a:latin typeface="Arial Rounded MT Bold" pitchFamily="34" charset="0"/>
              </a:rPr>
            </a:br>
            <a:r>
              <a:rPr lang="en-GB" sz="8000" dirty="0" smtClean="0">
                <a:solidFill>
                  <a:srgbClr val="0070C0"/>
                </a:solidFill>
                <a:latin typeface="Arial Rounded MT Bold" pitchFamily="34" charset="0"/>
              </a:rPr>
              <a:t>R</a:t>
            </a:r>
            <a:r>
              <a:rPr lang="en-GB" sz="8000" dirty="0" smtClean="0">
                <a:latin typeface="Arial Rounded MT Bold" pitchFamily="34" charset="0"/>
              </a:rPr>
              <a:t>educe, </a:t>
            </a:r>
            <a:r>
              <a:rPr lang="en-GB" sz="8000" dirty="0" smtClean="0">
                <a:solidFill>
                  <a:srgbClr val="0070C0"/>
                </a:solidFill>
                <a:latin typeface="Arial Rounded MT Bold" pitchFamily="34" charset="0"/>
              </a:rPr>
              <a:t>R</a:t>
            </a:r>
            <a:r>
              <a:rPr lang="en-GB" sz="8000" dirty="0" smtClean="0">
                <a:latin typeface="Arial Rounded MT Bold" pitchFamily="34" charset="0"/>
              </a:rPr>
              <a:t>euse,</a:t>
            </a:r>
            <a:br>
              <a:rPr lang="en-GB" sz="8000" dirty="0" smtClean="0">
                <a:latin typeface="Arial Rounded MT Bold" pitchFamily="34" charset="0"/>
              </a:rPr>
            </a:br>
            <a:r>
              <a:rPr lang="en-GB" sz="8000" dirty="0" smtClean="0">
                <a:latin typeface="Arial Rounded MT Bold" pitchFamily="34" charset="0"/>
              </a:rPr>
              <a:t> </a:t>
            </a:r>
            <a:r>
              <a:rPr lang="en-GB" sz="8000" dirty="0" smtClean="0">
                <a:solidFill>
                  <a:srgbClr val="0070C0"/>
                </a:solidFill>
                <a:latin typeface="Arial Rounded MT Bold" pitchFamily="34" charset="0"/>
              </a:rPr>
              <a:t>R</a:t>
            </a:r>
            <a:r>
              <a:rPr lang="en-GB" sz="8000" dirty="0" smtClean="0">
                <a:latin typeface="Arial Rounded MT Bold" pitchFamily="34" charset="0"/>
              </a:rPr>
              <a:t>ecycle</a:t>
            </a:r>
            <a:endParaRPr lang="en-GB" sz="8000" dirty="0"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Methane: facts and figures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412776"/>
            <a:ext cx="79208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>
                <a:latin typeface="Arial Rounded MT Bold" pitchFamily="34" charset="0"/>
              </a:rPr>
              <a:t> </a:t>
            </a:r>
            <a:r>
              <a:rPr lang="en-GB" sz="2500" dirty="0" smtClean="0">
                <a:latin typeface="Arial Rounded MT Bold" pitchFamily="34" charset="0"/>
              </a:rPr>
              <a:t> 	Methane </a:t>
            </a:r>
            <a:r>
              <a:rPr lang="en-GB" sz="2500" dirty="0">
                <a:latin typeface="Arial Rounded MT Bold" pitchFamily="34" charset="0"/>
              </a:rPr>
              <a:t>is produced when materials rot </a:t>
            </a:r>
            <a:r>
              <a:rPr lang="en-GB" sz="2500" dirty="0" smtClean="0">
                <a:latin typeface="Arial Rounded MT Bold" pitchFamily="34" charset="0"/>
              </a:rPr>
              <a:t>	anaerobically </a:t>
            </a:r>
            <a:r>
              <a:rPr lang="en-GB" sz="2500" dirty="0">
                <a:latin typeface="Arial Rounded MT Bold" pitchFamily="34" charset="0"/>
              </a:rPr>
              <a:t>i.e. without oxygen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>
                <a:latin typeface="Arial Rounded MT Bold" pitchFamily="34" charset="0"/>
              </a:rPr>
              <a:t> </a:t>
            </a:r>
            <a:r>
              <a:rPr lang="en-GB" sz="2500" dirty="0" smtClean="0">
                <a:latin typeface="Arial Rounded MT Bold" pitchFamily="34" charset="0"/>
              </a:rPr>
              <a:t>	It </a:t>
            </a:r>
            <a:r>
              <a:rPr lang="en-GB" sz="2500" dirty="0">
                <a:latin typeface="Arial Rounded MT Bold" pitchFamily="34" charset="0"/>
              </a:rPr>
              <a:t>is a greenhouse gas, which is contributing to </a:t>
            </a:r>
            <a:r>
              <a:rPr lang="en-GB" sz="2500" dirty="0" smtClean="0">
                <a:latin typeface="Arial Rounded MT Bold" pitchFamily="34" charset="0"/>
              </a:rPr>
              <a:t>	climate </a:t>
            </a:r>
            <a:r>
              <a:rPr lang="en-GB" sz="2500" dirty="0">
                <a:latin typeface="Arial Rounded MT Bold" pitchFamily="34" charset="0"/>
              </a:rPr>
              <a:t>change 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Methane </a:t>
            </a:r>
            <a:r>
              <a:rPr lang="en-GB" sz="2500" dirty="0">
                <a:latin typeface="Arial Rounded MT Bold" pitchFamily="34" charset="0"/>
              </a:rPr>
              <a:t>is flammable i.e. it burns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Small </a:t>
            </a:r>
            <a:r>
              <a:rPr lang="en-GB" sz="2500" dirty="0">
                <a:latin typeface="Arial Rounded MT Bold" pitchFamily="34" charset="0"/>
              </a:rPr>
              <a:t>power stations near landfill sites burn </a:t>
            </a:r>
            <a:r>
              <a:rPr lang="en-GB" sz="2500" dirty="0" smtClean="0">
                <a:latin typeface="Arial Rounded MT Bold" pitchFamily="34" charset="0"/>
              </a:rPr>
              <a:t>	methane </a:t>
            </a:r>
            <a:r>
              <a:rPr lang="en-GB" sz="2500" dirty="0">
                <a:latin typeface="Arial Rounded MT Bold" pitchFamily="34" charset="0"/>
              </a:rPr>
              <a:t>to produce electricity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The power </a:t>
            </a:r>
            <a:r>
              <a:rPr lang="en-GB" sz="2500" dirty="0">
                <a:latin typeface="Arial Rounded MT Bold" pitchFamily="34" charset="0"/>
              </a:rPr>
              <a:t>station at </a:t>
            </a:r>
            <a:r>
              <a:rPr lang="en-GB" sz="2500" dirty="0" err="1">
                <a:latin typeface="Arial Rounded MT Bold" pitchFamily="34" charset="0"/>
              </a:rPr>
              <a:t>Heathfield</a:t>
            </a:r>
            <a:r>
              <a:rPr lang="en-GB" sz="2500" dirty="0">
                <a:latin typeface="Arial Rounded MT Bold" pitchFamily="34" charset="0"/>
              </a:rPr>
              <a:t> landfill </a:t>
            </a:r>
            <a:r>
              <a:rPr lang="en-GB" sz="2500" dirty="0" smtClean="0">
                <a:latin typeface="Arial Rounded MT Bold" pitchFamily="34" charset="0"/>
              </a:rPr>
              <a:t>site 	produces </a:t>
            </a:r>
            <a:r>
              <a:rPr lang="en-GB" sz="2500" dirty="0">
                <a:latin typeface="Arial Rounded MT Bold" pitchFamily="34" charset="0"/>
              </a:rPr>
              <a:t>enough electricity each year to </a:t>
            </a:r>
            <a:r>
              <a:rPr lang="en-GB" sz="2500" dirty="0" smtClean="0">
                <a:latin typeface="Arial Rounded MT Bold" pitchFamily="34" charset="0"/>
              </a:rPr>
              <a:t>	power </a:t>
            </a:r>
            <a:r>
              <a:rPr lang="en-GB" sz="2500" dirty="0">
                <a:latin typeface="Arial Rounded MT Bold" pitchFamily="34" charset="0"/>
              </a:rPr>
              <a:t>8,500 homes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It is very expensive sending rubbish to landfill sites, and a waste of valuable materials.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7" name="Picture 6" descr="11.JPG"/>
          <p:cNvPicPr>
            <a:picLocks noChangeAspect="1"/>
          </p:cNvPicPr>
          <p:nvPr/>
        </p:nvPicPr>
        <p:blipFill>
          <a:blip r:embed="rId2" cstate="print"/>
          <a:srcRect t="10024" b="5614"/>
          <a:stretch>
            <a:fillRect/>
          </a:stretch>
        </p:blipFill>
        <p:spPr>
          <a:xfrm>
            <a:off x="304200" y="260648"/>
            <a:ext cx="8535600" cy="540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508163">
            <a:off x="5706827" y="4395507"/>
            <a:ext cx="2436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plastic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470400">
            <a:off x="6536354" y="2285166"/>
            <a:ext cx="1958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glass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1411078">
            <a:off x="163900" y="4117506"/>
            <a:ext cx="370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cardboard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9675" y="1772816"/>
            <a:ext cx="2053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metal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977490">
            <a:off x="3413475" y="1454322"/>
            <a:ext cx="2144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fabric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435834">
            <a:off x="2215530" y="2826805"/>
            <a:ext cx="2168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paper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Ways that you can Reduce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268760"/>
            <a:ext cx="79208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latin typeface="Arial Rounded MT Bold" pitchFamily="34" charset="0"/>
              </a:rPr>
              <a:t> </a:t>
            </a:r>
            <a:endParaRPr lang="en-GB" sz="2800" dirty="0"/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Buy products with less packaging e.g</a:t>
            </a:r>
            <a:r>
              <a:rPr lang="en-GB" sz="2500" dirty="0" smtClean="0">
                <a:latin typeface="Arial Rounded MT Bold" pitchFamily="34" charset="0"/>
              </a:rPr>
              <a:t>. </a:t>
            </a:r>
            <a:r>
              <a:rPr lang="en-GB" sz="2500" dirty="0" smtClean="0">
                <a:latin typeface="Arial Rounded MT Bold" pitchFamily="34" charset="0"/>
              </a:rPr>
              <a:t>loose 	fruit and vegetables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Buy </a:t>
            </a:r>
            <a:r>
              <a:rPr lang="en-GB" sz="2500" dirty="0">
                <a:latin typeface="Arial Rounded MT Bold" pitchFamily="34" charset="0"/>
              </a:rPr>
              <a:t>less – don’t be tempted by special offers </a:t>
            </a:r>
            <a:r>
              <a:rPr lang="en-GB" sz="2500" dirty="0" smtClean="0">
                <a:latin typeface="Arial Rounded MT Bold" pitchFamily="34" charset="0"/>
              </a:rPr>
              <a:t>	or </a:t>
            </a:r>
            <a:r>
              <a:rPr lang="en-GB" sz="2500" dirty="0">
                <a:latin typeface="Arial Rounded MT Bold" pitchFamily="34" charset="0"/>
              </a:rPr>
              <a:t>buy things you do not need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Use </a:t>
            </a:r>
            <a:r>
              <a:rPr lang="en-GB" sz="2500" dirty="0">
                <a:latin typeface="Arial Rounded MT Bold" pitchFamily="34" charset="0"/>
              </a:rPr>
              <a:t>less e.g</a:t>
            </a:r>
            <a:r>
              <a:rPr lang="en-GB" sz="2500" dirty="0" smtClean="0">
                <a:latin typeface="Arial Rounded MT Bold" pitchFamily="34" charset="0"/>
              </a:rPr>
              <a:t>. </a:t>
            </a:r>
            <a:r>
              <a:rPr lang="en-GB" sz="2500" dirty="0">
                <a:latin typeface="Arial Rounded MT Bold" pitchFamily="34" charset="0"/>
              </a:rPr>
              <a:t>one paper towel to dry your </a:t>
            </a:r>
            <a:r>
              <a:rPr lang="en-GB" sz="2500" dirty="0" smtClean="0">
                <a:latin typeface="Arial Rounded MT Bold" pitchFamily="34" charset="0"/>
              </a:rPr>
              <a:t>	hands </a:t>
            </a:r>
            <a:r>
              <a:rPr lang="en-GB" sz="2500" dirty="0">
                <a:latin typeface="Arial Rounded MT Bold" pitchFamily="34" charset="0"/>
              </a:rPr>
              <a:t>instead of three 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Avoid </a:t>
            </a:r>
            <a:r>
              <a:rPr lang="en-GB" sz="2500" dirty="0">
                <a:latin typeface="Arial Rounded MT Bold" pitchFamily="34" charset="0"/>
              </a:rPr>
              <a:t>things that are used once and then </a:t>
            </a:r>
            <a:r>
              <a:rPr lang="en-GB" sz="2500" dirty="0" smtClean="0">
                <a:latin typeface="Arial Rounded MT Bold" pitchFamily="34" charset="0"/>
              </a:rPr>
              <a:t>	thrown </a:t>
            </a:r>
            <a:r>
              <a:rPr lang="en-GB" sz="2500" dirty="0">
                <a:latin typeface="Arial Rounded MT Bold" pitchFamily="34" charset="0"/>
              </a:rPr>
              <a:t>away e.g</a:t>
            </a:r>
            <a:r>
              <a:rPr lang="en-GB" sz="2500" dirty="0" smtClean="0">
                <a:latin typeface="Arial Rounded MT Bold" pitchFamily="34" charset="0"/>
              </a:rPr>
              <a:t>. </a:t>
            </a:r>
            <a:r>
              <a:rPr lang="en-GB" sz="2500" dirty="0">
                <a:latin typeface="Arial Rounded MT Bold" pitchFamily="34" charset="0"/>
              </a:rPr>
              <a:t>disposable plates and cups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A good place to start is with picnics and packed lunches.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9" name="Picture 8" descr="packedlunch_ashleydownp_2014 (29).jpg"/>
          <p:cNvPicPr>
            <a:picLocks noChangeAspect="1"/>
          </p:cNvPicPr>
          <p:nvPr/>
        </p:nvPicPr>
        <p:blipFill>
          <a:blip r:embed="rId2" cstate="print"/>
          <a:srcRect t="4446"/>
          <a:stretch>
            <a:fillRect/>
          </a:stretch>
        </p:blipFill>
        <p:spPr>
          <a:xfrm>
            <a:off x="304800" y="223652"/>
            <a:ext cx="8534400" cy="54375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2048" y="548680"/>
            <a:ext cx="358155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>
                  <a:solidFill>
                    <a:schemeClr val="tx1"/>
                  </a:solidFill>
                </a:ln>
                <a:solidFill>
                  <a:srgbClr val="009242"/>
                </a:solidFill>
                <a:latin typeface="Arial Rounded MT Bold" pitchFamily="34" charset="0"/>
              </a:rPr>
              <a:t>Refillable bottle</a:t>
            </a:r>
            <a:endParaRPr lang="en-US" sz="3500" b="1" cap="none" spc="0" dirty="0">
              <a:ln>
                <a:solidFill>
                  <a:schemeClr val="tx1"/>
                </a:solidFill>
              </a:ln>
              <a:solidFill>
                <a:srgbClr val="009242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 rot="20007338">
            <a:off x="2747496" y="1065291"/>
            <a:ext cx="216024" cy="2520280"/>
          </a:xfrm>
          <a:prstGeom prst="downArrow">
            <a:avLst/>
          </a:prstGeom>
          <a:solidFill>
            <a:srgbClr val="009242"/>
          </a:solidFill>
          <a:ln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387367" y="260648"/>
            <a:ext cx="435837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>
                  <a:solidFill>
                    <a:schemeClr val="tx1"/>
                  </a:solidFill>
                </a:ln>
                <a:solidFill>
                  <a:srgbClr val="009242"/>
                </a:solidFill>
                <a:latin typeface="Arial Rounded MT Bold" pitchFamily="34" charset="0"/>
              </a:rPr>
              <a:t>Reusable pasta pot</a:t>
            </a:r>
            <a:endParaRPr lang="en-US" sz="3500" b="1" cap="none" spc="0" dirty="0">
              <a:ln>
                <a:solidFill>
                  <a:schemeClr val="tx1"/>
                </a:solidFill>
              </a:ln>
              <a:solidFill>
                <a:srgbClr val="009242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 rot="20007338">
            <a:off x="6773173" y="845064"/>
            <a:ext cx="216024" cy="2123599"/>
          </a:xfrm>
          <a:prstGeom prst="downArrow">
            <a:avLst/>
          </a:prstGeom>
          <a:solidFill>
            <a:srgbClr val="009242"/>
          </a:solidFill>
          <a:ln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939784" y="4941168"/>
            <a:ext cx="544052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>
                  <a:solidFill>
                    <a:schemeClr val="tx1"/>
                  </a:solidFill>
                </a:ln>
                <a:solidFill>
                  <a:srgbClr val="009242"/>
                </a:solidFill>
                <a:latin typeface="Arial Rounded MT Bold" pitchFamily="34" charset="0"/>
              </a:rPr>
              <a:t>Reusable sandwich box</a:t>
            </a:r>
            <a:endParaRPr lang="en-US" sz="3500" b="1" cap="none" spc="0" dirty="0">
              <a:ln>
                <a:solidFill>
                  <a:schemeClr val="tx1"/>
                </a:solidFill>
              </a:ln>
              <a:solidFill>
                <a:srgbClr val="009242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 rot="7416021">
            <a:off x="2900962" y="4022883"/>
            <a:ext cx="216024" cy="1290501"/>
          </a:xfrm>
          <a:prstGeom prst="downArrow">
            <a:avLst/>
          </a:prstGeom>
          <a:solidFill>
            <a:srgbClr val="009242"/>
          </a:solidFill>
          <a:ln>
            <a:solidFill>
              <a:srgbClr val="009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072" y="2564904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Reuse comes next. </a:t>
            </a:r>
          </a:p>
          <a:p>
            <a:endParaRPr lang="en-GB" dirty="0">
              <a:latin typeface="Arial Rounded MT Bold" pitchFamily="34" charset="0"/>
            </a:endParaRPr>
          </a:p>
          <a:p>
            <a:r>
              <a:rPr lang="en-GB" dirty="0" smtClean="0">
                <a:latin typeface="Arial Rounded MT Bold" pitchFamily="34" charset="0"/>
              </a:rPr>
              <a:t>Before you recycle something think “Can I use it again?”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7" name="Picture 6" descr="recycle_paper_ashleydownpri_2014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4554035" cy="63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Ways that you can Reuse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99123"/>
            <a:ext cx="79208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Use a scrap paper drawer in the classroom so 	all paper is used on both sides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Refill your drink bottle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Take clothes that no longer fit to a charity 	shop, or give them to  friends or family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Take bags with you to the shops and use them 	over and over again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Put leftover food in margarine or ice cream 	tubs, then store it in your fridge or freezer </a:t>
            </a:r>
            <a:endParaRPr lang="en-GB" sz="25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Ways that you can Recycle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399123"/>
            <a:ext cx="792088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Make sure every classroom and office in your 	school has a container for recycling paper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Help at home by washing cans or plastic 	bottles before putting them in your recycling 	container 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Use a compost bin to recycle fruit and 	vegetable peels into compost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	Buy products made out of recycled materials 	e.g</a:t>
            </a:r>
            <a:r>
              <a:rPr lang="en-GB" sz="2500" dirty="0" smtClean="0">
                <a:latin typeface="Arial Rounded MT Bold" pitchFamily="34" charset="0"/>
              </a:rPr>
              <a:t>. </a:t>
            </a:r>
            <a:r>
              <a:rPr lang="en-GB" sz="2500" dirty="0" smtClean="0">
                <a:latin typeface="Arial Rounded MT Bold" pitchFamily="34" charset="0"/>
              </a:rPr>
              <a:t>toilet paper, </a:t>
            </a:r>
            <a:r>
              <a:rPr lang="en-GB" sz="2500" dirty="0" smtClean="0">
                <a:latin typeface="Arial Rounded MT Bold" pitchFamily="34" charset="0"/>
              </a:rPr>
              <a:t>kitchen roll</a:t>
            </a:r>
            <a:endParaRPr lang="en-GB" sz="2500" dirty="0" smtClean="0">
              <a:latin typeface="Arial Rounded MT Bold" pitchFamily="34" charset="0"/>
            </a:endParaRPr>
          </a:p>
          <a:p>
            <a:pPr defTabSz="612000">
              <a:spcBef>
                <a:spcPts val="1800"/>
              </a:spcBef>
            </a:pPr>
            <a:endParaRPr lang="en-GB" sz="2500" dirty="0"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Recycling is the third of the 3Rs. In Devon we are lucky - it is really easy to recycle at home and at school.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7" name="Picture 6" descr="two_children_recycling_blackbox (6).jpg"/>
          <p:cNvPicPr>
            <a:picLocks noChangeAspect="1"/>
          </p:cNvPicPr>
          <p:nvPr/>
        </p:nvPicPr>
        <p:blipFill>
          <a:blip r:embed="rId2" cstate="print"/>
          <a:srcRect t="2530"/>
          <a:stretch>
            <a:fillRect/>
          </a:stretch>
        </p:blipFill>
        <p:spPr>
          <a:xfrm>
            <a:off x="439847" y="260648"/>
            <a:ext cx="8308617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par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2480" y="3429000"/>
            <a:ext cx="4680000" cy="309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fill_waterbottle_ashleydownp_2014 (3).jpg"/>
          <p:cNvPicPr>
            <a:picLocks noChangeAspect="1"/>
          </p:cNvPicPr>
          <p:nvPr/>
        </p:nvPicPr>
        <p:blipFill>
          <a:blip r:embed="rId3" cstate="print"/>
          <a:srcRect l="1656" r="1003"/>
          <a:stretch>
            <a:fillRect/>
          </a:stretch>
        </p:blipFill>
        <p:spPr>
          <a:xfrm>
            <a:off x="4211960" y="296990"/>
            <a:ext cx="4680000" cy="3205761"/>
          </a:xfrm>
          <a:prstGeom prst="rect">
            <a:avLst/>
          </a:prstGeom>
        </p:spPr>
      </p:pic>
      <p:pic>
        <p:nvPicPr>
          <p:cNvPr id="9" name="Picture 8" descr="packedlunch_ashleydownp_2014 (8).jpg"/>
          <p:cNvPicPr>
            <a:picLocks noChangeAspect="1"/>
          </p:cNvPicPr>
          <p:nvPr/>
        </p:nvPicPr>
        <p:blipFill>
          <a:blip r:embed="rId4" cstate="print"/>
          <a:srcRect l="5202"/>
          <a:stretch>
            <a:fillRect/>
          </a:stretch>
        </p:blipFill>
        <p:spPr>
          <a:xfrm>
            <a:off x="323528" y="297344"/>
            <a:ext cx="3936713" cy="622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188640"/>
            <a:ext cx="2293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92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Reduce</a:t>
            </a:r>
            <a:endParaRPr lang="en-US" sz="5400" b="1" cap="none" spc="0" dirty="0">
              <a:ln w="11430"/>
              <a:solidFill>
                <a:srgbClr val="00924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8795" y="2564904"/>
            <a:ext cx="1907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92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Reuse</a:t>
            </a:r>
            <a:endParaRPr lang="en-US" sz="5400" b="1" cap="none" spc="0" dirty="0">
              <a:ln w="11430"/>
              <a:solidFill>
                <a:srgbClr val="00924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58420" y="5589240"/>
            <a:ext cx="2329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924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Recycle</a:t>
            </a:r>
            <a:endParaRPr lang="en-US" sz="5400" b="1" cap="none" spc="0" dirty="0">
              <a:ln w="11430"/>
              <a:solidFill>
                <a:srgbClr val="00924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832" y="2316013"/>
            <a:ext cx="8229600" cy="4065315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en-GB" sz="2400" dirty="0" smtClean="0">
                <a:latin typeface="Arial Rounded MT Bold" pitchFamily="34" charset="0"/>
              </a:rPr>
              <a:t>This PowerPoint is part of ‘What about Waste?’, a Literacy teaching resource for Year 3/4 and Year 5/6. </a:t>
            </a:r>
          </a:p>
          <a:p>
            <a:pPr indent="0">
              <a:buNone/>
            </a:pPr>
            <a:r>
              <a:rPr lang="en-GB" sz="2400" dirty="0" smtClean="0">
                <a:latin typeface="Arial Rounded MT Bold" pitchFamily="34" charset="0"/>
              </a:rPr>
              <a:t>To download the full resource visit: </a:t>
            </a:r>
            <a:r>
              <a:rPr lang="en-GB" sz="2400" dirty="0" smtClean="0">
                <a:solidFill>
                  <a:srgbClr val="0070C0"/>
                </a:solidFill>
                <a:latin typeface="Arial Rounded MT Bold" pitchFamily="34" charset="0"/>
              </a:rPr>
              <a:t>zone.recycledevon.org/teachers</a:t>
            </a:r>
          </a:p>
          <a:p>
            <a:pPr indent="0">
              <a:buNone/>
            </a:pPr>
            <a:r>
              <a:rPr lang="en-GB" sz="1700" dirty="0" smtClean="0">
                <a:latin typeface="Arial Rounded MT Bold" pitchFamily="34" charset="0"/>
              </a:rPr>
              <a:t>This </a:t>
            </a:r>
            <a:r>
              <a:rPr lang="en-GB" sz="1700" dirty="0" smtClean="0">
                <a:latin typeface="Arial Rounded MT Bold" pitchFamily="34" charset="0"/>
              </a:rPr>
              <a:t>resource is available free of charge to Devon school teachers.</a:t>
            </a:r>
          </a:p>
          <a:p>
            <a:pPr indent="0">
              <a:buNone/>
            </a:pPr>
            <a:endParaRPr lang="en-GB" sz="2400" dirty="0" smtClean="0">
              <a:latin typeface="Arial Rounded MT Bold" pitchFamily="34" charset="0"/>
            </a:endParaRPr>
          </a:p>
          <a:p>
            <a:pPr indent="0">
              <a:buNone/>
            </a:pPr>
            <a:r>
              <a:rPr lang="en-GB" sz="2400" dirty="0" smtClean="0">
                <a:latin typeface="Arial Rounded MT Bold" pitchFamily="34" charset="0"/>
              </a:rPr>
              <a:t>‘What about </a:t>
            </a:r>
            <a:r>
              <a:rPr lang="en-GB" sz="2400" dirty="0" smtClean="0">
                <a:latin typeface="Arial Rounded MT Bold" pitchFamily="34" charset="0"/>
              </a:rPr>
              <a:t>Waste?’ </a:t>
            </a:r>
            <a:r>
              <a:rPr lang="en-GB" sz="2400" dirty="0" smtClean="0">
                <a:latin typeface="Arial Rounded MT Bold" pitchFamily="34" charset="0"/>
              </a:rPr>
              <a:t>was produced by Resource Futures as part of the Devon County Council Sustainability Education Programme. </a:t>
            </a:r>
          </a:p>
          <a:p>
            <a:pPr indent="0">
              <a:buNone/>
            </a:pPr>
            <a:endParaRPr lang="en-GB" sz="2400" dirty="0" smtClean="0">
              <a:latin typeface="Arial Rounded MT Bold" pitchFamily="34" charset="0"/>
            </a:endParaRPr>
          </a:p>
          <a:p>
            <a:pPr indent="0">
              <a:buNone/>
            </a:pPr>
            <a:r>
              <a:rPr lang="en-GB" sz="1600" dirty="0" smtClean="0">
                <a:latin typeface="Arial Rounded MT Bold" pitchFamily="34" charset="0"/>
              </a:rPr>
              <a:t>All facts and data used in this PowerPoint were correct in March 2015.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playgroundbin_ashleydownp_2014 (3).jpg"/>
          <p:cNvPicPr>
            <a:picLocks noChangeAspect="1"/>
          </p:cNvPicPr>
          <p:nvPr/>
        </p:nvPicPr>
        <p:blipFill>
          <a:blip r:embed="rId2" cstate="print"/>
          <a:srcRect t="5096"/>
          <a:stretch>
            <a:fillRect/>
          </a:stretch>
        </p:blipFill>
        <p:spPr>
          <a:xfrm>
            <a:off x="304800" y="260648"/>
            <a:ext cx="8534400" cy="54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733256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 Rounded MT Bold" pitchFamily="34" charset="0"/>
              </a:rPr>
              <a:t>Households in Devon produce more than </a:t>
            </a:r>
            <a:r>
              <a:rPr lang="en-GB" dirty="0" smtClean="0">
                <a:latin typeface="Arial Rounded MT Bold" pitchFamily="34" charset="0"/>
              </a:rPr>
              <a:t>360,000 </a:t>
            </a:r>
            <a:r>
              <a:rPr lang="en-GB" dirty="0">
                <a:latin typeface="Arial Rounded MT Bold" pitchFamily="34" charset="0"/>
              </a:rPr>
              <a:t>tonnes of rubbish each year. What happens to the waste that we throw in the bin?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87727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Much </a:t>
            </a:r>
            <a:r>
              <a:rPr lang="en-GB" dirty="0">
                <a:latin typeface="Arial Rounded MT Bold" pitchFamily="34" charset="0"/>
              </a:rPr>
              <a:t>of Devon’s rubbish is now taken to an ‘Energy from Waste’ plant where it is incinerated to generate electricity.  </a:t>
            </a:r>
          </a:p>
        </p:txBody>
      </p:sp>
      <p:pic>
        <p:nvPicPr>
          <p:cNvPr id="8" name="Picture 7" descr="Exeter EfW building 27.2.14.jpg"/>
          <p:cNvPicPr>
            <a:picLocks noChangeAspect="1"/>
          </p:cNvPicPr>
          <p:nvPr/>
        </p:nvPicPr>
        <p:blipFill>
          <a:blip r:embed="rId2" cstate="print"/>
          <a:srcRect b="5155"/>
          <a:stretch>
            <a:fillRect/>
          </a:stretch>
        </p:blipFill>
        <p:spPr>
          <a:xfrm>
            <a:off x="304200" y="260648"/>
            <a:ext cx="8535600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Energy from Waste (</a:t>
            </a:r>
            <a:r>
              <a:rPr lang="en-GB" sz="2800" b="1" dirty="0" err="1" smtClean="0">
                <a:solidFill>
                  <a:srgbClr val="0070C0"/>
                </a:solidFill>
                <a:latin typeface="Arial Rounded MT Bold" pitchFamily="34" charset="0"/>
              </a:rPr>
              <a:t>EfW</a:t>
            </a:r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): facts and figures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962413"/>
            <a:ext cx="792088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	Rubbish </a:t>
            </a:r>
            <a:r>
              <a:rPr lang="en-GB" sz="2500" dirty="0">
                <a:latin typeface="Arial Rounded MT Bold" pitchFamily="34" charset="0"/>
              </a:rPr>
              <a:t>is incinerated at </a:t>
            </a:r>
            <a:r>
              <a:rPr lang="en-GB" sz="2500" dirty="0" smtClean="0">
                <a:latin typeface="Arial Rounded MT Bold" pitchFamily="34" charset="0"/>
              </a:rPr>
              <a:t>850 </a:t>
            </a:r>
            <a:r>
              <a:rPr lang="en-GB" sz="2500" dirty="0">
                <a:latin typeface="Arial Rounded MT Bold" pitchFamily="34" charset="0"/>
              </a:rPr>
              <a:t>°C  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The </a:t>
            </a:r>
            <a:r>
              <a:rPr lang="en-GB" sz="2500" dirty="0">
                <a:latin typeface="Arial Rounded MT Bold" pitchFamily="34" charset="0"/>
              </a:rPr>
              <a:t>generated electricity, and sometimes </a:t>
            </a:r>
            <a:r>
              <a:rPr lang="en-GB" sz="2500" dirty="0" smtClean="0">
                <a:latin typeface="Arial Rounded MT Bold" pitchFamily="34" charset="0"/>
              </a:rPr>
              <a:t>	heat</a:t>
            </a:r>
            <a:r>
              <a:rPr lang="en-GB" sz="2500" dirty="0">
                <a:latin typeface="Arial Rounded MT Bold" pitchFamily="34" charset="0"/>
              </a:rPr>
              <a:t>,  can be used to power homes, schools </a:t>
            </a:r>
            <a:r>
              <a:rPr lang="en-GB" sz="2500" dirty="0" smtClean="0">
                <a:latin typeface="Arial Rounded MT Bold" pitchFamily="34" charset="0"/>
              </a:rPr>
              <a:t>	and </a:t>
            </a:r>
            <a:r>
              <a:rPr lang="en-GB" sz="2500" dirty="0">
                <a:latin typeface="Arial Rounded MT Bold" pitchFamily="34" charset="0"/>
              </a:rPr>
              <a:t>businesses</a:t>
            </a:r>
          </a:p>
          <a:p>
            <a:pPr lvl="0"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Gases </a:t>
            </a:r>
            <a:r>
              <a:rPr lang="en-GB" sz="2500" dirty="0">
                <a:latin typeface="Arial Rounded MT Bold" pitchFamily="34" charset="0"/>
              </a:rPr>
              <a:t>are cleaned and filtered to prevent </a:t>
            </a:r>
            <a:r>
              <a:rPr lang="en-GB" sz="2500" dirty="0" smtClean="0">
                <a:latin typeface="Arial Rounded MT Bold" pitchFamily="34" charset="0"/>
              </a:rPr>
              <a:t>	pollution escaping </a:t>
            </a:r>
            <a:r>
              <a:rPr lang="en-GB" sz="2500" dirty="0">
                <a:latin typeface="Arial Rounded MT Bold" pitchFamily="34" charset="0"/>
              </a:rPr>
              <a:t>into the atmosphere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Strict </a:t>
            </a:r>
            <a:r>
              <a:rPr lang="en-GB" sz="2500" dirty="0">
                <a:latin typeface="Arial Rounded MT Bold" pitchFamily="34" charset="0"/>
              </a:rPr>
              <a:t>laws ensure that </a:t>
            </a:r>
            <a:r>
              <a:rPr lang="en-GB" sz="2500" dirty="0" err="1">
                <a:latin typeface="Arial Rounded MT Bold" pitchFamily="34" charset="0"/>
              </a:rPr>
              <a:t>EfW</a:t>
            </a:r>
            <a:r>
              <a:rPr lang="en-GB" sz="2500" dirty="0">
                <a:latin typeface="Arial Rounded MT Bold" pitchFamily="34" charset="0"/>
              </a:rPr>
              <a:t> plants do not harm </a:t>
            </a:r>
            <a:r>
              <a:rPr lang="en-GB" sz="2500" dirty="0" smtClean="0">
                <a:latin typeface="Arial Rounded MT Bold" pitchFamily="34" charset="0"/>
              </a:rPr>
              <a:t>	the environment</a:t>
            </a:r>
            <a:endParaRPr lang="en-GB" sz="2500" dirty="0">
              <a:latin typeface="Arial Rounded MT Bold" pitchFamily="34" charset="0"/>
            </a:endParaRPr>
          </a:p>
          <a:p>
            <a:pPr>
              <a:spcBef>
                <a:spcPts val="1800"/>
              </a:spcBef>
            </a:pPr>
            <a:endParaRPr lang="en-GB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733256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Whether </a:t>
            </a:r>
            <a:r>
              <a:rPr lang="en-GB" dirty="0">
                <a:latin typeface="Arial Rounded MT Bold" pitchFamily="34" charset="0"/>
              </a:rPr>
              <a:t>we </a:t>
            </a:r>
            <a:r>
              <a:rPr lang="en-GB" dirty="0" smtClean="0">
                <a:latin typeface="Arial Rounded MT Bold" pitchFamily="34" charset="0"/>
              </a:rPr>
              <a:t>incinerate</a:t>
            </a:r>
            <a:r>
              <a:rPr lang="en-GB" dirty="0">
                <a:latin typeface="Arial Rounded MT Bold" pitchFamily="34" charset="0"/>
              </a:rPr>
              <a:t> </a:t>
            </a:r>
            <a:r>
              <a:rPr lang="en-GB" dirty="0" smtClean="0">
                <a:latin typeface="Arial Rounded MT Bold" pitchFamily="34" charset="0"/>
              </a:rPr>
              <a:t> our rubbish in </a:t>
            </a:r>
            <a:r>
              <a:rPr lang="en-GB" dirty="0">
                <a:latin typeface="Arial Rounded MT Bold" pitchFamily="34" charset="0"/>
              </a:rPr>
              <a:t>an </a:t>
            </a:r>
            <a:r>
              <a:rPr lang="en-GB" dirty="0" err="1">
                <a:latin typeface="Arial Rounded MT Bold" pitchFamily="34" charset="0"/>
              </a:rPr>
              <a:t>EfW</a:t>
            </a:r>
            <a:r>
              <a:rPr lang="en-GB" dirty="0">
                <a:latin typeface="Arial Rounded MT Bold" pitchFamily="34" charset="0"/>
              </a:rPr>
              <a:t> </a:t>
            </a:r>
            <a:r>
              <a:rPr lang="en-GB" dirty="0" smtClean="0">
                <a:latin typeface="Arial Rounded MT Bold" pitchFamily="34" charset="0"/>
              </a:rPr>
              <a:t>plant, or, as we did in the past, bury it in a landfill site, </a:t>
            </a:r>
            <a:r>
              <a:rPr lang="en-GB" dirty="0">
                <a:latin typeface="Arial Rounded MT Bold" pitchFamily="34" charset="0"/>
              </a:rPr>
              <a:t>valuable resources </a:t>
            </a:r>
            <a:r>
              <a:rPr lang="en-GB" dirty="0" smtClean="0">
                <a:latin typeface="Arial Rounded MT Bold" pitchFamily="34" charset="0"/>
              </a:rPr>
              <a:t>are </a:t>
            </a:r>
            <a:r>
              <a:rPr lang="en-GB" dirty="0">
                <a:latin typeface="Arial Rounded MT Bold" pitchFamily="34" charset="0"/>
              </a:rPr>
              <a:t>lost and cannot be used again.  </a:t>
            </a:r>
          </a:p>
        </p:txBody>
      </p:sp>
      <p:pic>
        <p:nvPicPr>
          <p:cNvPr id="11" name="Picture 10" descr="cans transparent backgrou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922536"/>
            <a:ext cx="3168352" cy="1930400"/>
          </a:xfrm>
          <a:prstGeom prst="rect">
            <a:avLst/>
          </a:prstGeom>
        </p:spPr>
      </p:pic>
      <p:pic>
        <p:nvPicPr>
          <p:cNvPr id="12" name="Picture 11" descr="3 bottles and 1 jar no backgrou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19" y="620688"/>
            <a:ext cx="2562780" cy="3168032"/>
          </a:xfrm>
          <a:prstGeom prst="rect">
            <a:avLst/>
          </a:prstGeom>
        </p:spPr>
      </p:pic>
      <p:pic>
        <p:nvPicPr>
          <p:cNvPr id="13" name="Picture 12" descr="flattened cardboard - no bkgrd cop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852936"/>
            <a:ext cx="3172782" cy="2520280"/>
          </a:xfrm>
          <a:prstGeom prst="rect">
            <a:avLst/>
          </a:prstGeom>
        </p:spPr>
      </p:pic>
      <p:pic>
        <p:nvPicPr>
          <p:cNvPr id="14" name="Picture 13" descr="paper no backgrou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72371">
            <a:off x="4025342" y="3164452"/>
            <a:ext cx="2623917" cy="1919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7332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To </a:t>
            </a:r>
            <a:r>
              <a:rPr lang="en-GB" dirty="0">
                <a:latin typeface="Arial Rounded MT Bold" pitchFamily="34" charset="0"/>
              </a:rPr>
              <a:t>preserve the world’s natural resources we need to use the 3Rs (Reduce, Reuse, Recycle) whenever possible.  </a:t>
            </a:r>
          </a:p>
        </p:txBody>
      </p:sp>
      <p:pic>
        <p:nvPicPr>
          <p:cNvPr id="3" name="Picture 2" descr="Waste Hierarchy - ne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896544" cy="532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23528" y="5445224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In the past, Devon’s rubbish was taken to landfill sites. </a:t>
            </a:r>
          </a:p>
          <a:p>
            <a:r>
              <a:rPr lang="en-GB" dirty="0" smtClean="0">
                <a:latin typeface="Arial Rounded MT Bold" pitchFamily="34" charset="0"/>
              </a:rPr>
              <a:t>This is </a:t>
            </a:r>
            <a:r>
              <a:rPr lang="en-GB" dirty="0" err="1" smtClean="0">
                <a:latin typeface="Arial Rounded MT Bold" pitchFamily="34" charset="0"/>
              </a:rPr>
              <a:t>Heathfield</a:t>
            </a:r>
            <a:r>
              <a:rPr lang="en-GB" dirty="0" smtClean="0">
                <a:latin typeface="Arial Rounded MT Bold" pitchFamily="34" charset="0"/>
              </a:rPr>
              <a:t> landfill site, near </a:t>
            </a:r>
            <a:r>
              <a:rPr lang="en-GB" dirty="0" err="1" smtClean="0">
                <a:latin typeface="Arial Rounded MT Bold" pitchFamily="34" charset="0"/>
              </a:rPr>
              <a:t>Kingsteignton</a:t>
            </a:r>
            <a:r>
              <a:rPr lang="en-GB" dirty="0" smtClean="0">
                <a:latin typeface="Arial Rounded MT Bold" pitchFamily="34" charset="0"/>
              </a:rPr>
              <a:t>, Devon. Now only rubbish from North </a:t>
            </a:r>
            <a:r>
              <a:rPr lang="en-GB" dirty="0" smtClean="0">
                <a:latin typeface="Arial Rounded MT Bold" pitchFamily="34" charset="0"/>
              </a:rPr>
              <a:t>Devon, Torridge and some from Mid Devon </a:t>
            </a:r>
            <a:r>
              <a:rPr lang="en-GB" dirty="0" smtClean="0">
                <a:latin typeface="Arial Rounded MT Bold" pitchFamily="34" charset="0"/>
              </a:rPr>
              <a:t>is going to a landfill site, until another solution can be found.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7" name="Picture 6" descr="11.JPG"/>
          <p:cNvPicPr>
            <a:picLocks noChangeAspect="1"/>
          </p:cNvPicPr>
          <p:nvPr/>
        </p:nvPicPr>
        <p:blipFill>
          <a:blip r:embed="rId2" cstate="print"/>
          <a:srcRect t="14523" b="5614"/>
          <a:stretch>
            <a:fillRect/>
          </a:stretch>
        </p:blipFill>
        <p:spPr>
          <a:xfrm>
            <a:off x="323528" y="260648"/>
            <a:ext cx="8535600" cy="5112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67353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 smtClean="0">
                <a:solidFill>
                  <a:srgbClr val="0070C0"/>
                </a:solidFill>
                <a:latin typeface="Arial Rounded MT Bold" pitchFamily="34" charset="0"/>
              </a:rPr>
              <a:t>Heathfield</a:t>
            </a:r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 Rounded MT Bold" pitchFamily="34" charset="0"/>
              </a:rPr>
              <a:t>landfill </a:t>
            </a:r>
            <a:r>
              <a:rPr lang="en-GB" sz="2800" b="1" dirty="0" smtClean="0">
                <a:solidFill>
                  <a:srgbClr val="0070C0"/>
                </a:solidFill>
                <a:latin typeface="Arial Rounded MT Bold" pitchFamily="34" charset="0"/>
              </a:rPr>
              <a:t>site: facts and figures</a:t>
            </a:r>
            <a:endParaRPr lang="en-GB" sz="2800" b="1" dirty="0">
              <a:solidFill>
                <a:srgbClr val="0070C0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962413"/>
            <a:ext cx="813690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The site opened in 1980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Its circumference is 2 miles /  3.2km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 smtClean="0">
                <a:latin typeface="Arial Rounded MT Bold" pitchFamily="34" charset="0"/>
              </a:rPr>
              <a:t>  	90 lorries dump rubbish in the landfill site each	day </a:t>
            </a:r>
          </a:p>
          <a:p>
            <a:pPr defTabSz="612000">
              <a:spcBef>
                <a:spcPts val="1800"/>
              </a:spcBef>
              <a:buBlip>
                <a:blip r:embed="rId2"/>
              </a:buBlip>
            </a:pPr>
            <a:r>
              <a:rPr lang="en-GB" sz="2500" dirty="0">
                <a:latin typeface="Arial Rounded MT Bold" pitchFamily="34" charset="0"/>
              </a:rPr>
              <a:t> </a:t>
            </a:r>
            <a:r>
              <a:rPr lang="en-GB" sz="2500" dirty="0" smtClean="0">
                <a:latin typeface="Arial Rounded MT Bold" pitchFamily="34" charset="0"/>
              </a:rPr>
              <a:t> 	The rubbish is up to 60m deep </a:t>
            </a:r>
          </a:p>
          <a:p>
            <a:pPr defTabSz="612000">
              <a:spcBef>
                <a:spcPts val="1800"/>
              </a:spcBef>
            </a:pPr>
            <a:endParaRPr lang="en-GB" sz="2500" dirty="0" smtClean="0">
              <a:latin typeface="Arial Rounded MT Bold" pitchFamily="34" charset="0"/>
            </a:endParaRPr>
          </a:p>
          <a:p>
            <a:pPr>
              <a:spcBef>
                <a:spcPts val="1800"/>
              </a:spcBef>
            </a:pPr>
            <a:endParaRPr lang="en-GB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5733256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itchFamily="34" charset="0"/>
              </a:rPr>
              <a:t>Biodegradable materials rot in the landfill site, producing a gas called methane. </a:t>
            </a:r>
            <a:endParaRPr lang="en-GB" dirty="0">
              <a:latin typeface="Arial Rounded MT Bold" pitchFamily="34" charset="0"/>
            </a:endParaRPr>
          </a:p>
        </p:txBody>
      </p:sp>
      <p:pic>
        <p:nvPicPr>
          <p:cNvPr id="6" name="Picture 5" descr="000644-00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072" y="260968"/>
            <a:ext cx="3634872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00644-001424.jpg"/>
          <p:cNvPicPr>
            <a:picLocks noChangeAspect="1"/>
          </p:cNvPicPr>
          <p:nvPr/>
        </p:nvPicPr>
        <p:blipFill>
          <a:blip r:embed="rId3" cstate="print"/>
          <a:srcRect t="15002" r="5219" b="17491"/>
          <a:stretch>
            <a:fillRect/>
          </a:stretch>
        </p:blipFill>
        <p:spPr>
          <a:xfrm>
            <a:off x="4139952" y="260648"/>
            <a:ext cx="4721639" cy="23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000644-001445.jpg"/>
          <p:cNvPicPr>
            <a:picLocks noChangeAspect="1"/>
          </p:cNvPicPr>
          <p:nvPr/>
        </p:nvPicPr>
        <p:blipFill>
          <a:blip r:embed="rId4" cstate="print"/>
          <a:srcRect t="7501" b="9990"/>
          <a:stretch>
            <a:fillRect/>
          </a:stretch>
        </p:blipFill>
        <p:spPr>
          <a:xfrm>
            <a:off x="395536" y="3212976"/>
            <a:ext cx="4112381" cy="2376264"/>
          </a:xfrm>
          <a:prstGeom prst="rect">
            <a:avLst/>
          </a:prstGeom>
        </p:spPr>
      </p:pic>
      <p:pic>
        <p:nvPicPr>
          <p:cNvPr id="9" name="Picture 8" descr="000644-000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2708920"/>
            <a:ext cx="3607858" cy="28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338</Words>
  <Application>Microsoft Office PowerPoint</Application>
  <PresentationFormat>On-screen Show (4:3)</PresentationFormat>
  <Paragraphs>66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The 3Rs: Reduce, Reuse,  Recycle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Resource Futures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Helen Peake</dc:creator>
  <cp:lastModifiedBy>sarahc</cp:lastModifiedBy>
  <cp:revision>40</cp:revision>
  <dcterms:created xsi:type="dcterms:W3CDTF">2014-08-08T14:04:17Z</dcterms:created>
  <dcterms:modified xsi:type="dcterms:W3CDTF">2015-03-17T13:36:58Z</dcterms:modified>
</cp:coreProperties>
</file>