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8"/>
  </p:notesMasterIdLst>
  <p:sldIdLst>
    <p:sldId id="292" r:id="rId5"/>
    <p:sldId id="325" r:id="rId6"/>
    <p:sldId id="315" r:id="rId7"/>
    <p:sldId id="329" r:id="rId8"/>
    <p:sldId id="316" r:id="rId9"/>
    <p:sldId id="326" r:id="rId10"/>
    <p:sldId id="317" r:id="rId11"/>
    <p:sldId id="328" r:id="rId12"/>
    <p:sldId id="318" r:id="rId13"/>
    <p:sldId id="349" r:id="rId14"/>
    <p:sldId id="314" r:id="rId15"/>
    <p:sldId id="309" r:id="rId16"/>
    <p:sldId id="311" r:id="rId17"/>
    <p:sldId id="310" r:id="rId18"/>
    <p:sldId id="312" r:id="rId19"/>
    <p:sldId id="313" r:id="rId20"/>
    <p:sldId id="347" r:id="rId21"/>
    <p:sldId id="351" r:id="rId22"/>
    <p:sldId id="319" r:id="rId23"/>
    <p:sldId id="320" r:id="rId24"/>
    <p:sldId id="330" r:id="rId25"/>
    <p:sldId id="321" r:id="rId26"/>
    <p:sldId id="322" r:id="rId27"/>
    <p:sldId id="331" r:id="rId28"/>
    <p:sldId id="323" r:id="rId29"/>
    <p:sldId id="324" r:id="rId30"/>
    <p:sldId id="333" r:id="rId31"/>
    <p:sldId id="342" r:id="rId32"/>
    <p:sldId id="334" r:id="rId33"/>
    <p:sldId id="335" r:id="rId34"/>
    <p:sldId id="344" r:id="rId35"/>
    <p:sldId id="352" r:id="rId36"/>
    <p:sldId id="337" r:id="rId37"/>
    <p:sldId id="338" r:id="rId38"/>
    <p:sldId id="343" r:id="rId39"/>
    <p:sldId id="350" r:id="rId40"/>
    <p:sldId id="348" r:id="rId41"/>
    <p:sldId id="345" r:id="rId42"/>
    <p:sldId id="340" r:id="rId43"/>
    <p:sldId id="346" r:id="rId44"/>
    <p:sldId id="339" r:id="rId45"/>
    <p:sldId id="341" r:id="rId46"/>
    <p:sldId id="33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E7A0F-4851-43B2-8FAD-2C6678E61385}" v="101" dt="2020-11-24T18:26:36.107"/>
  </p1510:revLst>
</p1510:revInfo>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4230" autoAdjust="0"/>
  </p:normalViewPr>
  <p:slideViewPr>
    <p:cSldViewPr snapToGrid="0">
      <p:cViewPr varScale="1">
        <p:scale>
          <a:sx n="61" d="100"/>
          <a:sy n="61" d="100"/>
        </p:scale>
        <p:origin x="2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custT="1"/>
      <dgm:spPr/>
      <dgm:t>
        <a:bodyPr/>
        <a:lstStyle/>
        <a:p>
          <a:r>
            <a:rPr lang="en-US" sz="1800" dirty="0"/>
            <a:t>Bauxite rock mined in Australia, Jamaica, Guinea, Brazil and Russia.</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custT="1"/>
      <dgm:spPr/>
      <dgm:t>
        <a:bodyPr/>
        <a:lstStyle/>
        <a:p>
          <a:r>
            <a:rPr lang="en-US" sz="1800" dirty="0"/>
            <a:t>Alumina processing to produce pure aluminium oxide (Al</a:t>
          </a:r>
          <a:r>
            <a:rPr lang="en-US" sz="1800" baseline="-25000" dirty="0"/>
            <a:t>2</a:t>
          </a:r>
          <a:r>
            <a:rPr lang="en-US" sz="1800" dirty="0"/>
            <a:t>O</a:t>
          </a:r>
          <a:r>
            <a:rPr lang="en-US" sz="1800" baseline="-25000" dirty="0"/>
            <a:t>3</a:t>
          </a:r>
          <a:r>
            <a:rPr lang="en-US" sz="1800" dirty="0"/>
            <a: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custT="1"/>
      <dgm:spPr/>
      <dgm:t>
        <a:bodyPr/>
        <a:lstStyle/>
        <a:p>
          <a:r>
            <a:rPr lang="en-US" sz="1800" dirty="0"/>
            <a:t>Cans </a:t>
          </a:r>
          <a:r>
            <a:rPr lang="en-US" sz="1800" dirty="0" err="1"/>
            <a:t>moulded</a:t>
          </a:r>
          <a:r>
            <a:rPr lang="en-US" sz="1800" dirty="0"/>
            <a:t> and extruded from aluminium ingots, ready to be filled with pop.</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4" phldr="0"/>
      <dgm:spPr/>
      <dgm:t>
        <a:bodyPr/>
        <a:lstStyle/>
        <a:p>
          <a:r>
            <a:rPr lang="en-US"/>
            <a:t>04</a:t>
          </a:r>
          <a:endParaRPr lang="en-US" dirty="0"/>
        </a:p>
      </dgm:t>
    </dgm:pt>
    <dgm:pt modelId="{887CDED8-EB82-4388-976D-D3E8847EAD2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Alumina processed via electrolysis to produce molten aluminium and carbon dioxide.</a:t>
          </a:r>
        </a:p>
        <a:p>
          <a:pPr marL="0" lvl="0" defTabSz="711200">
            <a:lnSpc>
              <a:spcPct val="90000"/>
            </a:lnSpc>
            <a:spcBef>
              <a:spcPct val="0"/>
            </a:spcBef>
            <a:spcAft>
              <a:spcPct val="35000"/>
            </a:spcAft>
            <a:buNone/>
          </a:pPr>
          <a:endParaRPr lang="en-GB" sz="1300" dirty="0"/>
        </a:p>
      </dgm:t>
    </dgm:pt>
    <dgm:pt modelId="{4F2D852F-06E8-4CC5-9C93-61BDF750A311}" type="parTrans" cxnId="{540D1A04-2C32-42FB-82E8-3B5EACB60949}">
      <dgm:prSet/>
      <dgm:spPr/>
      <dgm:t>
        <a:bodyPr/>
        <a:lstStyle/>
        <a:p>
          <a:endParaRPr lang="en-GB"/>
        </a:p>
      </dgm:t>
    </dgm:pt>
    <dgm:pt modelId="{A50E068E-4200-496F-9DA9-D625B032BD67}" type="sibTrans" cxnId="{540D1A04-2C32-42FB-82E8-3B5EACB60949}">
      <dgm:prSet phldrT="03" phldr="0"/>
      <dgm:spPr/>
      <dgm:t>
        <a:bodyPr/>
        <a:lstStyle/>
        <a:p>
          <a:r>
            <a:rPr lang="en-GB"/>
            <a:t>03</a:t>
          </a:r>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4" custScaleX="100748" custScaleY="99943" custLinFactNeighborX="-74" custLinFactNeighborY="817"/>
      <dgm:spPr/>
    </dgm:pt>
    <dgm:pt modelId="{15536E38-36FE-4A51-B620-2715BFAD5475}" type="pres">
      <dgm:prSet presAssocID="{23210C7F-6847-491E-BE1F-A79529AF2B8B}" presName="sibTransNodeRect" presStyleLbl="alignNode1" presStyleIdx="0" presStyleCnt="4">
        <dgm:presLayoutVars>
          <dgm:chMax val="0"/>
          <dgm:bulletEnabled val="1"/>
        </dgm:presLayoutVars>
      </dgm:prSet>
      <dgm:spPr/>
    </dgm:pt>
    <dgm:pt modelId="{B158057C-23C1-45AE-9273-5935A8F6104B}" type="pres">
      <dgm:prSet presAssocID="{AAF9DEE3-8444-4CA1-8BC2-D834D3ED6C74}" presName="nodeRect" presStyleLbl="alignNode1" presStyleIdx="0" presStyleCnt="4">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4" custLinFactNeighborX="89" custLinFactNeighborY="815"/>
      <dgm:spPr/>
    </dgm:pt>
    <dgm:pt modelId="{379B8CE4-8135-4F2C-A5A0-E55EBE328E9A}" type="pres">
      <dgm:prSet presAssocID="{FBAA44FF-54DE-45C8-9FAC-512C40277233}" presName="sibTransNodeRect" presStyleLbl="alignNode1" presStyleIdx="1" presStyleCnt="4">
        <dgm:presLayoutVars>
          <dgm:chMax val="0"/>
          <dgm:bulletEnabled val="1"/>
        </dgm:presLayoutVars>
      </dgm:prSet>
      <dgm:spPr/>
    </dgm:pt>
    <dgm:pt modelId="{9F2B2B99-E41C-48B6-9241-186B3896CDB2}" type="pres">
      <dgm:prSet presAssocID="{B2B879BD-3840-400C-92BD-B2C2383358D7}" presName="nodeRect" presStyleLbl="alignNode1" presStyleIdx="1" presStyleCnt="4">
        <dgm:presLayoutVars>
          <dgm:bulletEnabled val="1"/>
        </dgm:presLayoutVars>
      </dgm:prSet>
      <dgm:spPr/>
    </dgm:pt>
    <dgm:pt modelId="{88CC7DDE-DA0F-42A6-8406-A11161BD6BA9}" type="pres">
      <dgm:prSet presAssocID="{FBAA44FF-54DE-45C8-9FAC-512C40277233}" presName="sibTrans" presStyleCnt="0"/>
      <dgm:spPr/>
    </dgm:pt>
    <dgm:pt modelId="{7E71C986-53BE-4C39-972E-AEEC92D41486}" type="pres">
      <dgm:prSet presAssocID="{887CDED8-EB82-4388-976D-D3E8847EAD21}" presName="compositeNode" presStyleCnt="0">
        <dgm:presLayoutVars>
          <dgm:bulletEnabled val="1"/>
        </dgm:presLayoutVars>
      </dgm:prSet>
      <dgm:spPr/>
    </dgm:pt>
    <dgm:pt modelId="{99B85FE7-F36E-4283-B517-BA6F97E52479}" type="pres">
      <dgm:prSet presAssocID="{887CDED8-EB82-4388-976D-D3E8847EAD21}" presName="bgRect" presStyleLbl="alignNode1" presStyleIdx="2" presStyleCnt="4" custLinFactNeighborX="469" custLinFactNeighborY="1164"/>
      <dgm:spPr/>
    </dgm:pt>
    <dgm:pt modelId="{7D20FD47-7C02-42EA-83FD-9443FCB4CA3F}" type="pres">
      <dgm:prSet presAssocID="{A50E068E-4200-496F-9DA9-D625B032BD67}" presName="sibTransNodeRect" presStyleLbl="alignNode1" presStyleIdx="2" presStyleCnt="4">
        <dgm:presLayoutVars>
          <dgm:chMax val="0"/>
          <dgm:bulletEnabled val="1"/>
        </dgm:presLayoutVars>
      </dgm:prSet>
      <dgm:spPr/>
    </dgm:pt>
    <dgm:pt modelId="{3DA65C69-32B3-425A-8C71-38DF02FC437C}" type="pres">
      <dgm:prSet presAssocID="{887CDED8-EB82-4388-976D-D3E8847EAD21}" presName="nodeRect" presStyleLbl="alignNode1" presStyleIdx="2" presStyleCnt="4">
        <dgm:presLayoutVars>
          <dgm:bulletEnabled val="1"/>
        </dgm:presLayoutVars>
      </dgm:prSet>
      <dgm:spPr/>
    </dgm:pt>
    <dgm:pt modelId="{49A10A99-B8A8-4FA2-932F-2E5E813F5D7E}" type="pres">
      <dgm:prSet presAssocID="{A50E068E-4200-496F-9DA9-D625B032BD67}"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3" presStyleCnt="4" custLinFactNeighborX="-73" custLinFactNeighborY="815"/>
      <dgm:spPr/>
    </dgm:pt>
    <dgm:pt modelId="{68AC9669-DC11-473A-AA2E-579A44E78C37}" type="pres">
      <dgm:prSet presAssocID="{196DA4DC-9DD2-4A39-8A3A-D367BFE5A8BA}" presName="sibTransNodeRect" presStyleLbl="alignNode1" presStyleIdx="3" presStyleCnt="4">
        <dgm:presLayoutVars>
          <dgm:chMax val="0"/>
          <dgm:bulletEnabled val="1"/>
        </dgm:presLayoutVars>
      </dgm:prSet>
      <dgm:spPr/>
    </dgm:pt>
    <dgm:pt modelId="{D085015A-41AF-4EFA-A104-4FD73B2362F0}" type="pres">
      <dgm:prSet presAssocID="{CA9D674E-4FF1-45DC-82E4-0B2DB6A5363F}" presName="nodeRect" presStyleLbl="alignNode1" presStyleIdx="3" presStyleCnt="4">
        <dgm:presLayoutVars>
          <dgm:bulletEnabled val="1"/>
        </dgm:presLayoutVars>
      </dgm:prSet>
      <dgm:spPr/>
    </dgm:pt>
  </dgm:ptLst>
  <dgm:cxnLst>
    <dgm:cxn modelId="{540D1A04-2C32-42FB-82E8-3B5EACB60949}" srcId="{15509919-36B5-4162-8899-417A9F93473B}" destId="{887CDED8-EB82-4388-976D-D3E8847EAD21}" srcOrd="2" destOrd="0" parTransId="{4F2D852F-06E8-4CC5-9C93-61BDF750A311}" sibTransId="{A50E068E-4200-496F-9DA9-D625B032BD67}"/>
    <dgm:cxn modelId="{0A7DA706-17DD-412A-8BE0-4F6529274E66}" srcId="{15509919-36B5-4162-8899-417A9F93473B}" destId="{AAF9DEE3-8444-4CA1-8BC2-D834D3ED6C74}" srcOrd="0" destOrd="0" parTransId="{205BDF49-153E-4CE8-8402-E23704595764}" sibTransId="{23210C7F-6847-491E-BE1F-A79529AF2B8B}"/>
    <dgm:cxn modelId="{5D5D092D-323F-4784-8510-4FF5BDB5AC71}" type="presOf" srcId="{887CDED8-EB82-4388-976D-D3E8847EAD21}" destId="{3DA65C69-32B3-425A-8C71-38DF02FC437C}" srcOrd="1" destOrd="0" presId="urn:microsoft.com/office/officeart/2016/7/layout/LinearBlockProcessNumbered#1"/>
    <dgm:cxn modelId="{C5BD0B3A-2D82-4EC1-9975-05076C4418DA}" srcId="{15509919-36B5-4162-8899-417A9F93473B}" destId="{CA9D674E-4FF1-45DC-82E4-0B2DB6A5363F}" srcOrd="3" destOrd="0" parTransId="{F1F10F9B-925A-4787-9D00-91106497A02E}" sibTransId="{196DA4DC-9DD2-4A39-8A3A-D367BFE5A8BA}"/>
    <dgm:cxn modelId="{2CEFF33C-E5AB-41C1-B202-5FD958DB3E6E}" type="presOf" srcId="{AAF9DEE3-8444-4CA1-8BC2-D834D3ED6C74}" destId="{F4992080-7D4E-4F2B-B608-170DDBB6006A}" srcOrd="0" destOrd="0" presId="urn:microsoft.com/office/officeart/2016/7/layout/LinearBlockProcessNumbered#1"/>
    <dgm:cxn modelId="{00BDC046-D8AA-48ED-8C82-6989DD12C036}" type="presOf" srcId="{23210C7F-6847-491E-BE1F-A79529AF2B8B}" destId="{15536E38-36FE-4A51-B620-2715BFAD5475}" srcOrd="0" destOrd="0" presId="urn:microsoft.com/office/officeart/2016/7/layout/LinearBlockProcessNumbered#1"/>
    <dgm:cxn modelId="{EC59C372-4D0A-418E-81B6-4EE929BC7F7A}" type="presOf" srcId="{887CDED8-EB82-4388-976D-D3E8847EAD21}" destId="{99B85FE7-F36E-4283-B517-BA6F97E52479}" srcOrd="0" destOrd="0" presId="urn:microsoft.com/office/officeart/2016/7/layout/LinearBlockProcessNumbered#1"/>
    <dgm:cxn modelId="{C9058C55-7553-4C17-A1CE-D58DEA4C5878}" type="presOf" srcId="{AAF9DEE3-8444-4CA1-8BC2-D834D3ED6C74}" destId="{B158057C-23C1-45AE-9273-5935A8F6104B}" srcOrd="1" destOrd="0" presId="urn:microsoft.com/office/officeart/2016/7/layout/LinearBlockProcessNumbered#1"/>
    <dgm:cxn modelId="{0B3C2B7C-654C-4C2F-8691-E46423967526}" type="presOf" srcId="{A50E068E-4200-496F-9DA9-D625B032BD67}" destId="{7D20FD47-7C02-42EA-83FD-9443FCB4CA3F}" srcOrd="0" destOrd="0" presId="urn:microsoft.com/office/officeart/2016/7/layout/LinearBlockProcessNumbered#1"/>
    <dgm:cxn modelId="{903607A0-2C3F-4BE2-B9C2-CC02B6ABA1FB}" type="presOf" srcId="{196DA4DC-9DD2-4A39-8A3A-D367BFE5A8BA}" destId="{68AC9669-DC11-473A-AA2E-579A44E78C37}" srcOrd="0" destOrd="0" presId="urn:microsoft.com/office/officeart/2016/7/layout/LinearBlockProcessNumbered#1"/>
    <dgm:cxn modelId="{7534C3B2-AB38-4FAF-8E84-95C1C4AFF229}" type="presOf" srcId="{CA9D674E-4FF1-45DC-82E4-0B2DB6A5363F}" destId="{D085015A-41AF-4EFA-A104-4FD73B2362F0}" srcOrd="1" destOrd="0" presId="urn:microsoft.com/office/officeart/2016/7/layout/LinearBlockProcessNumbered#1"/>
    <dgm:cxn modelId="{D5FD18B9-BFD4-4CBD-9807-028B8F66EEC2}" type="presOf" srcId="{FBAA44FF-54DE-45C8-9FAC-512C40277233}" destId="{379B8CE4-8135-4F2C-A5A0-E55EBE328E9A}" srcOrd="0" destOrd="0" presId="urn:microsoft.com/office/officeart/2016/7/layout/LinearBlockProcessNumbered#1"/>
    <dgm:cxn modelId="{FB1AC1C5-D079-4DC1-B88F-1641F9B4E9F1}" type="presOf" srcId="{B2B879BD-3840-400C-92BD-B2C2383358D7}" destId="{89A9B4CF-6439-46B1-B6A9-1D6CD5034774}"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2F750DCF-2153-474B-B730-C246D8065957}" type="presOf" srcId="{CA9D674E-4FF1-45DC-82E4-0B2DB6A5363F}" destId="{0802B4A8-7224-4B0A-95B7-D17AEB2B2AFF}" srcOrd="0" destOrd="0" presId="urn:microsoft.com/office/officeart/2016/7/layout/LinearBlockProcessNumbered#1"/>
    <dgm:cxn modelId="{1379D3E6-A163-4832-A073-236B20358AD9}" type="presOf" srcId="{15509919-36B5-4162-8899-417A9F93473B}" destId="{09F899AB-70CA-46DA-8F8C-58514A9FEF67}" srcOrd="0" destOrd="0" presId="urn:microsoft.com/office/officeart/2016/7/layout/LinearBlockProcessNumbered#1"/>
    <dgm:cxn modelId="{4120B1FE-2FC8-49E2-BE3C-40712F32B2F0}" type="presOf" srcId="{B2B879BD-3840-400C-92BD-B2C2383358D7}" destId="{9F2B2B99-E41C-48B6-9241-186B3896CDB2}" srcOrd="1" destOrd="0" presId="urn:microsoft.com/office/officeart/2016/7/layout/LinearBlockProcessNumbered#1"/>
    <dgm:cxn modelId="{308B3C1F-A36B-426C-A3BA-9617CE9F776B}" type="presParOf" srcId="{09F899AB-70CA-46DA-8F8C-58514A9FEF67}" destId="{9E708B2C-9056-43B8-820C-8D4D2D591614}" srcOrd="0" destOrd="0" presId="urn:microsoft.com/office/officeart/2016/7/layout/LinearBlockProcessNumbered#1"/>
    <dgm:cxn modelId="{41D6A655-1AC3-41AE-880D-E3405378F692}" type="presParOf" srcId="{9E708B2C-9056-43B8-820C-8D4D2D591614}" destId="{F4992080-7D4E-4F2B-B608-170DDBB6006A}" srcOrd="0" destOrd="0" presId="urn:microsoft.com/office/officeart/2016/7/layout/LinearBlockProcessNumbered#1"/>
    <dgm:cxn modelId="{2A1ADB7D-4F0C-47FF-8B29-B062F7947469}" type="presParOf" srcId="{9E708B2C-9056-43B8-820C-8D4D2D591614}" destId="{15536E38-36FE-4A51-B620-2715BFAD5475}" srcOrd="1" destOrd="0" presId="urn:microsoft.com/office/officeart/2016/7/layout/LinearBlockProcessNumbered#1"/>
    <dgm:cxn modelId="{42839EED-B6EF-4875-BC2B-6D211A560B9E}" type="presParOf" srcId="{9E708B2C-9056-43B8-820C-8D4D2D591614}" destId="{B158057C-23C1-45AE-9273-5935A8F6104B}" srcOrd="2" destOrd="0" presId="urn:microsoft.com/office/officeart/2016/7/layout/LinearBlockProcessNumbered#1"/>
    <dgm:cxn modelId="{645749BC-4262-4F8D-AE15-23C9EF9A179B}" type="presParOf" srcId="{09F899AB-70CA-46DA-8F8C-58514A9FEF67}" destId="{5D52B8B6-958E-480C-9455-911A104C8C73}" srcOrd="1" destOrd="0" presId="urn:microsoft.com/office/officeart/2016/7/layout/LinearBlockProcessNumbered#1"/>
    <dgm:cxn modelId="{ACE19F03-794B-46E6-9953-DE6E98B4E08E}" type="presParOf" srcId="{09F899AB-70CA-46DA-8F8C-58514A9FEF67}" destId="{070CFBFA-AE62-406D-B2E3-4A871FE3EC95}" srcOrd="2" destOrd="0" presId="urn:microsoft.com/office/officeart/2016/7/layout/LinearBlockProcessNumbered#1"/>
    <dgm:cxn modelId="{0E9FEFB5-6C02-4487-B5DA-FEC5FAF8276E}" type="presParOf" srcId="{070CFBFA-AE62-406D-B2E3-4A871FE3EC95}" destId="{89A9B4CF-6439-46B1-B6A9-1D6CD5034774}" srcOrd="0" destOrd="0" presId="urn:microsoft.com/office/officeart/2016/7/layout/LinearBlockProcessNumbered#1"/>
    <dgm:cxn modelId="{F0A47C85-9518-4C93-8255-C9AFB636FCA5}" type="presParOf" srcId="{070CFBFA-AE62-406D-B2E3-4A871FE3EC95}" destId="{379B8CE4-8135-4F2C-A5A0-E55EBE328E9A}" srcOrd="1" destOrd="0" presId="urn:microsoft.com/office/officeart/2016/7/layout/LinearBlockProcessNumbered#1"/>
    <dgm:cxn modelId="{6F08DEDD-D938-4475-9F6F-4EFA340A289E}" type="presParOf" srcId="{070CFBFA-AE62-406D-B2E3-4A871FE3EC95}" destId="{9F2B2B99-E41C-48B6-9241-186B3896CDB2}" srcOrd="2" destOrd="0" presId="urn:microsoft.com/office/officeart/2016/7/layout/LinearBlockProcessNumbered#1"/>
    <dgm:cxn modelId="{99506CFF-0C1F-4512-9C00-A30391043DF1}" type="presParOf" srcId="{09F899AB-70CA-46DA-8F8C-58514A9FEF67}" destId="{88CC7DDE-DA0F-42A6-8406-A11161BD6BA9}" srcOrd="3" destOrd="0" presId="urn:microsoft.com/office/officeart/2016/7/layout/LinearBlockProcessNumbered#1"/>
    <dgm:cxn modelId="{752BCE75-84CE-425A-8F55-DD121D7E01A4}" type="presParOf" srcId="{09F899AB-70CA-46DA-8F8C-58514A9FEF67}" destId="{7E71C986-53BE-4C39-972E-AEEC92D41486}" srcOrd="4" destOrd="0" presId="urn:microsoft.com/office/officeart/2016/7/layout/LinearBlockProcessNumbered#1"/>
    <dgm:cxn modelId="{3A3D7904-A7D9-4CFC-86C7-BDD0CC0CFDB1}" type="presParOf" srcId="{7E71C986-53BE-4C39-972E-AEEC92D41486}" destId="{99B85FE7-F36E-4283-B517-BA6F97E52479}" srcOrd="0" destOrd="0" presId="urn:microsoft.com/office/officeart/2016/7/layout/LinearBlockProcessNumbered#1"/>
    <dgm:cxn modelId="{5540A82E-8C70-42EC-8E8E-770B9CFA7845}" type="presParOf" srcId="{7E71C986-53BE-4C39-972E-AEEC92D41486}" destId="{7D20FD47-7C02-42EA-83FD-9443FCB4CA3F}" srcOrd="1" destOrd="0" presId="urn:microsoft.com/office/officeart/2016/7/layout/LinearBlockProcessNumbered#1"/>
    <dgm:cxn modelId="{FB3F2A27-0619-4984-B241-1CDD3ECF6140}" type="presParOf" srcId="{7E71C986-53BE-4C39-972E-AEEC92D41486}" destId="{3DA65C69-32B3-425A-8C71-38DF02FC437C}" srcOrd="2" destOrd="0" presId="urn:microsoft.com/office/officeart/2016/7/layout/LinearBlockProcessNumbered#1"/>
    <dgm:cxn modelId="{2EEC332F-763A-4801-9607-27A43A53DD60}" type="presParOf" srcId="{09F899AB-70CA-46DA-8F8C-58514A9FEF67}" destId="{49A10A99-B8A8-4FA2-932F-2E5E813F5D7E}" srcOrd="5" destOrd="0" presId="urn:microsoft.com/office/officeart/2016/7/layout/LinearBlockProcessNumbered#1"/>
    <dgm:cxn modelId="{763CCB18-46C2-441A-A0E7-0701691722CF}" type="presParOf" srcId="{09F899AB-70CA-46DA-8F8C-58514A9FEF67}" destId="{4C550E1C-ACB2-4A5D-BD4A-3D5D60E405E6}" srcOrd="6" destOrd="0" presId="urn:microsoft.com/office/officeart/2016/7/layout/LinearBlockProcessNumbered#1"/>
    <dgm:cxn modelId="{E051CCCE-7BAB-49E7-8837-F92835E3B96E}" type="presParOf" srcId="{4C550E1C-ACB2-4A5D-BD4A-3D5D60E405E6}" destId="{0802B4A8-7224-4B0A-95B7-D17AEB2B2AFF}" srcOrd="0" destOrd="0" presId="urn:microsoft.com/office/officeart/2016/7/layout/LinearBlockProcessNumbered#1"/>
    <dgm:cxn modelId="{586A1A20-81DB-4764-A6CD-65D32688CCC1}" type="presParOf" srcId="{4C550E1C-ACB2-4A5D-BD4A-3D5D60E405E6}" destId="{68AC9669-DC11-473A-AA2E-579A44E78C37}" srcOrd="1" destOrd="0" presId="urn:microsoft.com/office/officeart/2016/7/layout/LinearBlockProcessNumbered#1"/>
    <dgm:cxn modelId="{6F7EAFA0-D196-49F7-995A-923F55B8C7E2}"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custT="1"/>
      <dgm:spPr/>
      <dgm:t>
        <a:bodyPr/>
        <a:lstStyle/>
        <a:p>
          <a:r>
            <a:rPr lang="en-US" sz="1800" dirty="0"/>
            <a:t>Bauxite rock mined in Australia, Jamaica, Guinea, Brazil and Russia.</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custT="1"/>
      <dgm:spPr/>
      <dgm:t>
        <a:bodyPr/>
        <a:lstStyle/>
        <a:p>
          <a:r>
            <a:rPr lang="en-US" sz="1800" dirty="0"/>
            <a:t>Alumina processing to produce pure aluminium oxide (Al</a:t>
          </a:r>
          <a:r>
            <a:rPr lang="en-US" sz="1800" baseline="-25000" dirty="0"/>
            <a:t>2</a:t>
          </a:r>
          <a:r>
            <a:rPr lang="en-US" sz="1800" dirty="0"/>
            <a:t>O</a:t>
          </a:r>
          <a:r>
            <a:rPr lang="en-US" sz="1800" baseline="-25000" dirty="0"/>
            <a:t>3</a:t>
          </a:r>
          <a:r>
            <a:rPr lang="en-US" sz="1800" dirty="0"/>
            <a: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custT="1"/>
      <dgm:spPr/>
      <dgm:t>
        <a:bodyPr/>
        <a:lstStyle/>
        <a:p>
          <a:r>
            <a:rPr lang="en-US" sz="1800" dirty="0"/>
            <a:t>Cans </a:t>
          </a:r>
          <a:r>
            <a:rPr lang="en-US" sz="1800" dirty="0" err="1"/>
            <a:t>moulded</a:t>
          </a:r>
          <a:r>
            <a:rPr lang="en-US" sz="1800" dirty="0"/>
            <a:t> and extruded from aluminium ingots, ready to be filled with pop.</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4" phldr="0"/>
      <dgm:spPr/>
      <dgm:t>
        <a:bodyPr/>
        <a:lstStyle/>
        <a:p>
          <a:r>
            <a:rPr lang="en-US"/>
            <a:t>04</a:t>
          </a:r>
          <a:endParaRPr lang="en-US" dirty="0"/>
        </a:p>
      </dgm:t>
    </dgm:pt>
    <dgm:pt modelId="{887CDED8-EB82-4388-976D-D3E8847EAD2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Alumina processed via electrolysis to produce molten aluminium and carbon dioxide.</a:t>
          </a:r>
        </a:p>
        <a:p>
          <a:pPr marL="0" lvl="0" defTabSz="711200">
            <a:lnSpc>
              <a:spcPct val="90000"/>
            </a:lnSpc>
            <a:spcBef>
              <a:spcPct val="0"/>
            </a:spcBef>
            <a:spcAft>
              <a:spcPct val="35000"/>
            </a:spcAft>
            <a:buNone/>
          </a:pPr>
          <a:endParaRPr lang="en-GB" sz="1300" dirty="0"/>
        </a:p>
      </dgm:t>
    </dgm:pt>
    <dgm:pt modelId="{4F2D852F-06E8-4CC5-9C93-61BDF750A311}" type="parTrans" cxnId="{540D1A04-2C32-42FB-82E8-3B5EACB60949}">
      <dgm:prSet/>
      <dgm:spPr/>
      <dgm:t>
        <a:bodyPr/>
        <a:lstStyle/>
        <a:p>
          <a:endParaRPr lang="en-GB"/>
        </a:p>
      </dgm:t>
    </dgm:pt>
    <dgm:pt modelId="{A50E068E-4200-496F-9DA9-D625B032BD67}" type="sibTrans" cxnId="{540D1A04-2C32-42FB-82E8-3B5EACB60949}">
      <dgm:prSet phldrT="03" phldr="0"/>
      <dgm:spPr/>
      <dgm:t>
        <a:bodyPr/>
        <a:lstStyle/>
        <a:p>
          <a:r>
            <a:rPr lang="en-GB"/>
            <a:t>03</a:t>
          </a:r>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4" custScaleX="100748" custScaleY="99943" custLinFactNeighborX="-74" custLinFactNeighborY="817"/>
      <dgm:spPr/>
    </dgm:pt>
    <dgm:pt modelId="{15536E38-36FE-4A51-B620-2715BFAD5475}" type="pres">
      <dgm:prSet presAssocID="{23210C7F-6847-491E-BE1F-A79529AF2B8B}" presName="sibTransNodeRect" presStyleLbl="alignNode1" presStyleIdx="0" presStyleCnt="4">
        <dgm:presLayoutVars>
          <dgm:chMax val="0"/>
          <dgm:bulletEnabled val="1"/>
        </dgm:presLayoutVars>
      </dgm:prSet>
      <dgm:spPr/>
    </dgm:pt>
    <dgm:pt modelId="{B158057C-23C1-45AE-9273-5935A8F6104B}" type="pres">
      <dgm:prSet presAssocID="{AAF9DEE3-8444-4CA1-8BC2-D834D3ED6C74}" presName="nodeRect" presStyleLbl="alignNode1" presStyleIdx="0" presStyleCnt="4">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4" custLinFactNeighborX="89" custLinFactNeighborY="815"/>
      <dgm:spPr/>
    </dgm:pt>
    <dgm:pt modelId="{379B8CE4-8135-4F2C-A5A0-E55EBE328E9A}" type="pres">
      <dgm:prSet presAssocID="{FBAA44FF-54DE-45C8-9FAC-512C40277233}" presName="sibTransNodeRect" presStyleLbl="alignNode1" presStyleIdx="1" presStyleCnt="4">
        <dgm:presLayoutVars>
          <dgm:chMax val="0"/>
          <dgm:bulletEnabled val="1"/>
        </dgm:presLayoutVars>
      </dgm:prSet>
      <dgm:spPr/>
    </dgm:pt>
    <dgm:pt modelId="{9F2B2B99-E41C-48B6-9241-186B3896CDB2}" type="pres">
      <dgm:prSet presAssocID="{B2B879BD-3840-400C-92BD-B2C2383358D7}" presName="nodeRect" presStyleLbl="alignNode1" presStyleIdx="1" presStyleCnt="4">
        <dgm:presLayoutVars>
          <dgm:bulletEnabled val="1"/>
        </dgm:presLayoutVars>
      </dgm:prSet>
      <dgm:spPr/>
    </dgm:pt>
    <dgm:pt modelId="{88CC7DDE-DA0F-42A6-8406-A11161BD6BA9}" type="pres">
      <dgm:prSet presAssocID="{FBAA44FF-54DE-45C8-9FAC-512C40277233}" presName="sibTrans" presStyleCnt="0"/>
      <dgm:spPr/>
    </dgm:pt>
    <dgm:pt modelId="{7E71C986-53BE-4C39-972E-AEEC92D41486}" type="pres">
      <dgm:prSet presAssocID="{887CDED8-EB82-4388-976D-D3E8847EAD21}" presName="compositeNode" presStyleCnt="0">
        <dgm:presLayoutVars>
          <dgm:bulletEnabled val="1"/>
        </dgm:presLayoutVars>
      </dgm:prSet>
      <dgm:spPr/>
    </dgm:pt>
    <dgm:pt modelId="{99B85FE7-F36E-4283-B517-BA6F97E52479}" type="pres">
      <dgm:prSet presAssocID="{887CDED8-EB82-4388-976D-D3E8847EAD21}" presName="bgRect" presStyleLbl="alignNode1" presStyleIdx="2" presStyleCnt="4" custLinFactNeighborX="469" custLinFactNeighborY="1164"/>
      <dgm:spPr/>
    </dgm:pt>
    <dgm:pt modelId="{7D20FD47-7C02-42EA-83FD-9443FCB4CA3F}" type="pres">
      <dgm:prSet presAssocID="{A50E068E-4200-496F-9DA9-D625B032BD67}" presName="sibTransNodeRect" presStyleLbl="alignNode1" presStyleIdx="2" presStyleCnt="4">
        <dgm:presLayoutVars>
          <dgm:chMax val="0"/>
          <dgm:bulletEnabled val="1"/>
        </dgm:presLayoutVars>
      </dgm:prSet>
      <dgm:spPr/>
    </dgm:pt>
    <dgm:pt modelId="{3DA65C69-32B3-425A-8C71-38DF02FC437C}" type="pres">
      <dgm:prSet presAssocID="{887CDED8-EB82-4388-976D-D3E8847EAD21}" presName="nodeRect" presStyleLbl="alignNode1" presStyleIdx="2" presStyleCnt="4">
        <dgm:presLayoutVars>
          <dgm:bulletEnabled val="1"/>
        </dgm:presLayoutVars>
      </dgm:prSet>
      <dgm:spPr/>
    </dgm:pt>
    <dgm:pt modelId="{49A10A99-B8A8-4FA2-932F-2E5E813F5D7E}" type="pres">
      <dgm:prSet presAssocID="{A50E068E-4200-496F-9DA9-D625B032BD67}"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3" presStyleCnt="4" custLinFactNeighborX="-73" custLinFactNeighborY="815"/>
      <dgm:spPr/>
    </dgm:pt>
    <dgm:pt modelId="{68AC9669-DC11-473A-AA2E-579A44E78C37}" type="pres">
      <dgm:prSet presAssocID="{196DA4DC-9DD2-4A39-8A3A-D367BFE5A8BA}" presName="sibTransNodeRect" presStyleLbl="alignNode1" presStyleIdx="3" presStyleCnt="4">
        <dgm:presLayoutVars>
          <dgm:chMax val="0"/>
          <dgm:bulletEnabled val="1"/>
        </dgm:presLayoutVars>
      </dgm:prSet>
      <dgm:spPr/>
    </dgm:pt>
    <dgm:pt modelId="{D085015A-41AF-4EFA-A104-4FD73B2362F0}" type="pres">
      <dgm:prSet presAssocID="{CA9D674E-4FF1-45DC-82E4-0B2DB6A5363F}" presName="nodeRect" presStyleLbl="alignNode1" presStyleIdx="3" presStyleCnt="4">
        <dgm:presLayoutVars>
          <dgm:bulletEnabled val="1"/>
        </dgm:presLayoutVars>
      </dgm:prSet>
      <dgm:spPr/>
    </dgm:pt>
  </dgm:ptLst>
  <dgm:cxnLst>
    <dgm:cxn modelId="{540D1A04-2C32-42FB-82E8-3B5EACB60949}" srcId="{15509919-36B5-4162-8899-417A9F93473B}" destId="{887CDED8-EB82-4388-976D-D3E8847EAD21}" srcOrd="2" destOrd="0" parTransId="{4F2D852F-06E8-4CC5-9C93-61BDF750A311}" sibTransId="{A50E068E-4200-496F-9DA9-D625B032BD67}"/>
    <dgm:cxn modelId="{0A7DA706-17DD-412A-8BE0-4F6529274E66}" srcId="{15509919-36B5-4162-8899-417A9F93473B}" destId="{AAF9DEE3-8444-4CA1-8BC2-D834D3ED6C74}" srcOrd="0" destOrd="0" parTransId="{205BDF49-153E-4CE8-8402-E23704595764}" sibTransId="{23210C7F-6847-491E-BE1F-A79529AF2B8B}"/>
    <dgm:cxn modelId="{5D5D092D-323F-4784-8510-4FF5BDB5AC71}" type="presOf" srcId="{887CDED8-EB82-4388-976D-D3E8847EAD21}" destId="{3DA65C69-32B3-425A-8C71-38DF02FC437C}" srcOrd="1" destOrd="0" presId="urn:microsoft.com/office/officeart/2016/7/layout/LinearBlockProcessNumbered#1"/>
    <dgm:cxn modelId="{C5BD0B3A-2D82-4EC1-9975-05076C4418DA}" srcId="{15509919-36B5-4162-8899-417A9F93473B}" destId="{CA9D674E-4FF1-45DC-82E4-0B2DB6A5363F}" srcOrd="3" destOrd="0" parTransId="{F1F10F9B-925A-4787-9D00-91106497A02E}" sibTransId="{196DA4DC-9DD2-4A39-8A3A-D367BFE5A8BA}"/>
    <dgm:cxn modelId="{2CEFF33C-E5AB-41C1-B202-5FD958DB3E6E}" type="presOf" srcId="{AAF9DEE3-8444-4CA1-8BC2-D834D3ED6C74}" destId="{F4992080-7D4E-4F2B-B608-170DDBB6006A}" srcOrd="0" destOrd="0" presId="urn:microsoft.com/office/officeart/2016/7/layout/LinearBlockProcessNumbered#1"/>
    <dgm:cxn modelId="{00BDC046-D8AA-48ED-8C82-6989DD12C036}" type="presOf" srcId="{23210C7F-6847-491E-BE1F-A79529AF2B8B}" destId="{15536E38-36FE-4A51-B620-2715BFAD5475}" srcOrd="0" destOrd="0" presId="urn:microsoft.com/office/officeart/2016/7/layout/LinearBlockProcessNumbered#1"/>
    <dgm:cxn modelId="{EC59C372-4D0A-418E-81B6-4EE929BC7F7A}" type="presOf" srcId="{887CDED8-EB82-4388-976D-D3E8847EAD21}" destId="{99B85FE7-F36E-4283-B517-BA6F97E52479}" srcOrd="0" destOrd="0" presId="urn:microsoft.com/office/officeart/2016/7/layout/LinearBlockProcessNumbered#1"/>
    <dgm:cxn modelId="{C9058C55-7553-4C17-A1CE-D58DEA4C5878}" type="presOf" srcId="{AAF9DEE3-8444-4CA1-8BC2-D834D3ED6C74}" destId="{B158057C-23C1-45AE-9273-5935A8F6104B}" srcOrd="1" destOrd="0" presId="urn:microsoft.com/office/officeart/2016/7/layout/LinearBlockProcessNumbered#1"/>
    <dgm:cxn modelId="{0B3C2B7C-654C-4C2F-8691-E46423967526}" type="presOf" srcId="{A50E068E-4200-496F-9DA9-D625B032BD67}" destId="{7D20FD47-7C02-42EA-83FD-9443FCB4CA3F}" srcOrd="0" destOrd="0" presId="urn:microsoft.com/office/officeart/2016/7/layout/LinearBlockProcessNumbered#1"/>
    <dgm:cxn modelId="{903607A0-2C3F-4BE2-B9C2-CC02B6ABA1FB}" type="presOf" srcId="{196DA4DC-9DD2-4A39-8A3A-D367BFE5A8BA}" destId="{68AC9669-DC11-473A-AA2E-579A44E78C37}" srcOrd="0" destOrd="0" presId="urn:microsoft.com/office/officeart/2016/7/layout/LinearBlockProcessNumbered#1"/>
    <dgm:cxn modelId="{7534C3B2-AB38-4FAF-8E84-95C1C4AFF229}" type="presOf" srcId="{CA9D674E-4FF1-45DC-82E4-0B2DB6A5363F}" destId="{D085015A-41AF-4EFA-A104-4FD73B2362F0}" srcOrd="1" destOrd="0" presId="urn:microsoft.com/office/officeart/2016/7/layout/LinearBlockProcessNumbered#1"/>
    <dgm:cxn modelId="{D5FD18B9-BFD4-4CBD-9807-028B8F66EEC2}" type="presOf" srcId="{FBAA44FF-54DE-45C8-9FAC-512C40277233}" destId="{379B8CE4-8135-4F2C-A5A0-E55EBE328E9A}" srcOrd="0" destOrd="0" presId="urn:microsoft.com/office/officeart/2016/7/layout/LinearBlockProcessNumbered#1"/>
    <dgm:cxn modelId="{FB1AC1C5-D079-4DC1-B88F-1641F9B4E9F1}" type="presOf" srcId="{B2B879BD-3840-400C-92BD-B2C2383358D7}" destId="{89A9B4CF-6439-46B1-B6A9-1D6CD5034774}"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2F750DCF-2153-474B-B730-C246D8065957}" type="presOf" srcId="{CA9D674E-4FF1-45DC-82E4-0B2DB6A5363F}" destId="{0802B4A8-7224-4B0A-95B7-D17AEB2B2AFF}" srcOrd="0" destOrd="0" presId="urn:microsoft.com/office/officeart/2016/7/layout/LinearBlockProcessNumbered#1"/>
    <dgm:cxn modelId="{1379D3E6-A163-4832-A073-236B20358AD9}" type="presOf" srcId="{15509919-36B5-4162-8899-417A9F93473B}" destId="{09F899AB-70CA-46DA-8F8C-58514A9FEF67}" srcOrd="0" destOrd="0" presId="urn:microsoft.com/office/officeart/2016/7/layout/LinearBlockProcessNumbered#1"/>
    <dgm:cxn modelId="{4120B1FE-2FC8-49E2-BE3C-40712F32B2F0}" type="presOf" srcId="{B2B879BD-3840-400C-92BD-B2C2383358D7}" destId="{9F2B2B99-E41C-48B6-9241-186B3896CDB2}" srcOrd="1" destOrd="0" presId="urn:microsoft.com/office/officeart/2016/7/layout/LinearBlockProcessNumbered#1"/>
    <dgm:cxn modelId="{308B3C1F-A36B-426C-A3BA-9617CE9F776B}" type="presParOf" srcId="{09F899AB-70CA-46DA-8F8C-58514A9FEF67}" destId="{9E708B2C-9056-43B8-820C-8D4D2D591614}" srcOrd="0" destOrd="0" presId="urn:microsoft.com/office/officeart/2016/7/layout/LinearBlockProcessNumbered#1"/>
    <dgm:cxn modelId="{41D6A655-1AC3-41AE-880D-E3405378F692}" type="presParOf" srcId="{9E708B2C-9056-43B8-820C-8D4D2D591614}" destId="{F4992080-7D4E-4F2B-B608-170DDBB6006A}" srcOrd="0" destOrd="0" presId="urn:microsoft.com/office/officeart/2016/7/layout/LinearBlockProcessNumbered#1"/>
    <dgm:cxn modelId="{2A1ADB7D-4F0C-47FF-8B29-B062F7947469}" type="presParOf" srcId="{9E708B2C-9056-43B8-820C-8D4D2D591614}" destId="{15536E38-36FE-4A51-B620-2715BFAD5475}" srcOrd="1" destOrd="0" presId="urn:microsoft.com/office/officeart/2016/7/layout/LinearBlockProcessNumbered#1"/>
    <dgm:cxn modelId="{42839EED-B6EF-4875-BC2B-6D211A560B9E}" type="presParOf" srcId="{9E708B2C-9056-43B8-820C-8D4D2D591614}" destId="{B158057C-23C1-45AE-9273-5935A8F6104B}" srcOrd="2" destOrd="0" presId="urn:microsoft.com/office/officeart/2016/7/layout/LinearBlockProcessNumbered#1"/>
    <dgm:cxn modelId="{645749BC-4262-4F8D-AE15-23C9EF9A179B}" type="presParOf" srcId="{09F899AB-70CA-46DA-8F8C-58514A9FEF67}" destId="{5D52B8B6-958E-480C-9455-911A104C8C73}" srcOrd="1" destOrd="0" presId="urn:microsoft.com/office/officeart/2016/7/layout/LinearBlockProcessNumbered#1"/>
    <dgm:cxn modelId="{ACE19F03-794B-46E6-9953-DE6E98B4E08E}" type="presParOf" srcId="{09F899AB-70CA-46DA-8F8C-58514A9FEF67}" destId="{070CFBFA-AE62-406D-B2E3-4A871FE3EC95}" srcOrd="2" destOrd="0" presId="urn:microsoft.com/office/officeart/2016/7/layout/LinearBlockProcessNumbered#1"/>
    <dgm:cxn modelId="{0E9FEFB5-6C02-4487-B5DA-FEC5FAF8276E}" type="presParOf" srcId="{070CFBFA-AE62-406D-B2E3-4A871FE3EC95}" destId="{89A9B4CF-6439-46B1-B6A9-1D6CD5034774}" srcOrd="0" destOrd="0" presId="urn:microsoft.com/office/officeart/2016/7/layout/LinearBlockProcessNumbered#1"/>
    <dgm:cxn modelId="{F0A47C85-9518-4C93-8255-C9AFB636FCA5}" type="presParOf" srcId="{070CFBFA-AE62-406D-B2E3-4A871FE3EC95}" destId="{379B8CE4-8135-4F2C-A5A0-E55EBE328E9A}" srcOrd="1" destOrd="0" presId="urn:microsoft.com/office/officeart/2016/7/layout/LinearBlockProcessNumbered#1"/>
    <dgm:cxn modelId="{6F08DEDD-D938-4475-9F6F-4EFA340A289E}" type="presParOf" srcId="{070CFBFA-AE62-406D-B2E3-4A871FE3EC95}" destId="{9F2B2B99-E41C-48B6-9241-186B3896CDB2}" srcOrd="2" destOrd="0" presId="urn:microsoft.com/office/officeart/2016/7/layout/LinearBlockProcessNumbered#1"/>
    <dgm:cxn modelId="{99506CFF-0C1F-4512-9C00-A30391043DF1}" type="presParOf" srcId="{09F899AB-70CA-46DA-8F8C-58514A9FEF67}" destId="{88CC7DDE-DA0F-42A6-8406-A11161BD6BA9}" srcOrd="3" destOrd="0" presId="urn:microsoft.com/office/officeart/2016/7/layout/LinearBlockProcessNumbered#1"/>
    <dgm:cxn modelId="{752BCE75-84CE-425A-8F55-DD121D7E01A4}" type="presParOf" srcId="{09F899AB-70CA-46DA-8F8C-58514A9FEF67}" destId="{7E71C986-53BE-4C39-972E-AEEC92D41486}" srcOrd="4" destOrd="0" presId="urn:microsoft.com/office/officeart/2016/7/layout/LinearBlockProcessNumbered#1"/>
    <dgm:cxn modelId="{3A3D7904-A7D9-4CFC-86C7-BDD0CC0CFDB1}" type="presParOf" srcId="{7E71C986-53BE-4C39-972E-AEEC92D41486}" destId="{99B85FE7-F36E-4283-B517-BA6F97E52479}" srcOrd="0" destOrd="0" presId="urn:microsoft.com/office/officeart/2016/7/layout/LinearBlockProcessNumbered#1"/>
    <dgm:cxn modelId="{5540A82E-8C70-42EC-8E8E-770B9CFA7845}" type="presParOf" srcId="{7E71C986-53BE-4C39-972E-AEEC92D41486}" destId="{7D20FD47-7C02-42EA-83FD-9443FCB4CA3F}" srcOrd="1" destOrd="0" presId="urn:microsoft.com/office/officeart/2016/7/layout/LinearBlockProcessNumbered#1"/>
    <dgm:cxn modelId="{FB3F2A27-0619-4984-B241-1CDD3ECF6140}" type="presParOf" srcId="{7E71C986-53BE-4C39-972E-AEEC92D41486}" destId="{3DA65C69-32B3-425A-8C71-38DF02FC437C}" srcOrd="2" destOrd="0" presId="urn:microsoft.com/office/officeart/2016/7/layout/LinearBlockProcessNumbered#1"/>
    <dgm:cxn modelId="{2EEC332F-763A-4801-9607-27A43A53DD60}" type="presParOf" srcId="{09F899AB-70CA-46DA-8F8C-58514A9FEF67}" destId="{49A10A99-B8A8-4FA2-932F-2E5E813F5D7E}" srcOrd="5" destOrd="0" presId="urn:microsoft.com/office/officeart/2016/7/layout/LinearBlockProcessNumbered#1"/>
    <dgm:cxn modelId="{763CCB18-46C2-441A-A0E7-0701691722CF}" type="presParOf" srcId="{09F899AB-70CA-46DA-8F8C-58514A9FEF67}" destId="{4C550E1C-ACB2-4A5D-BD4A-3D5D60E405E6}" srcOrd="6" destOrd="0" presId="urn:microsoft.com/office/officeart/2016/7/layout/LinearBlockProcessNumbered#1"/>
    <dgm:cxn modelId="{E051CCCE-7BAB-49E7-8837-F92835E3B96E}" type="presParOf" srcId="{4C550E1C-ACB2-4A5D-BD4A-3D5D60E405E6}" destId="{0802B4A8-7224-4B0A-95B7-D17AEB2B2AFF}" srcOrd="0" destOrd="0" presId="urn:microsoft.com/office/officeart/2016/7/layout/LinearBlockProcessNumbered#1"/>
    <dgm:cxn modelId="{586A1A20-81DB-4764-A6CD-65D32688CCC1}" type="presParOf" srcId="{4C550E1C-ACB2-4A5D-BD4A-3D5D60E405E6}" destId="{68AC9669-DC11-473A-AA2E-579A44E78C37}" srcOrd="1" destOrd="0" presId="urn:microsoft.com/office/officeart/2016/7/layout/LinearBlockProcessNumbered#1"/>
    <dgm:cxn modelId="{6F7EAFA0-D196-49F7-995A-923F55B8C7E2}"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dirty="0"/>
            <a:t>Iron Ore (Rocks) mined as deposits of magnetite and </a:t>
          </a:r>
          <a:r>
            <a:rPr lang="en-US" dirty="0" err="1"/>
            <a:t>haematite</a:t>
          </a:r>
          <a:r>
            <a:rPr lang="en-US" dirty="0"/>
            <a:t> in USA, Canada, Australia, Brazil and Russia.</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dgm:t>
        <a:bodyPr/>
        <a:lstStyle/>
        <a:p>
          <a:r>
            <a:rPr lang="en-US" dirty="0"/>
            <a:t>Iron oxide reacts with carbon in a blast furnace to leave iron and carbon dioxide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dgm:spPr/>
      <dgm:t>
        <a:bodyPr/>
        <a:lstStyle/>
        <a:p>
          <a:r>
            <a:rPr lang="en-US" dirty="0"/>
            <a:t>Iron turned into steel cans using carbon and an extrusion and </a:t>
          </a:r>
          <a:r>
            <a:rPr lang="en-US" dirty="0" err="1"/>
            <a:t>moulding</a:t>
          </a:r>
          <a:r>
            <a:rPr lang="en-US" dirty="0"/>
            <a:t> process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2CEFF33C-E5AB-41C1-B202-5FD958DB3E6E}" type="presOf" srcId="{AAF9DEE3-8444-4CA1-8BC2-D834D3ED6C74}" destId="{F4992080-7D4E-4F2B-B608-170DDBB6006A}" srcOrd="0" destOrd="0" presId="urn:microsoft.com/office/officeart/2016/7/layout/LinearBlockProcessNumbered#1"/>
    <dgm:cxn modelId="{00BDC046-D8AA-48ED-8C82-6989DD12C036}" type="presOf" srcId="{23210C7F-6847-491E-BE1F-A79529AF2B8B}" destId="{15536E38-36FE-4A51-B620-2715BFAD5475}" srcOrd="0" destOrd="0" presId="urn:microsoft.com/office/officeart/2016/7/layout/LinearBlockProcessNumbered#1"/>
    <dgm:cxn modelId="{C9058C55-7553-4C17-A1CE-D58DEA4C5878}" type="presOf" srcId="{AAF9DEE3-8444-4CA1-8BC2-D834D3ED6C74}" destId="{B158057C-23C1-45AE-9273-5935A8F6104B}" srcOrd="1" destOrd="0" presId="urn:microsoft.com/office/officeart/2016/7/layout/LinearBlockProcessNumbered#1"/>
    <dgm:cxn modelId="{903607A0-2C3F-4BE2-B9C2-CC02B6ABA1FB}" type="presOf" srcId="{196DA4DC-9DD2-4A39-8A3A-D367BFE5A8BA}" destId="{68AC9669-DC11-473A-AA2E-579A44E78C37}" srcOrd="0" destOrd="0" presId="urn:microsoft.com/office/officeart/2016/7/layout/LinearBlockProcessNumbered#1"/>
    <dgm:cxn modelId="{7534C3B2-AB38-4FAF-8E84-95C1C4AFF229}" type="presOf" srcId="{CA9D674E-4FF1-45DC-82E4-0B2DB6A5363F}" destId="{D085015A-41AF-4EFA-A104-4FD73B2362F0}" srcOrd="1" destOrd="0" presId="urn:microsoft.com/office/officeart/2016/7/layout/LinearBlockProcessNumbered#1"/>
    <dgm:cxn modelId="{D5FD18B9-BFD4-4CBD-9807-028B8F66EEC2}" type="presOf" srcId="{FBAA44FF-54DE-45C8-9FAC-512C40277233}" destId="{379B8CE4-8135-4F2C-A5A0-E55EBE328E9A}" srcOrd="0" destOrd="0" presId="urn:microsoft.com/office/officeart/2016/7/layout/LinearBlockProcessNumbered#1"/>
    <dgm:cxn modelId="{FB1AC1C5-D079-4DC1-B88F-1641F9B4E9F1}" type="presOf" srcId="{B2B879BD-3840-400C-92BD-B2C2383358D7}" destId="{89A9B4CF-6439-46B1-B6A9-1D6CD5034774}"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2F750DCF-2153-474B-B730-C246D8065957}" type="presOf" srcId="{CA9D674E-4FF1-45DC-82E4-0B2DB6A5363F}" destId="{0802B4A8-7224-4B0A-95B7-D17AEB2B2AFF}" srcOrd="0" destOrd="0" presId="urn:microsoft.com/office/officeart/2016/7/layout/LinearBlockProcessNumbered#1"/>
    <dgm:cxn modelId="{1379D3E6-A163-4832-A073-236B20358AD9}" type="presOf" srcId="{15509919-36B5-4162-8899-417A9F93473B}" destId="{09F899AB-70CA-46DA-8F8C-58514A9FEF67}" srcOrd="0" destOrd="0" presId="urn:microsoft.com/office/officeart/2016/7/layout/LinearBlockProcessNumbered#1"/>
    <dgm:cxn modelId="{4120B1FE-2FC8-49E2-BE3C-40712F32B2F0}" type="presOf" srcId="{B2B879BD-3840-400C-92BD-B2C2383358D7}" destId="{9F2B2B99-E41C-48B6-9241-186B3896CDB2}" srcOrd="1" destOrd="0" presId="urn:microsoft.com/office/officeart/2016/7/layout/LinearBlockProcessNumbered#1"/>
    <dgm:cxn modelId="{308B3C1F-A36B-426C-A3BA-9617CE9F776B}" type="presParOf" srcId="{09F899AB-70CA-46DA-8F8C-58514A9FEF67}" destId="{9E708B2C-9056-43B8-820C-8D4D2D591614}" srcOrd="0" destOrd="0" presId="urn:microsoft.com/office/officeart/2016/7/layout/LinearBlockProcessNumbered#1"/>
    <dgm:cxn modelId="{41D6A655-1AC3-41AE-880D-E3405378F692}" type="presParOf" srcId="{9E708B2C-9056-43B8-820C-8D4D2D591614}" destId="{F4992080-7D4E-4F2B-B608-170DDBB6006A}" srcOrd="0" destOrd="0" presId="urn:microsoft.com/office/officeart/2016/7/layout/LinearBlockProcessNumbered#1"/>
    <dgm:cxn modelId="{2A1ADB7D-4F0C-47FF-8B29-B062F7947469}" type="presParOf" srcId="{9E708B2C-9056-43B8-820C-8D4D2D591614}" destId="{15536E38-36FE-4A51-B620-2715BFAD5475}" srcOrd="1" destOrd="0" presId="urn:microsoft.com/office/officeart/2016/7/layout/LinearBlockProcessNumbered#1"/>
    <dgm:cxn modelId="{42839EED-B6EF-4875-BC2B-6D211A560B9E}" type="presParOf" srcId="{9E708B2C-9056-43B8-820C-8D4D2D591614}" destId="{B158057C-23C1-45AE-9273-5935A8F6104B}" srcOrd="2" destOrd="0" presId="urn:microsoft.com/office/officeart/2016/7/layout/LinearBlockProcessNumbered#1"/>
    <dgm:cxn modelId="{645749BC-4262-4F8D-AE15-23C9EF9A179B}" type="presParOf" srcId="{09F899AB-70CA-46DA-8F8C-58514A9FEF67}" destId="{5D52B8B6-958E-480C-9455-911A104C8C73}" srcOrd="1" destOrd="0" presId="urn:microsoft.com/office/officeart/2016/7/layout/LinearBlockProcessNumbered#1"/>
    <dgm:cxn modelId="{ACE19F03-794B-46E6-9953-DE6E98B4E08E}" type="presParOf" srcId="{09F899AB-70CA-46DA-8F8C-58514A9FEF67}" destId="{070CFBFA-AE62-406D-B2E3-4A871FE3EC95}" srcOrd="2" destOrd="0" presId="urn:microsoft.com/office/officeart/2016/7/layout/LinearBlockProcessNumbered#1"/>
    <dgm:cxn modelId="{0E9FEFB5-6C02-4487-B5DA-FEC5FAF8276E}" type="presParOf" srcId="{070CFBFA-AE62-406D-B2E3-4A871FE3EC95}" destId="{89A9B4CF-6439-46B1-B6A9-1D6CD5034774}" srcOrd="0" destOrd="0" presId="urn:microsoft.com/office/officeart/2016/7/layout/LinearBlockProcessNumbered#1"/>
    <dgm:cxn modelId="{F0A47C85-9518-4C93-8255-C9AFB636FCA5}" type="presParOf" srcId="{070CFBFA-AE62-406D-B2E3-4A871FE3EC95}" destId="{379B8CE4-8135-4F2C-A5A0-E55EBE328E9A}" srcOrd="1" destOrd="0" presId="urn:microsoft.com/office/officeart/2016/7/layout/LinearBlockProcessNumbered#1"/>
    <dgm:cxn modelId="{6F08DEDD-D938-4475-9F6F-4EFA340A289E}" type="presParOf" srcId="{070CFBFA-AE62-406D-B2E3-4A871FE3EC95}" destId="{9F2B2B99-E41C-48B6-9241-186B3896CDB2}" srcOrd="2" destOrd="0" presId="urn:microsoft.com/office/officeart/2016/7/layout/LinearBlockProcessNumbered#1"/>
    <dgm:cxn modelId="{99506CFF-0C1F-4512-9C00-A30391043DF1}" type="presParOf" srcId="{09F899AB-70CA-46DA-8F8C-58514A9FEF67}" destId="{88CC7DDE-DA0F-42A6-8406-A11161BD6BA9}" srcOrd="3" destOrd="0" presId="urn:microsoft.com/office/officeart/2016/7/layout/LinearBlockProcessNumbered#1"/>
    <dgm:cxn modelId="{763CCB18-46C2-441A-A0E7-0701691722CF}" type="presParOf" srcId="{09F899AB-70CA-46DA-8F8C-58514A9FEF67}" destId="{4C550E1C-ACB2-4A5D-BD4A-3D5D60E405E6}" srcOrd="4" destOrd="0" presId="urn:microsoft.com/office/officeart/2016/7/layout/LinearBlockProcessNumbered#1"/>
    <dgm:cxn modelId="{E051CCCE-7BAB-49E7-8837-F92835E3B96E}" type="presParOf" srcId="{4C550E1C-ACB2-4A5D-BD4A-3D5D60E405E6}" destId="{0802B4A8-7224-4B0A-95B7-D17AEB2B2AFF}" srcOrd="0" destOrd="0" presId="urn:microsoft.com/office/officeart/2016/7/layout/LinearBlockProcessNumbered#1"/>
    <dgm:cxn modelId="{586A1A20-81DB-4764-A6CD-65D32688CCC1}" type="presParOf" srcId="{4C550E1C-ACB2-4A5D-BD4A-3D5D60E405E6}" destId="{68AC9669-DC11-473A-AA2E-579A44E78C37}" srcOrd="1" destOrd="0" presId="urn:microsoft.com/office/officeart/2016/7/layout/LinearBlockProcessNumbered#1"/>
    <dgm:cxn modelId="{6F7EAFA0-D196-49F7-995A-923F55B8C7E2}"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dirty="0"/>
            <a:t>Iron Ore (Rocks) mined as deposits of magnetite and </a:t>
          </a:r>
          <a:r>
            <a:rPr lang="en-US" dirty="0" err="1"/>
            <a:t>haematite</a:t>
          </a:r>
          <a:r>
            <a:rPr lang="en-US" dirty="0"/>
            <a:t> in USA, Canada, Australia, Brazil and Russia.</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dgm:t>
        <a:bodyPr/>
        <a:lstStyle/>
        <a:p>
          <a:r>
            <a:rPr lang="en-US" dirty="0"/>
            <a:t>Iron oxide reacts with carbon in a blast furnace to leave iron and carbon dioxide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dgm:spPr/>
      <dgm:t>
        <a:bodyPr/>
        <a:lstStyle/>
        <a:p>
          <a:r>
            <a:rPr lang="en-US" dirty="0"/>
            <a:t>Iron turned into steel cans using carbon and an extrusion and </a:t>
          </a:r>
          <a:r>
            <a:rPr lang="en-US" dirty="0" err="1"/>
            <a:t>moulding</a:t>
          </a:r>
          <a:r>
            <a:rPr lang="en-US" dirty="0"/>
            <a:t> process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2CEFF33C-E5AB-41C1-B202-5FD958DB3E6E}" type="presOf" srcId="{AAF9DEE3-8444-4CA1-8BC2-D834D3ED6C74}" destId="{F4992080-7D4E-4F2B-B608-170DDBB6006A}" srcOrd="0" destOrd="0" presId="urn:microsoft.com/office/officeart/2016/7/layout/LinearBlockProcessNumbered#1"/>
    <dgm:cxn modelId="{00BDC046-D8AA-48ED-8C82-6989DD12C036}" type="presOf" srcId="{23210C7F-6847-491E-BE1F-A79529AF2B8B}" destId="{15536E38-36FE-4A51-B620-2715BFAD5475}" srcOrd="0" destOrd="0" presId="urn:microsoft.com/office/officeart/2016/7/layout/LinearBlockProcessNumbered#1"/>
    <dgm:cxn modelId="{C9058C55-7553-4C17-A1CE-D58DEA4C5878}" type="presOf" srcId="{AAF9DEE3-8444-4CA1-8BC2-D834D3ED6C74}" destId="{B158057C-23C1-45AE-9273-5935A8F6104B}" srcOrd="1" destOrd="0" presId="urn:microsoft.com/office/officeart/2016/7/layout/LinearBlockProcessNumbered#1"/>
    <dgm:cxn modelId="{903607A0-2C3F-4BE2-B9C2-CC02B6ABA1FB}" type="presOf" srcId="{196DA4DC-9DD2-4A39-8A3A-D367BFE5A8BA}" destId="{68AC9669-DC11-473A-AA2E-579A44E78C37}" srcOrd="0" destOrd="0" presId="urn:microsoft.com/office/officeart/2016/7/layout/LinearBlockProcessNumbered#1"/>
    <dgm:cxn modelId="{7534C3B2-AB38-4FAF-8E84-95C1C4AFF229}" type="presOf" srcId="{CA9D674E-4FF1-45DC-82E4-0B2DB6A5363F}" destId="{D085015A-41AF-4EFA-A104-4FD73B2362F0}" srcOrd="1" destOrd="0" presId="urn:microsoft.com/office/officeart/2016/7/layout/LinearBlockProcessNumbered#1"/>
    <dgm:cxn modelId="{D5FD18B9-BFD4-4CBD-9807-028B8F66EEC2}" type="presOf" srcId="{FBAA44FF-54DE-45C8-9FAC-512C40277233}" destId="{379B8CE4-8135-4F2C-A5A0-E55EBE328E9A}" srcOrd="0" destOrd="0" presId="urn:microsoft.com/office/officeart/2016/7/layout/LinearBlockProcessNumbered#1"/>
    <dgm:cxn modelId="{FB1AC1C5-D079-4DC1-B88F-1641F9B4E9F1}" type="presOf" srcId="{B2B879BD-3840-400C-92BD-B2C2383358D7}" destId="{89A9B4CF-6439-46B1-B6A9-1D6CD5034774}"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2F750DCF-2153-474B-B730-C246D8065957}" type="presOf" srcId="{CA9D674E-4FF1-45DC-82E4-0B2DB6A5363F}" destId="{0802B4A8-7224-4B0A-95B7-D17AEB2B2AFF}" srcOrd="0" destOrd="0" presId="urn:microsoft.com/office/officeart/2016/7/layout/LinearBlockProcessNumbered#1"/>
    <dgm:cxn modelId="{1379D3E6-A163-4832-A073-236B20358AD9}" type="presOf" srcId="{15509919-36B5-4162-8899-417A9F93473B}" destId="{09F899AB-70CA-46DA-8F8C-58514A9FEF67}" srcOrd="0" destOrd="0" presId="urn:microsoft.com/office/officeart/2016/7/layout/LinearBlockProcessNumbered#1"/>
    <dgm:cxn modelId="{4120B1FE-2FC8-49E2-BE3C-40712F32B2F0}" type="presOf" srcId="{B2B879BD-3840-400C-92BD-B2C2383358D7}" destId="{9F2B2B99-E41C-48B6-9241-186B3896CDB2}" srcOrd="1" destOrd="0" presId="urn:microsoft.com/office/officeart/2016/7/layout/LinearBlockProcessNumbered#1"/>
    <dgm:cxn modelId="{308B3C1F-A36B-426C-A3BA-9617CE9F776B}" type="presParOf" srcId="{09F899AB-70CA-46DA-8F8C-58514A9FEF67}" destId="{9E708B2C-9056-43B8-820C-8D4D2D591614}" srcOrd="0" destOrd="0" presId="urn:microsoft.com/office/officeart/2016/7/layout/LinearBlockProcessNumbered#1"/>
    <dgm:cxn modelId="{41D6A655-1AC3-41AE-880D-E3405378F692}" type="presParOf" srcId="{9E708B2C-9056-43B8-820C-8D4D2D591614}" destId="{F4992080-7D4E-4F2B-B608-170DDBB6006A}" srcOrd="0" destOrd="0" presId="urn:microsoft.com/office/officeart/2016/7/layout/LinearBlockProcessNumbered#1"/>
    <dgm:cxn modelId="{2A1ADB7D-4F0C-47FF-8B29-B062F7947469}" type="presParOf" srcId="{9E708B2C-9056-43B8-820C-8D4D2D591614}" destId="{15536E38-36FE-4A51-B620-2715BFAD5475}" srcOrd="1" destOrd="0" presId="urn:microsoft.com/office/officeart/2016/7/layout/LinearBlockProcessNumbered#1"/>
    <dgm:cxn modelId="{42839EED-B6EF-4875-BC2B-6D211A560B9E}" type="presParOf" srcId="{9E708B2C-9056-43B8-820C-8D4D2D591614}" destId="{B158057C-23C1-45AE-9273-5935A8F6104B}" srcOrd="2" destOrd="0" presId="urn:microsoft.com/office/officeart/2016/7/layout/LinearBlockProcessNumbered#1"/>
    <dgm:cxn modelId="{645749BC-4262-4F8D-AE15-23C9EF9A179B}" type="presParOf" srcId="{09F899AB-70CA-46DA-8F8C-58514A9FEF67}" destId="{5D52B8B6-958E-480C-9455-911A104C8C73}" srcOrd="1" destOrd="0" presId="urn:microsoft.com/office/officeart/2016/7/layout/LinearBlockProcessNumbered#1"/>
    <dgm:cxn modelId="{ACE19F03-794B-46E6-9953-DE6E98B4E08E}" type="presParOf" srcId="{09F899AB-70CA-46DA-8F8C-58514A9FEF67}" destId="{070CFBFA-AE62-406D-B2E3-4A871FE3EC95}" srcOrd="2" destOrd="0" presId="urn:microsoft.com/office/officeart/2016/7/layout/LinearBlockProcessNumbered#1"/>
    <dgm:cxn modelId="{0E9FEFB5-6C02-4487-B5DA-FEC5FAF8276E}" type="presParOf" srcId="{070CFBFA-AE62-406D-B2E3-4A871FE3EC95}" destId="{89A9B4CF-6439-46B1-B6A9-1D6CD5034774}" srcOrd="0" destOrd="0" presId="urn:microsoft.com/office/officeart/2016/7/layout/LinearBlockProcessNumbered#1"/>
    <dgm:cxn modelId="{F0A47C85-9518-4C93-8255-C9AFB636FCA5}" type="presParOf" srcId="{070CFBFA-AE62-406D-B2E3-4A871FE3EC95}" destId="{379B8CE4-8135-4F2C-A5A0-E55EBE328E9A}" srcOrd="1" destOrd="0" presId="urn:microsoft.com/office/officeart/2016/7/layout/LinearBlockProcessNumbered#1"/>
    <dgm:cxn modelId="{6F08DEDD-D938-4475-9F6F-4EFA340A289E}" type="presParOf" srcId="{070CFBFA-AE62-406D-B2E3-4A871FE3EC95}" destId="{9F2B2B99-E41C-48B6-9241-186B3896CDB2}" srcOrd="2" destOrd="0" presId="urn:microsoft.com/office/officeart/2016/7/layout/LinearBlockProcessNumbered#1"/>
    <dgm:cxn modelId="{99506CFF-0C1F-4512-9C00-A30391043DF1}" type="presParOf" srcId="{09F899AB-70CA-46DA-8F8C-58514A9FEF67}" destId="{88CC7DDE-DA0F-42A6-8406-A11161BD6BA9}" srcOrd="3" destOrd="0" presId="urn:microsoft.com/office/officeart/2016/7/layout/LinearBlockProcessNumbered#1"/>
    <dgm:cxn modelId="{763CCB18-46C2-441A-A0E7-0701691722CF}" type="presParOf" srcId="{09F899AB-70CA-46DA-8F8C-58514A9FEF67}" destId="{4C550E1C-ACB2-4A5D-BD4A-3D5D60E405E6}" srcOrd="4" destOrd="0" presId="urn:microsoft.com/office/officeart/2016/7/layout/LinearBlockProcessNumbered#1"/>
    <dgm:cxn modelId="{E051CCCE-7BAB-49E7-8837-F92835E3B96E}" type="presParOf" srcId="{4C550E1C-ACB2-4A5D-BD4A-3D5D60E405E6}" destId="{0802B4A8-7224-4B0A-95B7-D17AEB2B2AFF}" srcOrd="0" destOrd="0" presId="urn:microsoft.com/office/officeart/2016/7/layout/LinearBlockProcessNumbered#1"/>
    <dgm:cxn modelId="{586A1A20-81DB-4764-A6CD-65D32688CCC1}" type="presParOf" srcId="{4C550E1C-ACB2-4A5D-BD4A-3D5D60E405E6}" destId="{68AC9669-DC11-473A-AA2E-579A44E78C37}" srcOrd="1" destOrd="0" presId="urn:microsoft.com/office/officeart/2016/7/layout/LinearBlockProcessNumbered#1"/>
    <dgm:cxn modelId="{6F7EAFA0-D196-49F7-995A-923F55B8C7E2}"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3" y="466468"/>
          <a:ext cx="2384967" cy="283909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Bauxite rock mined in Australia, Jamaica, Guinea, Brazil and Russia.</a:t>
          </a:r>
        </a:p>
      </dsp:txBody>
      <dsp:txXfrm>
        <a:off x="3" y="1602105"/>
        <a:ext cx="2384967" cy="1703455"/>
      </dsp:txXfrm>
    </dsp:sp>
    <dsp:sp modelId="{15536E38-36FE-4A51-B620-2715BFAD5475}">
      <dsp:nvSpPr>
        <dsp:cNvPr id="0" name=""/>
        <dsp:cNvSpPr/>
      </dsp:nvSpPr>
      <dsp:spPr>
        <a:xfrm>
          <a:off x="10608"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endParaRPr lang="en-US" sz="5800" kern="1200" dirty="0"/>
        </a:p>
      </dsp:txBody>
      <dsp:txXfrm>
        <a:off x="10608" y="442449"/>
        <a:ext cx="2367260" cy="1136284"/>
      </dsp:txXfrm>
    </dsp:sp>
    <dsp:sp modelId="{89A9B4CF-6439-46B1-B6A9-1D6CD5034774}">
      <dsp:nvSpPr>
        <dsp:cNvPr id="0" name=""/>
        <dsp:cNvSpPr/>
      </dsp:nvSpPr>
      <dsp:spPr>
        <a:xfrm>
          <a:off x="2578209" y="465601"/>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Alumina processing to produce pure aluminium oxide (Al</a:t>
          </a:r>
          <a:r>
            <a:rPr lang="en-US" sz="1800" kern="1200" baseline="-25000" dirty="0"/>
            <a:t>2</a:t>
          </a:r>
          <a:r>
            <a:rPr lang="en-US" sz="1800" kern="1200" dirty="0"/>
            <a:t>O</a:t>
          </a:r>
          <a:r>
            <a:rPr lang="en-US" sz="1800" kern="1200" baseline="-25000" dirty="0"/>
            <a:t>3</a:t>
          </a:r>
          <a:r>
            <a:rPr lang="en-US" sz="1800" kern="1200" dirty="0"/>
            <a:t>).</a:t>
          </a:r>
        </a:p>
      </dsp:txBody>
      <dsp:txXfrm>
        <a:off x="2578209" y="1601886"/>
        <a:ext cx="2367260" cy="1704427"/>
      </dsp:txXfrm>
    </dsp:sp>
    <dsp:sp modelId="{379B8CE4-8135-4F2C-A5A0-E55EBE328E9A}">
      <dsp:nvSpPr>
        <dsp:cNvPr id="0" name=""/>
        <dsp:cNvSpPr/>
      </dsp:nvSpPr>
      <dsp:spPr>
        <a:xfrm>
          <a:off x="2576102"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endParaRPr lang="en-US" sz="5800" kern="1200" dirty="0"/>
        </a:p>
      </dsp:txBody>
      <dsp:txXfrm>
        <a:off x="2576102" y="442449"/>
        <a:ext cx="2367260" cy="1136284"/>
      </dsp:txXfrm>
    </dsp:sp>
    <dsp:sp modelId="{99B85FE7-F36E-4283-B517-BA6F97E52479}">
      <dsp:nvSpPr>
        <dsp:cNvPr id="0" name=""/>
        <dsp:cNvSpPr/>
      </dsp:nvSpPr>
      <dsp:spPr>
        <a:xfrm>
          <a:off x="5143846" y="475515"/>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t>Alumina processed via electrolysis to produce molten aluminium and carbon dioxide.</a:t>
          </a:r>
        </a:p>
        <a:p>
          <a:pPr marL="0" lvl="0" algn="l" defTabSz="711200">
            <a:lnSpc>
              <a:spcPct val="90000"/>
            </a:lnSpc>
            <a:spcBef>
              <a:spcPct val="0"/>
            </a:spcBef>
            <a:spcAft>
              <a:spcPct val="35000"/>
            </a:spcAft>
            <a:buNone/>
          </a:pPr>
          <a:endParaRPr lang="en-GB" sz="1300" kern="1200" dirty="0"/>
        </a:p>
      </dsp:txBody>
      <dsp:txXfrm>
        <a:off x="5143846" y="1611800"/>
        <a:ext cx="2367260" cy="1704427"/>
      </dsp:txXfrm>
    </dsp:sp>
    <dsp:sp modelId="{7D20FD47-7C02-42EA-83FD-9443FCB4CA3F}">
      <dsp:nvSpPr>
        <dsp:cNvPr id="0" name=""/>
        <dsp:cNvSpPr/>
      </dsp:nvSpPr>
      <dsp:spPr>
        <a:xfrm>
          <a:off x="5132743"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GB" sz="5800" kern="1200"/>
            <a:t>03</a:t>
          </a:r>
        </a:p>
      </dsp:txBody>
      <dsp:txXfrm>
        <a:off x="5132743" y="442449"/>
        <a:ext cx="2367260" cy="1136284"/>
      </dsp:txXfrm>
    </dsp:sp>
    <dsp:sp modelId="{0802B4A8-7224-4B0A-95B7-D17AEB2B2AFF}">
      <dsp:nvSpPr>
        <dsp:cNvPr id="0" name=""/>
        <dsp:cNvSpPr/>
      </dsp:nvSpPr>
      <dsp:spPr>
        <a:xfrm>
          <a:off x="7687656" y="465601"/>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Cans </a:t>
          </a:r>
          <a:r>
            <a:rPr lang="en-US" sz="1800" kern="1200" dirty="0" err="1"/>
            <a:t>moulded</a:t>
          </a:r>
          <a:r>
            <a:rPr lang="en-US" sz="1800" kern="1200" dirty="0"/>
            <a:t> and extruded from aluminium ingots, ready to be filled with pop.</a:t>
          </a:r>
        </a:p>
      </dsp:txBody>
      <dsp:txXfrm>
        <a:off x="7687656" y="1601886"/>
        <a:ext cx="2367260" cy="1704427"/>
      </dsp:txXfrm>
    </dsp:sp>
    <dsp:sp modelId="{68AC9669-DC11-473A-AA2E-579A44E78C37}">
      <dsp:nvSpPr>
        <dsp:cNvPr id="0" name=""/>
        <dsp:cNvSpPr/>
      </dsp:nvSpPr>
      <dsp:spPr>
        <a:xfrm>
          <a:off x="7689384"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04</a:t>
          </a:r>
          <a:endParaRPr lang="en-US" sz="5800" kern="1200" dirty="0"/>
        </a:p>
      </dsp:txBody>
      <dsp:txXfrm>
        <a:off x="7689384" y="442449"/>
        <a:ext cx="2367260" cy="1136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3" y="466468"/>
          <a:ext cx="2384967" cy="283909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Bauxite rock mined in Australia, Jamaica, Guinea, Brazil and Russia.</a:t>
          </a:r>
        </a:p>
      </dsp:txBody>
      <dsp:txXfrm>
        <a:off x="3" y="1602105"/>
        <a:ext cx="2384967" cy="1703455"/>
      </dsp:txXfrm>
    </dsp:sp>
    <dsp:sp modelId="{15536E38-36FE-4A51-B620-2715BFAD5475}">
      <dsp:nvSpPr>
        <dsp:cNvPr id="0" name=""/>
        <dsp:cNvSpPr/>
      </dsp:nvSpPr>
      <dsp:spPr>
        <a:xfrm>
          <a:off x="10608"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01</a:t>
          </a:r>
          <a:endParaRPr lang="en-US" sz="5800" kern="1200" dirty="0"/>
        </a:p>
      </dsp:txBody>
      <dsp:txXfrm>
        <a:off x="10608" y="442449"/>
        <a:ext cx="2367260" cy="1136284"/>
      </dsp:txXfrm>
    </dsp:sp>
    <dsp:sp modelId="{89A9B4CF-6439-46B1-B6A9-1D6CD5034774}">
      <dsp:nvSpPr>
        <dsp:cNvPr id="0" name=""/>
        <dsp:cNvSpPr/>
      </dsp:nvSpPr>
      <dsp:spPr>
        <a:xfrm>
          <a:off x="2578209" y="465601"/>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Alumina processing to produce pure aluminium oxide (Al</a:t>
          </a:r>
          <a:r>
            <a:rPr lang="en-US" sz="1800" kern="1200" baseline="-25000" dirty="0"/>
            <a:t>2</a:t>
          </a:r>
          <a:r>
            <a:rPr lang="en-US" sz="1800" kern="1200" dirty="0"/>
            <a:t>O</a:t>
          </a:r>
          <a:r>
            <a:rPr lang="en-US" sz="1800" kern="1200" baseline="-25000" dirty="0"/>
            <a:t>3</a:t>
          </a:r>
          <a:r>
            <a:rPr lang="en-US" sz="1800" kern="1200" dirty="0"/>
            <a:t>).</a:t>
          </a:r>
        </a:p>
      </dsp:txBody>
      <dsp:txXfrm>
        <a:off x="2578209" y="1601886"/>
        <a:ext cx="2367260" cy="1704427"/>
      </dsp:txXfrm>
    </dsp:sp>
    <dsp:sp modelId="{379B8CE4-8135-4F2C-A5A0-E55EBE328E9A}">
      <dsp:nvSpPr>
        <dsp:cNvPr id="0" name=""/>
        <dsp:cNvSpPr/>
      </dsp:nvSpPr>
      <dsp:spPr>
        <a:xfrm>
          <a:off x="2576102"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02</a:t>
          </a:r>
          <a:endParaRPr lang="en-US" sz="5800" kern="1200" dirty="0"/>
        </a:p>
      </dsp:txBody>
      <dsp:txXfrm>
        <a:off x="2576102" y="442449"/>
        <a:ext cx="2367260" cy="1136284"/>
      </dsp:txXfrm>
    </dsp:sp>
    <dsp:sp modelId="{99B85FE7-F36E-4283-B517-BA6F97E52479}">
      <dsp:nvSpPr>
        <dsp:cNvPr id="0" name=""/>
        <dsp:cNvSpPr/>
      </dsp:nvSpPr>
      <dsp:spPr>
        <a:xfrm>
          <a:off x="5143846" y="475515"/>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t>Alumina processed via electrolysis to produce molten aluminium and carbon dioxide.</a:t>
          </a:r>
        </a:p>
        <a:p>
          <a:pPr marL="0" lvl="0" algn="l" defTabSz="711200">
            <a:lnSpc>
              <a:spcPct val="90000"/>
            </a:lnSpc>
            <a:spcBef>
              <a:spcPct val="0"/>
            </a:spcBef>
            <a:spcAft>
              <a:spcPct val="35000"/>
            </a:spcAft>
            <a:buNone/>
          </a:pPr>
          <a:endParaRPr lang="en-GB" sz="1300" kern="1200" dirty="0"/>
        </a:p>
      </dsp:txBody>
      <dsp:txXfrm>
        <a:off x="5143846" y="1611800"/>
        <a:ext cx="2367260" cy="1704427"/>
      </dsp:txXfrm>
    </dsp:sp>
    <dsp:sp modelId="{7D20FD47-7C02-42EA-83FD-9443FCB4CA3F}">
      <dsp:nvSpPr>
        <dsp:cNvPr id="0" name=""/>
        <dsp:cNvSpPr/>
      </dsp:nvSpPr>
      <dsp:spPr>
        <a:xfrm>
          <a:off x="5132743"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GB" sz="5800" kern="1200"/>
            <a:t>03</a:t>
          </a:r>
        </a:p>
      </dsp:txBody>
      <dsp:txXfrm>
        <a:off x="5132743" y="442449"/>
        <a:ext cx="2367260" cy="1136284"/>
      </dsp:txXfrm>
    </dsp:sp>
    <dsp:sp modelId="{0802B4A8-7224-4B0A-95B7-D17AEB2B2AFF}">
      <dsp:nvSpPr>
        <dsp:cNvPr id="0" name=""/>
        <dsp:cNvSpPr/>
      </dsp:nvSpPr>
      <dsp:spPr>
        <a:xfrm>
          <a:off x="7687656" y="465601"/>
          <a:ext cx="2367260" cy="28407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33833" tIns="0" rIns="233833" bIns="330200" numCol="1" spcCol="1270" anchor="t" anchorCtr="0">
          <a:noAutofit/>
        </a:bodyPr>
        <a:lstStyle/>
        <a:p>
          <a:pPr marL="0" lvl="0" indent="0" algn="l" defTabSz="800100">
            <a:lnSpc>
              <a:spcPct val="90000"/>
            </a:lnSpc>
            <a:spcBef>
              <a:spcPct val="0"/>
            </a:spcBef>
            <a:spcAft>
              <a:spcPct val="35000"/>
            </a:spcAft>
            <a:buNone/>
          </a:pPr>
          <a:r>
            <a:rPr lang="en-US" sz="1800" kern="1200" dirty="0"/>
            <a:t>Cans </a:t>
          </a:r>
          <a:r>
            <a:rPr lang="en-US" sz="1800" kern="1200" dirty="0" err="1"/>
            <a:t>moulded</a:t>
          </a:r>
          <a:r>
            <a:rPr lang="en-US" sz="1800" kern="1200" dirty="0"/>
            <a:t> and extruded from aluminium ingots, ready to be filled with pop.</a:t>
          </a:r>
        </a:p>
      </dsp:txBody>
      <dsp:txXfrm>
        <a:off x="7687656" y="1601886"/>
        <a:ext cx="2367260" cy="1704427"/>
      </dsp:txXfrm>
    </dsp:sp>
    <dsp:sp modelId="{68AC9669-DC11-473A-AA2E-579A44E78C37}">
      <dsp:nvSpPr>
        <dsp:cNvPr id="0" name=""/>
        <dsp:cNvSpPr/>
      </dsp:nvSpPr>
      <dsp:spPr>
        <a:xfrm>
          <a:off x="7689384" y="442449"/>
          <a:ext cx="2367260" cy="113628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3833" tIns="165100" rIns="233833" bIns="165100" numCol="1" spcCol="1270" anchor="ctr" anchorCtr="0">
          <a:noAutofit/>
        </a:bodyPr>
        <a:lstStyle/>
        <a:p>
          <a:pPr marL="0" lvl="0" indent="0" algn="l" defTabSz="2578100">
            <a:lnSpc>
              <a:spcPct val="90000"/>
            </a:lnSpc>
            <a:spcBef>
              <a:spcPct val="0"/>
            </a:spcBef>
            <a:spcAft>
              <a:spcPct val="35000"/>
            </a:spcAft>
            <a:buNone/>
          </a:pPr>
          <a:r>
            <a:rPr lang="en-US" sz="5800" kern="1200"/>
            <a:t>04</a:t>
          </a:r>
          <a:endParaRPr lang="en-US" sz="5800" kern="1200" dirty="0"/>
        </a:p>
      </dsp:txBody>
      <dsp:txXfrm>
        <a:off x="7689384" y="442449"/>
        <a:ext cx="2367260" cy="1136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Ore (Rocks) mined as deposits of magnetite and </a:t>
          </a:r>
          <a:r>
            <a:rPr lang="en-US" sz="2200" kern="1200" dirty="0" err="1"/>
            <a:t>haematite</a:t>
          </a:r>
          <a:r>
            <a:rPr lang="en-US" sz="2200" kern="1200" dirty="0"/>
            <a:t> in USA, Canada, Australia, Brazil and Russia.</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oxide reacts with carbon in a blast furnace to leave iron and carbon dioxide</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turned into steel cans using carbon and an extrusion and </a:t>
          </a:r>
          <a:r>
            <a:rPr lang="en-US" sz="2200" kern="1200" dirty="0" err="1"/>
            <a:t>moulding</a:t>
          </a:r>
          <a:r>
            <a:rPr lang="en-US" sz="2200" kern="1200" dirty="0"/>
            <a:t> process</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Ore (Rocks) mined as deposits of magnetite and </a:t>
          </a:r>
          <a:r>
            <a:rPr lang="en-US" sz="2200" kern="1200" dirty="0" err="1"/>
            <a:t>haematite</a:t>
          </a:r>
          <a:r>
            <a:rPr lang="en-US" sz="2200" kern="1200" dirty="0"/>
            <a:t> in USA, Canada, Australia, Brazil and Russia.</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oxide reacts with carbon in a blast furnace to leave iron and carbon dioxide</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977900">
            <a:lnSpc>
              <a:spcPct val="90000"/>
            </a:lnSpc>
            <a:spcBef>
              <a:spcPct val="0"/>
            </a:spcBef>
            <a:spcAft>
              <a:spcPct val="35000"/>
            </a:spcAft>
            <a:buNone/>
          </a:pPr>
          <a:r>
            <a:rPr lang="en-US" sz="2200" kern="1200" dirty="0"/>
            <a:t>Iron turned into steel cans using carbon and an extrusion and </a:t>
          </a:r>
          <a:r>
            <a:rPr lang="en-US" sz="2200" kern="1200" dirty="0" err="1"/>
            <a:t>moulding</a:t>
          </a:r>
          <a:r>
            <a:rPr lang="en-US" sz="2200" kern="1200" dirty="0"/>
            <a:t> process</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7BCA2-10D2-4AB1-9BCD-588BF87478B1}"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05285-2021-485E-B22D-17EE86A29B38}" type="slidenum">
              <a:rPr lang="en-GB" smtClean="0"/>
              <a:t>‹#›</a:t>
            </a:fld>
            <a:endParaRPr lang="en-GB"/>
          </a:p>
        </p:txBody>
      </p:sp>
    </p:spTree>
    <p:extLst>
      <p:ext uri="{BB962C8B-B14F-4D97-AF65-F5344CB8AC3E}">
        <p14:creationId xmlns:p14="http://schemas.microsoft.com/office/powerpoint/2010/main" val="1781606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2</a:t>
            </a:fld>
            <a:endParaRPr lang="en-GB"/>
          </a:p>
        </p:txBody>
      </p:sp>
    </p:spTree>
    <p:extLst>
      <p:ext uri="{BB962C8B-B14F-4D97-AF65-F5344CB8AC3E}">
        <p14:creationId xmlns:p14="http://schemas.microsoft.com/office/powerpoint/2010/main" val="233667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38</a:t>
            </a:fld>
            <a:endParaRPr lang="en-GB"/>
          </a:p>
        </p:txBody>
      </p:sp>
    </p:spTree>
    <p:extLst>
      <p:ext uri="{BB962C8B-B14F-4D97-AF65-F5344CB8AC3E}">
        <p14:creationId xmlns:p14="http://schemas.microsoft.com/office/powerpoint/2010/main" val="33190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average distance UK consumers travel to a supermarket is 2.3 miles.</a:t>
            </a:r>
          </a:p>
        </p:txBody>
      </p:sp>
      <p:sp>
        <p:nvSpPr>
          <p:cNvPr id="4" name="Slide Number Placeholder 3"/>
          <p:cNvSpPr>
            <a:spLocks noGrp="1"/>
          </p:cNvSpPr>
          <p:nvPr>
            <p:ph type="sldNum" sz="quarter" idx="5"/>
          </p:nvPr>
        </p:nvSpPr>
        <p:spPr/>
        <p:txBody>
          <a:bodyPr/>
          <a:lstStyle/>
          <a:p>
            <a:fld id="{9D805285-2021-485E-B22D-17EE86A29B38}" type="slidenum">
              <a:rPr lang="en-GB" smtClean="0"/>
              <a:t>39</a:t>
            </a:fld>
            <a:endParaRPr lang="en-GB"/>
          </a:p>
        </p:txBody>
      </p:sp>
    </p:spTree>
    <p:extLst>
      <p:ext uri="{BB962C8B-B14F-4D97-AF65-F5344CB8AC3E}">
        <p14:creationId xmlns:p14="http://schemas.microsoft.com/office/powerpoint/2010/main" val="259844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5</a:t>
            </a:fld>
            <a:endParaRPr lang="en-GB"/>
          </a:p>
        </p:txBody>
      </p:sp>
    </p:spTree>
    <p:extLst>
      <p:ext uri="{BB962C8B-B14F-4D97-AF65-F5344CB8AC3E}">
        <p14:creationId xmlns:p14="http://schemas.microsoft.com/office/powerpoint/2010/main" val="275178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6</a:t>
            </a:fld>
            <a:endParaRPr lang="en-GB"/>
          </a:p>
        </p:txBody>
      </p:sp>
    </p:spTree>
    <p:extLst>
      <p:ext uri="{BB962C8B-B14F-4D97-AF65-F5344CB8AC3E}">
        <p14:creationId xmlns:p14="http://schemas.microsoft.com/office/powerpoint/2010/main" val="385881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7</a:t>
            </a:fld>
            <a:endParaRPr lang="en-GB"/>
          </a:p>
        </p:txBody>
      </p:sp>
    </p:spTree>
    <p:extLst>
      <p:ext uri="{BB962C8B-B14F-4D97-AF65-F5344CB8AC3E}">
        <p14:creationId xmlns:p14="http://schemas.microsoft.com/office/powerpoint/2010/main" val="233610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13</a:t>
            </a:fld>
            <a:endParaRPr lang="en-GB"/>
          </a:p>
        </p:txBody>
      </p:sp>
    </p:spTree>
    <p:extLst>
      <p:ext uri="{BB962C8B-B14F-4D97-AF65-F5344CB8AC3E}">
        <p14:creationId xmlns:p14="http://schemas.microsoft.com/office/powerpoint/2010/main" val="197764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14</a:t>
            </a:fld>
            <a:endParaRPr lang="en-GB"/>
          </a:p>
        </p:txBody>
      </p:sp>
    </p:spTree>
    <p:extLst>
      <p:ext uri="{BB962C8B-B14F-4D97-AF65-F5344CB8AC3E}">
        <p14:creationId xmlns:p14="http://schemas.microsoft.com/office/powerpoint/2010/main" val="400058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15</a:t>
            </a:fld>
            <a:endParaRPr lang="en-GB"/>
          </a:p>
        </p:txBody>
      </p:sp>
    </p:spTree>
    <p:extLst>
      <p:ext uri="{BB962C8B-B14F-4D97-AF65-F5344CB8AC3E}">
        <p14:creationId xmlns:p14="http://schemas.microsoft.com/office/powerpoint/2010/main" val="2258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28</a:t>
            </a:fld>
            <a:endParaRPr lang="en-GB"/>
          </a:p>
        </p:txBody>
      </p:sp>
    </p:spTree>
    <p:extLst>
      <p:ext uri="{BB962C8B-B14F-4D97-AF65-F5344CB8AC3E}">
        <p14:creationId xmlns:p14="http://schemas.microsoft.com/office/powerpoint/2010/main" val="398826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805285-2021-485E-B22D-17EE86A29B38}" type="slidenum">
              <a:rPr lang="en-GB" smtClean="0"/>
              <a:t>37</a:t>
            </a:fld>
            <a:endParaRPr lang="en-GB"/>
          </a:p>
        </p:txBody>
      </p:sp>
    </p:spTree>
    <p:extLst>
      <p:ext uri="{BB962C8B-B14F-4D97-AF65-F5344CB8AC3E}">
        <p14:creationId xmlns:p14="http://schemas.microsoft.com/office/powerpoint/2010/main" val="260228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11/24/2020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THhxEZhsMnw?feature=oembed"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G6O2zTuGOVQ?feature=oembed"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2UKkLf3szNw?feature=oembed" TargetMode="External"/><Relationship Id="rId1" Type="http://schemas.openxmlformats.org/officeDocument/2006/relationships/video" Target="https://www.youtube.com/embed/6bZKNb6KEt8?feature=oembed" TargetMode="Externa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cycle-more.co.uk/household/recycling-fac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cycle-more.co.uk/household/recycling-fac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6"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3.jpg"/><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7.JPG"/><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jpeg"/><Relationship Id="rId4" Type="http://schemas.openxmlformats.org/officeDocument/2006/relationships/hyperlink" Target="https://media.istockphoto.com/photos/man-standing-by-large-roll-of-aluminium-in-factory-picture-id516140876?k=6&amp;m=516140876&amp;s=612x612&amp;w=0&amp;h=Y6GCtZDXBE6WcWQMBHyi6xxRmn_dsKFsalu9rUO4wu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1.jpg"/><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4.jpg"/><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6.jpg"/><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Dwkh46MZuIc?feature=oembed" TargetMode="Externa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Environmental_impact_of_transpor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6P90li2PHfA?feature=oembed" TargetMode="External"/><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4TVDSWuR5E?feature=oembed"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Comparing recycling with extracting metals</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4293270"/>
            <a:ext cx="4775075" cy="559656"/>
          </a:xfrm>
        </p:spPr>
        <p:txBody>
          <a:bodyPr>
            <a:normAutofit/>
          </a:bodyPr>
          <a:lstStyle/>
          <a:p>
            <a:r>
              <a:rPr lang="en-US" dirty="0">
                <a:solidFill>
                  <a:schemeClr val="tx1"/>
                </a:solidFill>
              </a:rPr>
              <a:t>KS3/4 Chemistry</a:t>
            </a:r>
          </a:p>
        </p:txBody>
      </p:sp>
      <p:pic>
        <p:nvPicPr>
          <p:cNvPr id="9" name="Picture 8" descr="A picture containing game&#10;&#10;Description automatically generated">
            <a:extLst>
              <a:ext uri="{FF2B5EF4-FFF2-40B4-BE49-F238E27FC236}">
                <a16:creationId xmlns:a16="http://schemas.microsoft.com/office/drawing/2014/main" id="{DEF31078-2A1A-4D33-9260-FC2B3353BCB5}"/>
              </a:ext>
            </a:extLst>
          </p:cNvPr>
          <p:cNvPicPr>
            <a:picLocks noChangeAspect="1"/>
          </p:cNvPicPr>
          <p:nvPr/>
        </p:nvPicPr>
        <p:blipFill rotWithShape="1">
          <a:blip r:embed="rId4"/>
          <a:srcRect l="82993" t="89196" b="483"/>
          <a:stretch/>
        </p:blipFill>
        <p:spPr>
          <a:xfrm>
            <a:off x="10231821" y="5175857"/>
            <a:ext cx="1959715" cy="1682134"/>
          </a:xfrm>
          <a:prstGeom prst="rect">
            <a:avLst/>
          </a:prstGeom>
        </p:spPr>
      </p:pic>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8904-9D46-41A3-B6D0-69D78AA67422}"/>
              </a:ext>
            </a:extLst>
          </p:cNvPr>
          <p:cNvSpPr>
            <a:spLocks noGrp="1"/>
          </p:cNvSpPr>
          <p:nvPr>
            <p:ph type="title"/>
          </p:nvPr>
        </p:nvSpPr>
        <p:spPr/>
        <p:txBody>
          <a:bodyPr/>
          <a:lstStyle/>
          <a:p>
            <a:r>
              <a:rPr lang="en-GB" dirty="0"/>
              <a:t>Summary</a:t>
            </a:r>
          </a:p>
        </p:txBody>
      </p:sp>
      <p:graphicFrame>
        <p:nvGraphicFramePr>
          <p:cNvPr id="4" name="Content Placeholder 2" descr="SmartArt Process Diagram">
            <a:extLst>
              <a:ext uri="{FF2B5EF4-FFF2-40B4-BE49-F238E27FC236}">
                <a16:creationId xmlns:a16="http://schemas.microsoft.com/office/drawing/2014/main" id="{999EF043-BA5C-4645-843F-88F465C153F7}"/>
              </a:ext>
            </a:extLst>
          </p:cNvPr>
          <p:cNvGraphicFramePr>
            <a:graphicFrameLocks/>
          </p:cNvGraphicFramePr>
          <p:nvPr>
            <p:extLst>
              <p:ext uri="{D42A27DB-BD31-4B8C-83A1-F6EECF244321}">
                <p14:modId xmlns:p14="http://schemas.microsoft.com/office/powerpoint/2010/main" val="689347161"/>
              </p:ext>
            </p:extLst>
          </p:nvPr>
        </p:nvGraphicFramePr>
        <p:xfrm>
          <a:off x="1066800" y="1566194"/>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4B5107B5-5FB3-42CD-9037-A5955AFA3AA1}"/>
              </a:ext>
            </a:extLst>
          </p:cNvPr>
          <p:cNvSpPr/>
          <p:nvPr/>
        </p:nvSpPr>
        <p:spPr>
          <a:xfrm>
            <a:off x="3200400" y="2956034"/>
            <a:ext cx="662152" cy="9459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523534D-CD8E-44CA-8D33-4D019391F21F}"/>
              </a:ext>
            </a:extLst>
          </p:cNvPr>
          <p:cNvSpPr/>
          <p:nvPr/>
        </p:nvSpPr>
        <p:spPr>
          <a:xfrm>
            <a:off x="5764924" y="2956034"/>
            <a:ext cx="662152" cy="9459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E03CCF0A-D797-41FF-9616-2A18D1F73050}"/>
              </a:ext>
            </a:extLst>
          </p:cNvPr>
          <p:cNvSpPr/>
          <p:nvPr/>
        </p:nvSpPr>
        <p:spPr>
          <a:xfrm>
            <a:off x="8329448" y="2956034"/>
            <a:ext cx="662152" cy="94593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8" name="Picture 7" descr="A picture containing game&#10;&#10;Description automatically generated">
            <a:extLst>
              <a:ext uri="{FF2B5EF4-FFF2-40B4-BE49-F238E27FC236}">
                <a16:creationId xmlns:a16="http://schemas.microsoft.com/office/drawing/2014/main" id="{132AEDB0-4E93-4C42-9C5B-D1AD928F7D44}"/>
              </a:ext>
            </a:extLst>
          </p:cNvPr>
          <p:cNvPicPr>
            <a:picLocks noChangeAspect="1"/>
          </p:cNvPicPr>
          <p:nvPr/>
        </p:nvPicPr>
        <p:blipFill rotWithShape="1">
          <a:blip r:embed="rId7"/>
          <a:srcRect l="83617" t="88315" r="-245"/>
          <a:stretch/>
        </p:blipFill>
        <p:spPr>
          <a:xfrm>
            <a:off x="10362847" y="5010247"/>
            <a:ext cx="1461641" cy="1452777"/>
          </a:xfrm>
          <a:prstGeom prst="rect">
            <a:avLst/>
          </a:prstGeom>
        </p:spPr>
      </p:pic>
    </p:spTree>
    <p:extLst>
      <p:ext uri="{BB962C8B-B14F-4D97-AF65-F5344CB8AC3E}">
        <p14:creationId xmlns:p14="http://schemas.microsoft.com/office/powerpoint/2010/main" val="347712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CB29E35-AC54-41A7-997B-38796C6E4B1C}"/>
              </a:ext>
            </a:extLst>
          </p:cNvPr>
          <p:cNvSpPr>
            <a:spLocks noGrp="1"/>
          </p:cNvSpPr>
          <p:nvPr>
            <p:ph type="title"/>
          </p:nvPr>
        </p:nvSpPr>
        <p:spPr>
          <a:xfrm>
            <a:off x="1136849" y="1348844"/>
            <a:ext cx="5716338" cy="3042706"/>
          </a:xfrm>
        </p:spPr>
        <p:txBody>
          <a:bodyPr vert="horz" lIns="91440" tIns="45720" rIns="91440" bIns="45720" rtlCol="0" anchor="ctr">
            <a:normAutofit/>
          </a:bodyPr>
          <a:lstStyle/>
          <a:p>
            <a:r>
              <a:rPr lang="en-US" sz="6000"/>
              <a:t>Steel cans</a:t>
            </a:r>
          </a:p>
        </p:txBody>
      </p:sp>
      <p:sp>
        <p:nvSpPr>
          <p:cNvPr id="3" name="Text Placeholder 2">
            <a:extLst>
              <a:ext uri="{FF2B5EF4-FFF2-40B4-BE49-F238E27FC236}">
                <a16:creationId xmlns:a16="http://schemas.microsoft.com/office/drawing/2014/main" id="{3177EF67-CA43-4660-A6E9-18B9520E14F7}"/>
              </a:ext>
            </a:extLst>
          </p:cNvPr>
          <p:cNvSpPr>
            <a:spLocks noGrp="1"/>
          </p:cNvSpPr>
          <p:nvPr>
            <p:ph type="body" idx="1"/>
          </p:nvPr>
        </p:nvSpPr>
        <p:spPr>
          <a:xfrm>
            <a:off x="1317386" y="4682062"/>
            <a:ext cx="5355264" cy="950253"/>
          </a:xfrm>
        </p:spPr>
        <p:txBody>
          <a:bodyPr vert="horz" lIns="91440" tIns="45720" rIns="91440" bIns="45720" rtlCol="0">
            <a:normAutofit/>
          </a:bodyPr>
          <a:lstStyle/>
          <a:p>
            <a:pPr>
              <a:lnSpc>
                <a:spcPct val="100000"/>
              </a:lnSpc>
              <a:spcBef>
                <a:spcPts val="0"/>
              </a:spcBef>
              <a:spcAft>
                <a:spcPts val="600"/>
              </a:spcAft>
            </a:pPr>
            <a:r>
              <a:rPr lang="en-US" spc="80"/>
              <a:t>The journey from rock to beans</a:t>
            </a:r>
          </a:p>
        </p:txBody>
      </p:sp>
      <p:sp>
        <p:nvSpPr>
          <p:cNvPr id="26" name="Rectangle 25">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1" name="Picture 20" descr="A picture containing game&#10;&#10;Description automatically generated">
            <a:extLst>
              <a:ext uri="{FF2B5EF4-FFF2-40B4-BE49-F238E27FC236}">
                <a16:creationId xmlns:a16="http://schemas.microsoft.com/office/drawing/2014/main" id="{49EB46FB-6A51-4C8B-8C5B-E62026C28CF5}"/>
              </a:ext>
            </a:extLst>
          </p:cNvPr>
          <p:cNvPicPr>
            <a:picLocks noChangeAspect="1"/>
          </p:cNvPicPr>
          <p:nvPr/>
        </p:nvPicPr>
        <p:blipFill rotWithShape="1">
          <a:blip r:embed="rId2"/>
          <a:srcRect l="83617" t="88315" r="-245"/>
          <a:stretch/>
        </p:blipFill>
        <p:spPr>
          <a:xfrm>
            <a:off x="7117443" y="1282320"/>
            <a:ext cx="4009014" cy="3984703"/>
          </a:xfrm>
          <a:prstGeom prst="rect">
            <a:avLst/>
          </a:prstGeom>
        </p:spPr>
      </p:pic>
    </p:spTree>
    <p:extLst>
      <p:ext uri="{BB962C8B-B14F-4D97-AF65-F5344CB8AC3E}">
        <p14:creationId xmlns:p14="http://schemas.microsoft.com/office/powerpoint/2010/main" val="26671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Steel cans - from extraction to baked beans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1106936505"/>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E264E567-E678-4DF4-8B4A-8E647B881082}"/>
              </a:ext>
            </a:extLst>
          </p:cNvPr>
          <p:cNvSpPr/>
          <p:nvPr/>
        </p:nvSpPr>
        <p:spPr>
          <a:xfrm>
            <a:off x="3869635" y="3588117"/>
            <a:ext cx="901148" cy="116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C5B62DB-A9D1-4E19-A24B-A34813AC7D9C}"/>
              </a:ext>
            </a:extLst>
          </p:cNvPr>
          <p:cNvSpPr/>
          <p:nvPr/>
        </p:nvSpPr>
        <p:spPr>
          <a:xfrm>
            <a:off x="7321828" y="3588117"/>
            <a:ext cx="901148" cy="116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game&#10;&#10;Description automatically generated">
            <a:extLst>
              <a:ext uri="{FF2B5EF4-FFF2-40B4-BE49-F238E27FC236}">
                <a16:creationId xmlns:a16="http://schemas.microsoft.com/office/drawing/2014/main" id="{1ED7A116-71D2-40A0-8271-C193E7B5F295}"/>
              </a:ext>
            </a:extLst>
          </p:cNvPr>
          <p:cNvPicPr>
            <a:picLocks noChangeAspect="1"/>
          </p:cNvPicPr>
          <p:nvPr/>
        </p:nvPicPr>
        <p:blipFill rotWithShape="1">
          <a:blip r:embed="rId8"/>
          <a:srcRect l="83617" t="88315" r="-245"/>
          <a:stretch/>
        </p:blipFill>
        <p:spPr>
          <a:xfrm>
            <a:off x="10548241" y="5286351"/>
            <a:ext cx="1461641" cy="1452777"/>
          </a:xfrm>
          <a:prstGeom prst="rect">
            <a:avLst/>
          </a:prstGeom>
        </p:spPr>
      </p:pic>
    </p:spTree>
    <p:extLst>
      <p:ext uri="{BB962C8B-B14F-4D97-AF65-F5344CB8AC3E}">
        <p14:creationId xmlns:p14="http://schemas.microsoft.com/office/powerpoint/2010/main" val="383377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5" name="Content Placeholder 4" descr="Largest Iron ore mine in the world Carajas Mine in Brazil as seen from space. ">
            <a:extLst>
              <a:ext uri="{FF2B5EF4-FFF2-40B4-BE49-F238E27FC236}">
                <a16:creationId xmlns:a16="http://schemas.microsoft.com/office/drawing/2014/main" id="{1CDBE1E2-18A2-4333-A4A1-00B2C3218FB6}"/>
              </a:ext>
            </a:extLst>
          </p:cNvPr>
          <p:cNvPicPr>
            <a:picLocks noChangeAspect="1"/>
          </p:cNvPicPr>
          <p:nvPr/>
        </p:nvPicPr>
        <p:blipFill rotWithShape="1">
          <a:blip r:embed="rId3"/>
          <a:srcRect r="8232"/>
          <a:stretch/>
        </p:blipFill>
        <p:spPr>
          <a:xfrm>
            <a:off x="582639" y="562356"/>
            <a:ext cx="7882128" cy="5733288"/>
          </a:xfrm>
          <a:prstGeom prst="rect">
            <a:avLst/>
          </a:prstGeom>
        </p:spPr>
      </p:pic>
      <p:sp>
        <p:nvSpPr>
          <p:cNvPr id="27" name="Rectangle 26">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B4CB7-88CE-473D-95E1-855E958F4C02}"/>
              </a:ext>
            </a:extLst>
          </p:cNvPr>
          <p:cNvSpPr>
            <a:spLocks noGrp="1"/>
          </p:cNvSpPr>
          <p:nvPr>
            <p:ph type="title"/>
          </p:nvPr>
        </p:nvSpPr>
        <p:spPr>
          <a:xfrm>
            <a:off x="9321801" y="612843"/>
            <a:ext cx="2312480" cy="1499738"/>
          </a:xfrm>
        </p:spPr>
        <p:txBody>
          <a:bodyPr anchor="b">
            <a:normAutofit fontScale="90000"/>
          </a:bodyPr>
          <a:lstStyle/>
          <a:p>
            <a:r>
              <a:rPr lang="en-GB" sz="2800" dirty="0"/>
              <a:t>Open Cast Iron Ore Mining in Brazil</a:t>
            </a:r>
          </a:p>
        </p:txBody>
      </p:sp>
      <p:sp>
        <p:nvSpPr>
          <p:cNvPr id="9" name="Content Placeholder 8">
            <a:extLst>
              <a:ext uri="{FF2B5EF4-FFF2-40B4-BE49-F238E27FC236}">
                <a16:creationId xmlns:a16="http://schemas.microsoft.com/office/drawing/2014/main" id="{8A212019-FF58-4D18-B42D-2426DEE7A008}"/>
              </a:ext>
            </a:extLst>
          </p:cNvPr>
          <p:cNvSpPr>
            <a:spLocks noGrp="1"/>
          </p:cNvSpPr>
          <p:nvPr>
            <p:ph idx="1"/>
          </p:nvPr>
        </p:nvSpPr>
        <p:spPr>
          <a:xfrm>
            <a:off x="9321801" y="2149813"/>
            <a:ext cx="2312479" cy="4046706"/>
          </a:xfrm>
        </p:spPr>
        <p:txBody>
          <a:bodyPr>
            <a:normAutofit/>
          </a:bodyPr>
          <a:lstStyle/>
          <a:p>
            <a:r>
              <a:rPr lang="en-GB" b="1">
                <a:solidFill>
                  <a:schemeClr val="tx1">
                    <a:lumMod val="85000"/>
                    <a:lumOff val="15000"/>
                  </a:schemeClr>
                </a:solidFill>
              </a:rPr>
              <a:t>The red-brown earth exposed by open pit mines contrast with the greens of the surrounding Amazon forest.</a:t>
            </a:r>
          </a:p>
          <a:p>
            <a:r>
              <a:rPr lang="en-GB" b="1" dirty="0">
                <a:solidFill>
                  <a:schemeClr val="tx1">
                    <a:lumMod val="85000"/>
                    <a:lumOff val="15000"/>
                  </a:schemeClr>
                </a:solidFill>
              </a:rPr>
              <a:t>Image of the day at Nasa’s earth observatory on </a:t>
            </a:r>
            <a:r>
              <a:rPr lang="en-GB">
                <a:solidFill>
                  <a:schemeClr val="tx1">
                    <a:lumMod val="85000"/>
                    <a:lumOff val="15000"/>
                  </a:schemeClr>
                </a:solidFill>
              </a:rPr>
              <a:t>February 23, 2019</a:t>
            </a:r>
            <a:endParaRPr lang="en-US" dirty="0">
              <a:solidFill>
                <a:schemeClr val="tx1">
                  <a:lumMod val="85000"/>
                  <a:lumOff val="15000"/>
                </a:schemeClr>
              </a:solidFill>
            </a:endParaRPr>
          </a:p>
        </p:txBody>
      </p:sp>
      <p:pic>
        <p:nvPicPr>
          <p:cNvPr id="11" name="Picture 10" descr="A picture containing game&#10;&#10;Description automatically generated">
            <a:extLst>
              <a:ext uri="{FF2B5EF4-FFF2-40B4-BE49-F238E27FC236}">
                <a16:creationId xmlns:a16="http://schemas.microsoft.com/office/drawing/2014/main" id="{7380371E-75D7-4C79-8E64-402820C0F3CA}"/>
              </a:ext>
            </a:extLst>
          </p:cNvPr>
          <p:cNvPicPr>
            <a:picLocks noChangeAspect="1"/>
          </p:cNvPicPr>
          <p:nvPr/>
        </p:nvPicPr>
        <p:blipFill rotWithShape="1">
          <a:blip r:embed="rId4"/>
          <a:srcRect l="83617" t="88315" r="-245"/>
          <a:stretch/>
        </p:blipFill>
        <p:spPr>
          <a:xfrm>
            <a:off x="9747219" y="4908334"/>
            <a:ext cx="1461641" cy="1452777"/>
          </a:xfrm>
          <a:prstGeom prst="rect">
            <a:avLst/>
          </a:prstGeom>
        </p:spPr>
      </p:pic>
    </p:spTree>
    <p:extLst>
      <p:ext uri="{BB962C8B-B14F-4D97-AF65-F5344CB8AC3E}">
        <p14:creationId xmlns:p14="http://schemas.microsoft.com/office/powerpoint/2010/main" val="357899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68">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1" name="Rectangle 7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3" name="Rectangle 72">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5" name="Group 7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6" name="Straight Connector 75">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0" name="Rectangle 79">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88" name="Rectangle 87">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57829101-29F8-46F5-BA0C-E5099117F487}"/>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400" cap="all" spc="-100">
                <a:solidFill>
                  <a:schemeClr val="bg1"/>
                </a:solidFill>
              </a:rPr>
              <a:t>Blast Furnace</a:t>
            </a:r>
          </a:p>
        </p:txBody>
      </p:sp>
      <p:sp>
        <p:nvSpPr>
          <p:cNvPr id="90" name="Rectangle 89">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1" name="Content Placeholder 10" descr="Diagram&#10;&#10;Description automatically generated">
            <a:extLst>
              <a:ext uri="{FF2B5EF4-FFF2-40B4-BE49-F238E27FC236}">
                <a16:creationId xmlns:a16="http://schemas.microsoft.com/office/drawing/2014/main" id="{E38E07BC-1806-48A2-B654-5A64083ED3C0}"/>
              </a:ext>
            </a:extLst>
          </p:cNvPr>
          <p:cNvPicPr>
            <a:picLocks noGrp="1" noChangeAspect="1"/>
          </p:cNvPicPr>
          <p:nvPr>
            <p:ph idx="1"/>
          </p:nvPr>
        </p:nvPicPr>
        <p:blipFill>
          <a:blip r:embed="rId4"/>
          <a:stretch>
            <a:fillRect/>
          </a:stretch>
        </p:blipFill>
        <p:spPr>
          <a:xfrm>
            <a:off x="6430499" y="645106"/>
            <a:ext cx="4034380" cy="5564663"/>
          </a:xfrm>
          <a:prstGeom prst="rect">
            <a:avLst/>
          </a:prstGeom>
        </p:spPr>
      </p:pic>
      <p:pic>
        <p:nvPicPr>
          <p:cNvPr id="24" name="Picture 23" descr="A picture containing game&#10;&#10;Description automatically generated">
            <a:extLst>
              <a:ext uri="{FF2B5EF4-FFF2-40B4-BE49-F238E27FC236}">
                <a16:creationId xmlns:a16="http://schemas.microsoft.com/office/drawing/2014/main" id="{6C084E9D-83B2-467E-812E-AE3B9E5DB60D}"/>
              </a:ext>
            </a:extLst>
          </p:cNvPr>
          <p:cNvPicPr>
            <a:picLocks noChangeAspect="1"/>
          </p:cNvPicPr>
          <p:nvPr/>
        </p:nvPicPr>
        <p:blipFill rotWithShape="1">
          <a:blip r:embed="rId5"/>
          <a:srcRect l="82993" t="89196" b="483"/>
          <a:stretch/>
        </p:blipFill>
        <p:spPr>
          <a:xfrm>
            <a:off x="10562897" y="5460037"/>
            <a:ext cx="1628639" cy="1397953"/>
          </a:xfrm>
          <a:prstGeom prst="rect">
            <a:avLst/>
          </a:prstGeom>
        </p:spPr>
      </p:pic>
    </p:spTree>
    <p:extLst>
      <p:ext uri="{BB962C8B-B14F-4D97-AF65-F5344CB8AC3E}">
        <p14:creationId xmlns:p14="http://schemas.microsoft.com/office/powerpoint/2010/main" val="113025429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9101-29F8-46F5-BA0C-E5099117F487}"/>
              </a:ext>
            </a:extLst>
          </p:cNvPr>
          <p:cNvSpPr>
            <a:spLocks noGrp="1"/>
          </p:cNvSpPr>
          <p:nvPr>
            <p:ph type="title"/>
          </p:nvPr>
        </p:nvSpPr>
        <p:spPr/>
        <p:txBody>
          <a:bodyPr/>
          <a:lstStyle/>
          <a:p>
            <a:r>
              <a:rPr lang="en-GB" dirty="0"/>
              <a:t>Blast Furnace – Chemical Equations</a:t>
            </a:r>
          </a:p>
        </p:txBody>
      </p:sp>
      <p:sp>
        <p:nvSpPr>
          <p:cNvPr id="3" name="Content Placeholder 2">
            <a:extLst>
              <a:ext uri="{FF2B5EF4-FFF2-40B4-BE49-F238E27FC236}">
                <a16:creationId xmlns:a16="http://schemas.microsoft.com/office/drawing/2014/main" id="{1B966D53-F67E-47AF-BD17-244F1AB3AD60}"/>
              </a:ext>
            </a:extLst>
          </p:cNvPr>
          <p:cNvSpPr>
            <a:spLocks noGrp="1"/>
          </p:cNvSpPr>
          <p:nvPr>
            <p:ph idx="1"/>
          </p:nvPr>
        </p:nvSpPr>
        <p:spPr>
          <a:xfrm>
            <a:off x="1066799" y="1727200"/>
            <a:ext cx="10171043" cy="4859867"/>
          </a:xfrm>
        </p:spPr>
        <p:txBody>
          <a:bodyPr>
            <a:normAutofit fontScale="70000" lnSpcReduction="20000"/>
          </a:bodyPr>
          <a:lstStyle/>
          <a:p>
            <a:r>
              <a:rPr lang="en-GB" altLang="en-US" sz="3200" dirty="0"/>
              <a:t>The coke burns:</a:t>
            </a:r>
          </a:p>
          <a:p>
            <a:pPr lvl="8">
              <a:lnSpc>
                <a:spcPct val="120000"/>
              </a:lnSpc>
            </a:pPr>
            <a:r>
              <a:rPr lang="en-GB" altLang="en-US" sz="3200" dirty="0">
                <a:solidFill>
                  <a:schemeClr val="accent2"/>
                </a:solidFill>
              </a:rPr>
              <a:t>C + O</a:t>
            </a:r>
            <a:r>
              <a:rPr lang="en-GB" altLang="en-US" sz="3200" baseline="-25000" dirty="0">
                <a:solidFill>
                  <a:schemeClr val="accent2"/>
                </a:solidFill>
              </a:rPr>
              <a:t>2</a:t>
            </a:r>
            <a:r>
              <a:rPr lang="en-GB" altLang="en-US" sz="3200" dirty="0">
                <a:solidFill>
                  <a:schemeClr val="accent2"/>
                </a:solidFill>
              </a:rPr>
              <a:t> </a:t>
            </a:r>
            <a:r>
              <a:rPr lang="en-GB" altLang="en-US" sz="3200" dirty="0">
                <a:solidFill>
                  <a:schemeClr val="accent2"/>
                </a:solidFill>
                <a:sym typeface="Wingdings" panose="05000000000000000000" pitchFamily="2" charset="2"/>
              </a:rPr>
              <a:t> CO</a:t>
            </a:r>
            <a:r>
              <a:rPr lang="en-GB" altLang="en-US" sz="3200" baseline="-25000" dirty="0">
                <a:solidFill>
                  <a:schemeClr val="accent2"/>
                </a:solidFill>
                <a:sym typeface="Wingdings" panose="05000000000000000000" pitchFamily="2" charset="2"/>
              </a:rPr>
              <a:t>2</a:t>
            </a:r>
          </a:p>
          <a:p>
            <a:pPr>
              <a:spcAft>
                <a:spcPts val="600"/>
              </a:spcAft>
            </a:pPr>
            <a:r>
              <a:rPr lang="en-GB" sz="3200" dirty="0"/>
              <a:t>The carbon dioxide then reacts with more coke to give carbon monoxide:</a:t>
            </a:r>
          </a:p>
          <a:p>
            <a:pPr lvl="8"/>
            <a:r>
              <a:rPr lang="en-GB" altLang="en-US" sz="3200" dirty="0">
                <a:solidFill>
                  <a:schemeClr val="accent2"/>
                </a:solidFill>
                <a:sym typeface="Wingdings" panose="05000000000000000000" pitchFamily="2" charset="2"/>
              </a:rPr>
              <a:t>CO</a:t>
            </a:r>
            <a:r>
              <a:rPr lang="en-GB" altLang="en-US" sz="3200" baseline="-25000" dirty="0">
                <a:solidFill>
                  <a:schemeClr val="accent2"/>
                </a:solidFill>
                <a:sym typeface="Wingdings" panose="05000000000000000000" pitchFamily="2" charset="2"/>
              </a:rPr>
              <a:t>2 </a:t>
            </a:r>
            <a:r>
              <a:rPr lang="en-GB" altLang="en-US" sz="3200" dirty="0">
                <a:solidFill>
                  <a:schemeClr val="accent2"/>
                </a:solidFill>
              </a:rPr>
              <a:t>+ C </a:t>
            </a:r>
            <a:r>
              <a:rPr lang="en-GB" altLang="en-US" sz="3200" dirty="0">
                <a:solidFill>
                  <a:schemeClr val="accent2"/>
                </a:solidFill>
                <a:sym typeface="Wingdings" panose="05000000000000000000" pitchFamily="2" charset="2"/>
              </a:rPr>
              <a:t> 2C</a:t>
            </a:r>
            <a:r>
              <a:rPr lang="en-GB" altLang="en-US" sz="3200" dirty="0">
                <a:solidFill>
                  <a:schemeClr val="accent2"/>
                </a:solidFill>
              </a:rPr>
              <a:t>O</a:t>
            </a:r>
            <a:endParaRPr lang="en-GB" altLang="en-US" sz="3200" baseline="-25000" dirty="0">
              <a:solidFill>
                <a:schemeClr val="accent2"/>
              </a:solidFill>
              <a:sym typeface="Wingdings" panose="05000000000000000000" pitchFamily="2" charset="2"/>
            </a:endParaRPr>
          </a:p>
          <a:p>
            <a:r>
              <a:rPr lang="en-GB" altLang="en-US" sz="3200" dirty="0"/>
              <a:t>The limestone is thermally decomposed:</a:t>
            </a:r>
          </a:p>
          <a:p>
            <a:pPr lvl="8">
              <a:lnSpc>
                <a:spcPct val="120000"/>
              </a:lnSpc>
            </a:pPr>
            <a:r>
              <a:rPr lang="en-GB" altLang="en-US" sz="3200" dirty="0">
                <a:solidFill>
                  <a:schemeClr val="accent2"/>
                </a:solidFill>
              </a:rPr>
              <a:t>CaCO3 </a:t>
            </a:r>
            <a:r>
              <a:rPr lang="en-GB" altLang="en-US" sz="3200" dirty="0">
                <a:solidFill>
                  <a:schemeClr val="accent2"/>
                </a:solidFill>
                <a:sym typeface="Wingdings" panose="05000000000000000000" pitchFamily="2" charset="2"/>
              </a:rPr>
              <a:t> </a:t>
            </a:r>
            <a:r>
              <a:rPr lang="en-GB" altLang="en-US" sz="3200" dirty="0" err="1">
                <a:solidFill>
                  <a:schemeClr val="accent2"/>
                </a:solidFill>
                <a:sym typeface="Wingdings" panose="05000000000000000000" pitchFamily="2" charset="2"/>
              </a:rPr>
              <a:t>CaO</a:t>
            </a:r>
            <a:r>
              <a:rPr lang="en-GB" altLang="en-US" sz="3200" dirty="0">
                <a:solidFill>
                  <a:schemeClr val="accent2"/>
                </a:solidFill>
                <a:sym typeface="Wingdings" panose="05000000000000000000" pitchFamily="2" charset="2"/>
              </a:rPr>
              <a:t> + CO</a:t>
            </a:r>
            <a:r>
              <a:rPr lang="en-GB" altLang="en-US" sz="3200" baseline="-25000" dirty="0">
                <a:solidFill>
                  <a:schemeClr val="accent2"/>
                </a:solidFill>
                <a:sym typeface="Wingdings" panose="05000000000000000000" pitchFamily="2" charset="2"/>
              </a:rPr>
              <a:t>2</a:t>
            </a:r>
          </a:p>
          <a:p>
            <a:r>
              <a:rPr lang="en-GB" altLang="en-US" sz="3200" dirty="0"/>
              <a:t>Carbon monoxide reduces iron oxide to leave iron and carbon dioxide:</a:t>
            </a:r>
          </a:p>
          <a:p>
            <a:pPr lvl="8">
              <a:lnSpc>
                <a:spcPct val="120000"/>
              </a:lnSpc>
            </a:pPr>
            <a:r>
              <a:rPr lang="en-GB" altLang="en-US" sz="3200" dirty="0">
                <a:solidFill>
                  <a:schemeClr val="accent2"/>
                </a:solidFill>
              </a:rPr>
              <a:t>Fe</a:t>
            </a:r>
            <a:r>
              <a:rPr lang="en-GB" altLang="en-US" sz="3200" baseline="-25000" dirty="0">
                <a:solidFill>
                  <a:schemeClr val="accent2"/>
                </a:solidFill>
              </a:rPr>
              <a:t>2</a:t>
            </a:r>
            <a:r>
              <a:rPr lang="en-GB" altLang="en-US" sz="3200" dirty="0">
                <a:solidFill>
                  <a:schemeClr val="accent2"/>
                </a:solidFill>
              </a:rPr>
              <a:t>O</a:t>
            </a:r>
            <a:r>
              <a:rPr lang="en-GB" altLang="en-US" sz="3200" baseline="-25000" dirty="0">
                <a:solidFill>
                  <a:schemeClr val="accent2"/>
                </a:solidFill>
              </a:rPr>
              <a:t>3</a:t>
            </a:r>
            <a:r>
              <a:rPr lang="en-GB" altLang="en-US" sz="3200" dirty="0">
                <a:solidFill>
                  <a:schemeClr val="accent2"/>
                </a:solidFill>
              </a:rPr>
              <a:t> + 3CO </a:t>
            </a:r>
            <a:r>
              <a:rPr lang="en-GB" altLang="en-US" sz="3200" dirty="0">
                <a:solidFill>
                  <a:schemeClr val="accent2"/>
                </a:solidFill>
                <a:sym typeface="Wingdings" panose="05000000000000000000" pitchFamily="2" charset="2"/>
              </a:rPr>
              <a:t> 2Fe + 3CO</a:t>
            </a:r>
            <a:r>
              <a:rPr lang="en-GB" altLang="en-US" sz="3200" baseline="-25000" dirty="0">
                <a:solidFill>
                  <a:schemeClr val="accent2"/>
                </a:solidFill>
                <a:sym typeface="Wingdings" panose="05000000000000000000" pitchFamily="2" charset="2"/>
              </a:rPr>
              <a:t>2</a:t>
            </a:r>
          </a:p>
          <a:p>
            <a:r>
              <a:rPr lang="en-GB" altLang="en-US" sz="3200" dirty="0"/>
              <a:t>Impurities are removed by the calcium oxide combining with sand to form liquid slag which floats on top of the liquid iron.</a:t>
            </a:r>
          </a:p>
          <a:p>
            <a:pPr lvl="8">
              <a:lnSpc>
                <a:spcPct val="120000"/>
              </a:lnSpc>
            </a:pPr>
            <a:r>
              <a:rPr lang="en-GB" altLang="en-US" sz="3200" dirty="0" err="1">
                <a:solidFill>
                  <a:schemeClr val="accent2"/>
                </a:solidFill>
                <a:sym typeface="Wingdings" panose="05000000000000000000" pitchFamily="2" charset="2"/>
              </a:rPr>
              <a:t>CaO</a:t>
            </a:r>
            <a:r>
              <a:rPr lang="en-GB" altLang="en-US" sz="3200" dirty="0">
                <a:solidFill>
                  <a:schemeClr val="accent2"/>
                </a:solidFill>
                <a:sym typeface="Wingdings" panose="05000000000000000000" pitchFamily="2" charset="2"/>
              </a:rPr>
              <a:t> + SiO</a:t>
            </a:r>
            <a:r>
              <a:rPr lang="en-GB" altLang="en-US" sz="3200" baseline="-25000" dirty="0">
                <a:solidFill>
                  <a:schemeClr val="accent2"/>
                </a:solidFill>
                <a:sym typeface="Wingdings" panose="05000000000000000000" pitchFamily="2" charset="2"/>
              </a:rPr>
              <a:t>2</a:t>
            </a:r>
            <a:r>
              <a:rPr lang="en-GB" altLang="en-US" sz="3200" dirty="0">
                <a:solidFill>
                  <a:schemeClr val="accent2"/>
                </a:solidFill>
                <a:sym typeface="Wingdings" panose="05000000000000000000" pitchFamily="2" charset="2"/>
              </a:rPr>
              <a:t> </a:t>
            </a:r>
            <a:r>
              <a:rPr lang="en-GB" altLang="en-US" sz="3200" dirty="0">
                <a:solidFill>
                  <a:schemeClr val="accent2"/>
                </a:solidFill>
              </a:rPr>
              <a:t>CaSiO</a:t>
            </a:r>
            <a:r>
              <a:rPr lang="en-GB" altLang="en-US" sz="3200" baseline="-25000" dirty="0">
                <a:solidFill>
                  <a:schemeClr val="accent2"/>
                </a:solidFill>
              </a:rPr>
              <a:t>3</a:t>
            </a:r>
            <a:endParaRPr lang="en-GB" altLang="en-US" sz="3200" baseline="-25000" dirty="0">
              <a:solidFill>
                <a:schemeClr val="accent2"/>
              </a:solidFill>
              <a:sym typeface="Wingdings" panose="05000000000000000000" pitchFamily="2" charset="2"/>
            </a:endParaRPr>
          </a:p>
        </p:txBody>
      </p:sp>
      <p:pic>
        <p:nvPicPr>
          <p:cNvPr id="6" name="Picture 5" descr="A picture containing game&#10;&#10;Description automatically generated">
            <a:extLst>
              <a:ext uri="{FF2B5EF4-FFF2-40B4-BE49-F238E27FC236}">
                <a16:creationId xmlns:a16="http://schemas.microsoft.com/office/drawing/2014/main" id="{CA353488-4D86-43E4-BC84-9D66A5205D8F}"/>
              </a:ext>
            </a:extLst>
          </p:cNvPr>
          <p:cNvPicPr>
            <a:picLocks noChangeAspect="1"/>
          </p:cNvPicPr>
          <p:nvPr/>
        </p:nvPicPr>
        <p:blipFill rotWithShape="1">
          <a:blip r:embed="rId3"/>
          <a:srcRect l="82993" t="89196" b="483"/>
          <a:stretch/>
        </p:blipFill>
        <p:spPr>
          <a:xfrm>
            <a:off x="10562897" y="5460037"/>
            <a:ext cx="1628639" cy="1397953"/>
          </a:xfrm>
          <a:prstGeom prst="rect">
            <a:avLst/>
          </a:prstGeom>
        </p:spPr>
      </p:pic>
    </p:spTree>
    <p:extLst>
      <p:ext uri="{BB962C8B-B14F-4D97-AF65-F5344CB8AC3E}">
        <p14:creationId xmlns:p14="http://schemas.microsoft.com/office/powerpoint/2010/main" val="40258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369FC-7581-4339-BD38-EA69CC50DC31}"/>
              </a:ext>
            </a:extLst>
          </p:cNvPr>
          <p:cNvSpPr>
            <a:spLocks noGrp="1"/>
          </p:cNvSpPr>
          <p:nvPr>
            <p:ph type="title"/>
          </p:nvPr>
        </p:nvSpPr>
        <p:spPr>
          <a:xfrm>
            <a:off x="557720" y="612843"/>
            <a:ext cx="2312480" cy="1499738"/>
          </a:xfrm>
        </p:spPr>
        <p:txBody>
          <a:bodyPr anchor="b">
            <a:normAutofit/>
          </a:bodyPr>
          <a:lstStyle/>
          <a:p>
            <a:r>
              <a:rPr lang="en-GB" sz="2800"/>
              <a:t>Making steel cans</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Online Media 3" title="Saucy Baked Beans: how cans are made?">
            <a:hlinkClick r:id="" action="ppaction://media"/>
            <a:extLst>
              <a:ext uri="{FF2B5EF4-FFF2-40B4-BE49-F238E27FC236}">
                <a16:creationId xmlns:a16="http://schemas.microsoft.com/office/drawing/2014/main" id="{0E357AA9-41D6-460B-B78F-69BB932AA88E}"/>
              </a:ext>
            </a:extLst>
          </p:cNvPr>
          <p:cNvPicPr>
            <a:picLocks noRot="1" noChangeAspect="1"/>
          </p:cNvPicPr>
          <p:nvPr>
            <a:videoFile r:link="rId1"/>
          </p:nvPr>
        </p:nvPicPr>
        <p:blipFill>
          <a:blip r:embed="rId3"/>
          <a:stretch>
            <a:fillRect/>
          </a:stretch>
        </p:blipFill>
        <p:spPr>
          <a:xfrm>
            <a:off x="4049422" y="1407551"/>
            <a:ext cx="7237877" cy="4071305"/>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91724698-FD4E-41EF-BEA8-7D8777F97877}"/>
              </a:ext>
            </a:extLst>
          </p:cNvPr>
          <p:cNvPicPr>
            <a:picLocks noChangeAspect="1"/>
          </p:cNvPicPr>
          <p:nvPr/>
        </p:nvPicPr>
        <p:blipFill rotWithShape="1">
          <a:blip r:embed="rId4"/>
          <a:srcRect l="83617" t="88315" r="-245"/>
          <a:stretch/>
        </p:blipFill>
        <p:spPr>
          <a:xfrm>
            <a:off x="977753" y="4792380"/>
            <a:ext cx="1461641" cy="1452777"/>
          </a:xfrm>
          <a:prstGeom prst="rect">
            <a:avLst/>
          </a:prstGeom>
        </p:spPr>
      </p:pic>
    </p:spTree>
    <p:extLst>
      <p:ext uri="{BB962C8B-B14F-4D97-AF65-F5344CB8AC3E}">
        <p14:creationId xmlns:p14="http://schemas.microsoft.com/office/powerpoint/2010/main" val="1906866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Inside The World's Biggest Baked Bean Factory">
            <a:hlinkClick r:id="" action="ppaction://media"/>
            <a:extLst>
              <a:ext uri="{FF2B5EF4-FFF2-40B4-BE49-F238E27FC236}">
                <a16:creationId xmlns:a16="http://schemas.microsoft.com/office/drawing/2014/main" id="{0147AF02-1A9B-4A5C-8E35-9892B658ED46}"/>
              </a:ext>
            </a:extLst>
          </p:cNvPr>
          <p:cNvPicPr>
            <a:picLocks noGrp="1" noRot="1" noChangeAspect="1"/>
          </p:cNvPicPr>
          <p:nvPr>
            <p:ph idx="1"/>
            <a:videoFile r:link="rId1"/>
          </p:nvPr>
        </p:nvPicPr>
        <p:blipFill>
          <a:blip r:embed="rId3"/>
          <a:stretch>
            <a:fillRect/>
          </a:stretch>
        </p:blipFill>
        <p:spPr>
          <a:xfrm>
            <a:off x="1427668" y="803063"/>
            <a:ext cx="9336664" cy="5251874"/>
          </a:xfrm>
          <a:prstGeom prst="rect">
            <a:avLst/>
          </a:prstGeom>
        </p:spPr>
      </p:pic>
      <p:pic>
        <p:nvPicPr>
          <p:cNvPr id="10" name="Picture 9" descr="A picture containing game&#10;&#10;Description automatically generated">
            <a:extLst>
              <a:ext uri="{FF2B5EF4-FFF2-40B4-BE49-F238E27FC236}">
                <a16:creationId xmlns:a16="http://schemas.microsoft.com/office/drawing/2014/main" id="{F1A8FC15-024F-4C4F-8D4B-81FD44564026}"/>
              </a:ext>
            </a:extLst>
          </p:cNvPr>
          <p:cNvPicPr>
            <a:picLocks noChangeAspect="1"/>
          </p:cNvPicPr>
          <p:nvPr/>
        </p:nvPicPr>
        <p:blipFill rotWithShape="1">
          <a:blip r:embed="rId4"/>
          <a:srcRect l="83617" t="88315" r="-245"/>
          <a:stretch/>
        </p:blipFill>
        <p:spPr>
          <a:xfrm>
            <a:off x="10613011" y="5353322"/>
            <a:ext cx="1461641" cy="1452777"/>
          </a:xfrm>
          <a:prstGeom prst="rect">
            <a:avLst/>
          </a:prstGeom>
        </p:spPr>
      </p:pic>
    </p:spTree>
    <p:extLst>
      <p:ext uri="{BB962C8B-B14F-4D97-AF65-F5344CB8AC3E}">
        <p14:creationId xmlns:p14="http://schemas.microsoft.com/office/powerpoint/2010/main" val="217894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Steel cans - from extraction to baked beans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E264E567-E678-4DF4-8B4A-8E647B881082}"/>
              </a:ext>
            </a:extLst>
          </p:cNvPr>
          <p:cNvSpPr/>
          <p:nvPr/>
        </p:nvSpPr>
        <p:spPr>
          <a:xfrm>
            <a:off x="3869635" y="3588117"/>
            <a:ext cx="901148" cy="116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C5B62DB-A9D1-4E19-A24B-A34813AC7D9C}"/>
              </a:ext>
            </a:extLst>
          </p:cNvPr>
          <p:cNvSpPr/>
          <p:nvPr/>
        </p:nvSpPr>
        <p:spPr>
          <a:xfrm>
            <a:off x="7321828" y="3588117"/>
            <a:ext cx="901148" cy="1169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game&#10;&#10;Description automatically generated">
            <a:extLst>
              <a:ext uri="{FF2B5EF4-FFF2-40B4-BE49-F238E27FC236}">
                <a16:creationId xmlns:a16="http://schemas.microsoft.com/office/drawing/2014/main" id="{7555E8E1-30B7-4C0C-923A-F59AD6028D37}"/>
              </a:ext>
            </a:extLst>
          </p:cNvPr>
          <p:cNvPicPr>
            <a:picLocks noChangeAspect="1"/>
          </p:cNvPicPr>
          <p:nvPr/>
        </p:nvPicPr>
        <p:blipFill rotWithShape="1">
          <a:blip r:embed="rId8"/>
          <a:srcRect l="83617" t="88315" r="-245"/>
          <a:stretch/>
        </p:blipFill>
        <p:spPr>
          <a:xfrm>
            <a:off x="10548241" y="5326188"/>
            <a:ext cx="1461641" cy="1452777"/>
          </a:xfrm>
          <a:prstGeom prst="rect">
            <a:avLst/>
          </a:prstGeom>
        </p:spPr>
      </p:pic>
    </p:spTree>
    <p:extLst>
      <p:ext uri="{BB962C8B-B14F-4D97-AF65-F5344CB8AC3E}">
        <p14:creationId xmlns:p14="http://schemas.microsoft.com/office/powerpoint/2010/main" val="375176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29BC90A-1A2F-4648-ACDA-93F6C05C5008}"/>
              </a:ext>
            </a:extLst>
          </p:cNvPr>
          <p:cNvSpPr>
            <a:spLocks noGrp="1"/>
          </p:cNvSpPr>
          <p:nvPr>
            <p:ph type="title"/>
          </p:nvPr>
        </p:nvSpPr>
        <p:spPr>
          <a:xfrm>
            <a:off x="1136849" y="1348844"/>
            <a:ext cx="5716338" cy="3042706"/>
          </a:xfrm>
        </p:spPr>
        <p:txBody>
          <a:bodyPr vert="horz" lIns="91440" tIns="45720" rIns="91440" bIns="45720" rtlCol="0" anchor="ctr">
            <a:normAutofit/>
          </a:bodyPr>
          <a:lstStyle/>
          <a:p>
            <a:r>
              <a:rPr lang="en-US" sz="6000"/>
              <a:t>Recycling process</a:t>
            </a:r>
          </a:p>
        </p:txBody>
      </p:sp>
      <p:sp>
        <p:nvSpPr>
          <p:cNvPr id="3" name="Text Placeholder 2">
            <a:extLst>
              <a:ext uri="{FF2B5EF4-FFF2-40B4-BE49-F238E27FC236}">
                <a16:creationId xmlns:a16="http://schemas.microsoft.com/office/drawing/2014/main" id="{713A4B63-414C-4285-8DBE-03A9C3195106}"/>
              </a:ext>
            </a:extLst>
          </p:cNvPr>
          <p:cNvSpPr>
            <a:spLocks noGrp="1"/>
          </p:cNvSpPr>
          <p:nvPr>
            <p:ph type="body" idx="1"/>
          </p:nvPr>
        </p:nvSpPr>
        <p:spPr>
          <a:xfrm>
            <a:off x="1317386" y="4682062"/>
            <a:ext cx="5355264" cy="950253"/>
          </a:xfrm>
        </p:spPr>
        <p:txBody>
          <a:bodyPr vert="horz" lIns="91440" tIns="45720" rIns="91440" bIns="45720" rtlCol="0">
            <a:normAutofit/>
          </a:bodyPr>
          <a:lstStyle/>
          <a:p>
            <a:pPr>
              <a:lnSpc>
                <a:spcPct val="100000"/>
              </a:lnSpc>
              <a:spcBef>
                <a:spcPts val="0"/>
              </a:spcBef>
              <a:spcAft>
                <a:spcPts val="600"/>
              </a:spcAft>
            </a:pPr>
            <a:r>
              <a:rPr lang="en-US" spc="80"/>
              <a:t>Steel and aluminium are collected at the kerbside and recycled in the UK.</a:t>
            </a:r>
          </a:p>
        </p:txBody>
      </p:sp>
      <p:sp>
        <p:nvSpPr>
          <p:cNvPr id="26" name="Rectangle 25">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1" name="Picture 20" descr="A picture containing game&#10;&#10;Description automatically generated">
            <a:extLst>
              <a:ext uri="{FF2B5EF4-FFF2-40B4-BE49-F238E27FC236}">
                <a16:creationId xmlns:a16="http://schemas.microsoft.com/office/drawing/2014/main" id="{9D0394B1-4464-4939-9D4A-BE33E2E07D76}"/>
              </a:ext>
            </a:extLst>
          </p:cNvPr>
          <p:cNvPicPr>
            <a:picLocks noChangeAspect="1"/>
          </p:cNvPicPr>
          <p:nvPr/>
        </p:nvPicPr>
        <p:blipFill rotWithShape="1">
          <a:blip r:embed="rId2"/>
          <a:srcRect l="83617" t="88315" r="-245"/>
          <a:stretch/>
        </p:blipFill>
        <p:spPr>
          <a:xfrm>
            <a:off x="6895654" y="1247021"/>
            <a:ext cx="4009014" cy="3984703"/>
          </a:xfrm>
          <a:prstGeom prst="rect">
            <a:avLst/>
          </a:prstGeom>
        </p:spPr>
      </p:pic>
    </p:spTree>
    <p:extLst>
      <p:ext uri="{BB962C8B-B14F-4D97-AF65-F5344CB8AC3E}">
        <p14:creationId xmlns:p14="http://schemas.microsoft.com/office/powerpoint/2010/main" val="286670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A10F-55C0-4A26-A756-8799132F976A}"/>
              </a:ext>
            </a:extLst>
          </p:cNvPr>
          <p:cNvSpPr>
            <a:spLocks noGrp="1"/>
          </p:cNvSpPr>
          <p:nvPr>
            <p:ph type="title"/>
          </p:nvPr>
        </p:nvSpPr>
        <p:spPr/>
        <p:txBody>
          <a:bodyPr/>
          <a:lstStyle/>
          <a:p>
            <a:r>
              <a:rPr lang="en-GB" dirty="0"/>
              <a:t>Lesson objective</a:t>
            </a:r>
          </a:p>
        </p:txBody>
      </p:sp>
      <p:sp>
        <p:nvSpPr>
          <p:cNvPr id="3" name="Content Placeholder 2">
            <a:extLst>
              <a:ext uri="{FF2B5EF4-FFF2-40B4-BE49-F238E27FC236}">
                <a16:creationId xmlns:a16="http://schemas.microsoft.com/office/drawing/2014/main" id="{153E9209-0BAE-48C3-9990-E3DECCAF50D2}"/>
              </a:ext>
            </a:extLst>
          </p:cNvPr>
          <p:cNvSpPr>
            <a:spLocks noGrp="1"/>
          </p:cNvSpPr>
          <p:nvPr>
            <p:ph idx="1"/>
          </p:nvPr>
        </p:nvSpPr>
        <p:spPr/>
        <p:txBody>
          <a:bodyPr/>
          <a:lstStyle/>
          <a:p>
            <a:r>
              <a:rPr lang="en-GB" sz="3200" dirty="0"/>
              <a:t>Students will learn about how iron and aluminium are extracted from rocks and why it is more carbon and resource efficient to recycle these metals.</a:t>
            </a:r>
          </a:p>
          <a:p>
            <a:endParaRPr lang="en-GB" dirty="0"/>
          </a:p>
        </p:txBody>
      </p:sp>
      <p:pic>
        <p:nvPicPr>
          <p:cNvPr id="8" name="Picture 7" descr="A picture containing game&#10;&#10;Description automatically generated">
            <a:extLst>
              <a:ext uri="{FF2B5EF4-FFF2-40B4-BE49-F238E27FC236}">
                <a16:creationId xmlns:a16="http://schemas.microsoft.com/office/drawing/2014/main" id="{B871BB48-8771-473C-A68F-383E30464173}"/>
              </a:ext>
            </a:extLst>
          </p:cNvPr>
          <p:cNvPicPr>
            <a:picLocks noChangeAspect="1"/>
          </p:cNvPicPr>
          <p:nvPr/>
        </p:nvPicPr>
        <p:blipFill rotWithShape="1">
          <a:blip r:embed="rId3"/>
          <a:srcRect l="83617" t="88315" r="-245"/>
          <a:stretch/>
        </p:blipFill>
        <p:spPr>
          <a:xfrm>
            <a:off x="10347081" y="4994482"/>
            <a:ext cx="1461641" cy="1452777"/>
          </a:xfrm>
          <a:prstGeom prst="rect">
            <a:avLst/>
          </a:prstGeom>
        </p:spPr>
      </p:pic>
    </p:spTree>
    <p:extLst>
      <p:ext uri="{BB962C8B-B14F-4D97-AF65-F5344CB8AC3E}">
        <p14:creationId xmlns:p14="http://schemas.microsoft.com/office/powerpoint/2010/main" val="27162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Recycle Devon - Steel Appeal, The Story of Steel Recycling">
            <a:hlinkClick r:id="" action="ppaction://media"/>
            <a:extLst>
              <a:ext uri="{FF2B5EF4-FFF2-40B4-BE49-F238E27FC236}">
                <a16:creationId xmlns:a16="http://schemas.microsoft.com/office/drawing/2014/main" id="{B5BABC80-E74F-4395-8D01-1ED15C0EF832}"/>
              </a:ext>
            </a:extLst>
          </p:cNvPr>
          <p:cNvPicPr>
            <a:picLocks noGrp="1" noRot="1" noChangeAspect="1"/>
          </p:cNvPicPr>
          <p:nvPr>
            <p:ph idx="1"/>
            <a:videoFile r:link="rId1"/>
          </p:nvPr>
        </p:nvPicPr>
        <p:blipFill>
          <a:blip r:embed="rId4"/>
          <a:stretch>
            <a:fillRect/>
          </a:stretch>
        </p:blipFill>
        <p:spPr>
          <a:xfrm>
            <a:off x="643468" y="924075"/>
            <a:ext cx="5130796" cy="2886072"/>
          </a:xfrm>
          <a:prstGeom prst="rect">
            <a:avLst/>
          </a:prstGeom>
        </p:spPr>
      </p:pic>
      <p:pic>
        <p:nvPicPr>
          <p:cNvPr id="5" name="Online Media 4" title="Recycle Devon - The Story of Aluminium Recycling">
            <a:hlinkClick r:id="" action="ppaction://media"/>
            <a:extLst>
              <a:ext uri="{FF2B5EF4-FFF2-40B4-BE49-F238E27FC236}">
                <a16:creationId xmlns:a16="http://schemas.microsoft.com/office/drawing/2014/main" id="{C96DAF36-78CF-487A-9E2B-942D27CEAE22}"/>
              </a:ext>
            </a:extLst>
          </p:cNvPr>
          <p:cNvPicPr>
            <a:picLocks noRot="1" noChangeAspect="1"/>
          </p:cNvPicPr>
          <p:nvPr>
            <a:videoFile r:link="rId2"/>
          </p:nvPr>
        </p:nvPicPr>
        <p:blipFill>
          <a:blip r:embed="rId5"/>
          <a:stretch>
            <a:fillRect/>
          </a:stretch>
        </p:blipFill>
        <p:spPr>
          <a:xfrm>
            <a:off x="6417734" y="924074"/>
            <a:ext cx="5130799" cy="2886074"/>
          </a:xfrm>
          <a:prstGeom prst="rect">
            <a:avLst/>
          </a:prstGeom>
        </p:spPr>
      </p:pic>
      <p:sp>
        <p:nvSpPr>
          <p:cNvPr id="25" name="Rectangle 24">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9" name="Rectangle 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D8FAA43-0C8F-40E8-AF43-99CFD3BF1F90}"/>
              </a:ext>
            </a:extLst>
          </p:cNvPr>
          <p:cNvSpPr>
            <a:spLocks noGrp="1"/>
          </p:cNvSpPr>
          <p:nvPr>
            <p:ph type="title"/>
          </p:nvPr>
        </p:nvSpPr>
        <p:spPr>
          <a:xfrm>
            <a:off x="372723" y="4953481"/>
            <a:ext cx="11439414" cy="897439"/>
          </a:xfrm>
        </p:spPr>
        <p:txBody>
          <a:bodyPr vert="horz" lIns="91440" tIns="45720" rIns="91440" bIns="45720" rtlCol="0" anchor="ctr">
            <a:normAutofit/>
          </a:bodyPr>
          <a:lstStyle/>
          <a:p>
            <a:pPr algn="ctr">
              <a:lnSpc>
                <a:spcPct val="83000"/>
              </a:lnSpc>
            </a:pPr>
            <a:r>
              <a:rPr lang="en-US" sz="3100" cap="all" spc="-100" dirty="0">
                <a:solidFill>
                  <a:schemeClr val="tx1"/>
                </a:solidFill>
              </a:rPr>
              <a:t>Steel and aluminium recycling process in Devon</a:t>
            </a:r>
          </a:p>
        </p:txBody>
      </p:sp>
      <p:cxnSp>
        <p:nvCxnSpPr>
          <p:cNvPr id="31" name="Straight Connector 30">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game&#10;&#10;Description automatically generated">
            <a:extLst>
              <a:ext uri="{FF2B5EF4-FFF2-40B4-BE49-F238E27FC236}">
                <a16:creationId xmlns:a16="http://schemas.microsoft.com/office/drawing/2014/main" id="{DBE53462-D853-4D73-9B98-E587FA9A76BA}"/>
              </a:ext>
            </a:extLst>
          </p:cNvPr>
          <p:cNvPicPr>
            <a:picLocks noChangeAspect="1"/>
          </p:cNvPicPr>
          <p:nvPr/>
        </p:nvPicPr>
        <p:blipFill rotWithShape="1">
          <a:blip r:embed="rId6"/>
          <a:srcRect l="83617" t="88315" r="-245"/>
          <a:stretch/>
        </p:blipFill>
        <p:spPr>
          <a:xfrm>
            <a:off x="5528303" y="5522430"/>
            <a:ext cx="1135393" cy="1128507"/>
          </a:xfrm>
          <a:prstGeom prst="rect">
            <a:avLst/>
          </a:prstGeom>
        </p:spPr>
      </p:pic>
    </p:spTree>
    <p:extLst>
      <p:ext uri="{BB962C8B-B14F-4D97-AF65-F5344CB8AC3E}">
        <p14:creationId xmlns:p14="http://schemas.microsoft.com/office/powerpoint/2010/main" val="40389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cycling crew at work in the City of Exeter, UK">
            <a:extLst>
              <a:ext uri="{FF2B5EF4-FFF2-40B4-BE49-F238E27FC236}">
                <a16:creationId xmlns:a16="http://schemas.microsoft.com/office/drawing/2014/main" id="{CA409584-5542-4C38-955C-9089B897105A}"/>
              </a:ext>
            </a:extLst>
          </p:cNvPr>
          <p:cNvPicPr>
            <a:picLocks noGrp="1" noChangeAspect="1"/>
          </p:cNvPicPr>
          <p:nvPr>
            <p:ph idx="1"/>
          </p:nvPr>
        </p:nvPicPr>
        <p:blipFill rotWithShape="1">
          <a:blip r:embed="rId2"/>
          <a:srcRect t="21360" b="7539"/>
          <a:stretch/>
        </p:blipFill>
        <p:spPr>
          <a:xfrm>
            <a:off x="-1" y="10"/>
            <a:ext cx="12192000" cy="4551026"/>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B3C35B4-2540-4DF4-A71A-70E920D9C1CC}"/>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Collection</a:t>
            </a:r>
          </a:p>
        </p:txBody>
      </p:sp>
      <p:pic>
        <p:nvPicPr>
          <p:cNvPr id="22" name="Picture 21" descr="A picture containing game&#10;&#10;Description automatically generated">
            <a:extLst>
              <a:ext uri="{FF2B5EF4-FFF2-40B4-BE49-F238E27FC236}">
                <a16:creationId xmlns:a16="http://schemas.microsoft.com/office/drawing/2014/main" id="{EE7D8054-A695-4DF3-9297-B6F62268F43F}"/>
              </a:ext>
            </a:extLst>
          </p:cNvPr>
          <p:cNvPicPr>
            <a:picLocks noChangeAspect="1"/>
          </p:cNvPicPr>
          <p:nvPr/>
        </p:nvPicPr>
        <p:blipFill rotWithShape="1">
          <a:blip r:embed="rId3"/>
          <a:srcRect l="82993" t="89196" b="483"/>
          <a:stretch/>
        </p:blipFill>
        <p:spPr>
          <a:xfrm>
            <a:off x="10562897" y="5460037"/>
            <a:ext cx="1628639" cy="1397953"/>
          </a:xfrm>
          <a:prstGeom prst="rect">
            <a:avLst/>
          </a:prstGeom>
        </p:spPr>
      </p:pic>
    </p:spTree>
    <p:extLst>
      <p:ext uri="{BB962C8B-B14F-4D97-AF65-F5344CB8AC3E}">
        <p14:creationId xmlns:p14="http://schemas.microsoft.com/office/powerpoint/2010/main" val="6304044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52-0A48-43D8-879E-3CC93C418361}"/>
              </a:ext>
            </a:extLst>
          </p:cNvPr>
          <p:cNvSpPr>
            <a:spLocks noGrp="1"/>
          </p:cNvSpPr>
          <p:nvPr>
            <p:ph type="title"/>
          </p:nvPr>
        </p:nvSpPr>
        <p:spPr/>
        <p:txBody>
          <a:bodyPr/>
          <a:lstStyle/>
          <a:p>
            <a:r>
              <a:rPr lang="en-GB" dirty="0"/>
              <a:t>Separation</a:t>
            </a:r>
          </a:p>
        </p:txBody>
      </p:sp>
      <p:sp>
        <p:nvSpPr>
          <p:cNvPr id="3" name="Content Placeholder 2">
            <a:extLst>
              <a:ext uri="{FF2B5EF4-FFF2-40B4-BE49-F238E27FC236}">
                <a16:creationId xmlns:a16="http://schemas.microsoft.com/office/drawing/2014/main" id="{D65EF7B4-AEFC-4AE4-8526-392A50FB296E}"/>
              </a:ext>
            </a:extLst>
          </p:cNvPr>
          <p:cNvSpPr>
            <a:spLocks noGrp="1"/>
          </p:cNvSpPr>
          <p:nvPr>
            <p:ph idx="1"/>
          </p:nvPr>
        </p:nvSpPr>
        <p:spPr/>
        <p:txBody>
          <a:bodyPr>
            <a:normAutofit lnSpcReduction="10000"/>
          </a:bodyPr>
          <a:lstStyle/>
          <a:p>
            <a:r>
              <a:rPr lang="en-GB" sz="3200" dirty="0"/>
              <a:t>What do you know about the properties of steel and aluminium that could help separate them?</a:t>
            </a:r>
          </a:p>
          <a:p>
            <a:endParaRPr lang="en-GB" sz="3200" dirty="0"/>
          </a:p>
          <a:p>
            <a:r>
              <a:rPr lang="en-GB" sz="3200" dirty="0"/>
              <a:t>That’s right! 		Magnetism!</a:t>
            </a:r>
          </a:p>
          <a:p>
            <a:endParaRPr lang="en-GB" sz="3200" dirty="0"/>
          </a:p>
          <a:p>
            <a:r>
              <a:rPr lang="en-GB" sz="2400" dirty="0"/>
              <a:t>Huge electromagnets separate steel cans from aluminium ones.</a:t>
            </a:r>
          </a:p>
        </p:txBody>
      </p:sp>
      <p:pic>
        <p:nvPicPr>
          <p:cNvPr id="5" name="Graphic 4" descr="Magnet">
            <a:extLst>
              <a:ext uri="{FF2B5EF4-FFF2-40B4-BE49-F238E27FC236}">
                <a16:creationId xmlns:a16="http://schemas.microsoft.com/office/drawing/2014/main" id="{4793B86C-8D79-41EB-BB5E-454E2264B0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1324" y="4027932"/>
            <a:ext cx="914400" cy="914400"/>
          </a:xfrm>
          <a:prstGeom prst="rect">
            <a:avLst/>
          </a:prstGeom>
        </p:spPr>
      </p:pic>
      <p:pic>
        <p:nvPicPr>
          <p:cNvPr id="8" name="Picture 7" descr="A picture containing game&#10;&#10;Description automatically generated">
            <a:extLst>
              <a:ext uri="{FF2B5EF4-FFF2-40B4-BE49-F238E27FC236}">
                <a16:creationId xmlns:a16="http://schemas.microsoft.com/office/drawing/2014/main" id="{B584D5F9-FBA7-46A9-846B-2A1328DFCA3E}"/>
              </a:ext>
            </a:extLst>
          </p:cNvPr>
          <p:cNvPicPr>
            <a:picLocks noChangeAspect="1"/>
          </p:cNvPicPr>
          <p:nvPr/>
        </p:nvPicPr>
        <p:blipFill rotWithShape="1">
          <a:blip r:embed="rId4"/>
          <a:srcRect l="83617" t="88315" r="-245"/>
          <a:stretch/>
        </p:blipFill>
        <p:spPr>
          <a:xfrm>
            <a:off x="10935877" y="5651152"/>
            <a:ext cx="1135393" cy="1128507"/>
          </a:xfrm>
          <a:prstGeom prst="rect">
            <a:avLst/>
          </a:prstGeom>
        </p:spPr>
      </p:pic>
    </p:spTree>
    <p:extLst>
      <p:ext uri="{BB962C8B-B14F-4D97-AF65-F5344CB8AC3E}">
        <p14:creationId xmlns:p14="http://schemas.microsoft.com/office/powerpoint/2010/main" val="27550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
                                            <p:txEl>
                                              <p:pRg st="2" end="2"/>
                                            </p:txEl>
                                          </p:spTgt>
                                        </p:tgtEl>
                                        <p:attrNameLst>
                                          <p:attrName>r</p:attrName>
                                        </p:attrNameLst>
                                      </p:cBhvr>
                                    </p:animRot>
                                    <p:animRot by="-240000">
                                      <p:cBhvr>
                                        <p:cTn id="22" dur="200" fill="hold">
                                          <p:stCondLst>
                                            <p:cond delay="200"/>
                                          </p:stCondLst>
                                        </p:cTn>
                                        <p:tgtEl>
                                          <p:spTgt spid="3">
                                            <p:txEl>
                                              <p:pRg st="2" end="2"/>
                                            </p:txEl>
                                          </p:spTgt>
                                        </p:tgtEl>
                                        <p:attrNameLst>
                                          <p:attrName>r</p:attrName>
                                        </p:attrNameLst>
                                      </p:cBhvr>
                                    </p:animRot>
                                    <p:animRot by="240000">
                                      <p:cBhvr>
                                        <p:cTn id="23" dur="200" fill="hold">
                                          <p:stCondLst>
                                            <p:cond delay="400"/>
                                          </p:stCondLst>
                                        </p:cTn>
                                        <p:tgtEl>
                                          <p:spTgt spid="3">
                                            <p:txEl>
                                              <p:pRg st="2" end="2"/>
                                            </p:txEl>
                                          </p:spTgt>
                                        </p:tgtEl>
                                        <p:attrNameLst>
                                          <p:attrName>r</p:attrName>
                                        </p:attrNameLst>
                                      </p:cBhvr>
                                    </p:animRot>
                                    <p:animRot by="-240000">
                                      <p:cBhvr>
                                        <p:cTn id="24" dur="200" fill="hold">
                                          <p:stCondLst>
                                            <p:cond delay="600"/>
                                          </p:stCondLst>
                                        </p:cTn>
                                        <p:tgtEl>
                                          <p:spTgt spid="3">
                                            <p:txEl>
                                              <p:pRg st="2" end="2"/>
                                            </p:txEl>
                                          </p:spTgt>
                                        </p:tgtEl>
                                        <p:attrNameLst>
                                          <p:attrName>r</p:attrName>
                                        </p:attrNameLst>
                                      </p:cBhvr>
                                    </p:animRot>
                                    <p:animRot by="120000">
                                      <p:cBhvr>
                                        <p:cTn id="25" dur="200" fill="hold">
                                          <p:stCondLst>
                                            <p:cond delay="800"/>
                                          </p:stCondLst>
                                        </p:cTn>
                                        <p:tgtEl>
                                          <p:spTgt spid="3">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49A5-00A4-4350-8013-929C43580B75}"/>
              </a:ext>
            </a:extLst>
          </p:cNvPr>
          <p:cNvSpPr>
            <a:spLocks noGrp="1"/>
          </p:cNvSpPr>
          <p:nvPr>
            <p:ph type="title"/>
          </p:nvPr>
        </p:nvSpPr>
        <p:spPr/>
        <p:txBody>
          <a:bodyPr/>
          <a:lstStyle/>
          <a:p>
            <a:r>
              <a:rPr lang="en-GB" dirty="0"/>
              <a:t>Aluminium Recycling Facts</a:t>
            </a:r>
          </a:p>
        </p:txBody>
      </p:sp>
      <p:sp>
        <p:nvSpPr>
          <p:cNvPr id="3" name="Content Placeholder 2">
            <a:extLst>
              <a:ext uri="{FF2B5EF4-FFF2-40B4-BE49-F238E27FC236}">
                <a16:creationId xmlns:a16="http://schemas.microsoft.com/office/drawing/2014/main" id="{C56429BB-EE07-4A23-B5DC-382E104A742D}"/>
              </a:ext>
            </a:extLst>
          </p:cNvPr>
          <p:cNvSpPr>
            <a:spLocks noGrp="1"/>
          </p:cNvSpPr>
          <p:nvPr>
            <p:ph idx="1"/>
          </p:nvPr>
        </p:nvSpPr>
        <p:spPr>
          <a:xfrm>
            <a:off x="1066800" y="2103120"/>
            <a:ext cx="10058400" cy="4234618"/>
          </a:xfrm>
        </p:spPr>
        <p:txBody>
          <a:bodyPr>
            <a:normAutofit fontScale="85000" lnSpcReduction="20000"/>
          </a:bodyPr>
          <a:lstStyle/>
          <a:p>
            <a:pPr eaLnBrk="0" fontAlgn="base" hangingPunct="0">
              <a:lnSpc>
                <a:spcPct val="110000"/>
              </a:lnSpc>
              <a:spcBef>
                <a:spcPct val="0"/>
              </a:spcBef>
              <a:spcAft>
                <a:spcPts val="600"/>
              </a:spcAft>
              <a:buClrTx/>
              <a:buFont typeface="Courier New" panose="02070309020205020404" pitchFamily="49" charset="0"/>
              <a:buChar char="o"/>
            </a:pPr>
            <a:r>
              <a:rPr lang="en-GB" sz="2200" dirty="0"/>
              <a:t>Almost 70% of all </a:t>
            </a:r>
            <a:r>
              <a:rPr lang="en-GB" sz="2200"/>
              <a:t>drinks cans </a:t>
            </a:r>
            <a:r>
              <a:rPr lang="en-GB" sz="2200" dirty="0"/>
              <a:t>are recycled – making it the most recycled drinks container on earth, according to global figures from the International Aluminium Institute (IAI).</a:t>
            </a:r>
          </a:p>
          <a:p>
            <a:pPr eaLnBrk="0" fontAlgn="base" hangingPunct="0">
              <a:lnSpc>
                <a:spcPct val="110000"/>
              </a:lnSpc>
              <a:spcBef>
                <a:spcPct val="0"/>
              </a:spcBef>
              <a:spcAft>
                <a:spcPts val="600"/>
              </a:spcAft>
              <a:buClrTx/>
              <a:buFont typeface="Courier New" panose="02070309020205020404" pitchFamily="49" charset="0"/>
              <a:buChar char="o"/>
            </a:pPr>
            <a:r>
              <a:rPr lang="en-US" altLang="en-US" sz="2200" dirty="0"/>
              <a:t>90% of all drinks cans sold in the UK every year are made of aluminium.</a:t>
            </a:r>
          </a:p>
          <a:p>
            <a:pPr eaLnBrk="0" fontAlgn="base" hangingPunct="0">
              <a:lnSpc>
                <a:spcPct val="110000"/>
              </a:lnSpc>
              <a:spcBef>
                <a:spcPct val="0"/>
              </a:spcBef>
              <a:spcAft>
                <a:spcPts val="600"/>
              </a:spcAft>
              <a:buClrTx/>
              <a:buFont typeface="Courier New" panose="02070309020205020404" pitchFamily="49" charset="0"/>
              <a:buChar char="o"/>
            </a:pPr>
            <a:r>
              <a:rPr lang="en-US" altLang="en-US" sz="2200" dirty="0"/>
              <a:t>The average household uses 3.2kg of aluminium cans a year - that's about 208 cans.</a:t>
            </a:r>
          </a:p>
          <a:p>
            <a:pPr lvl="0" eaLnBrk="0" fontAlgn="base" hangingPunct="0">
              <a:lnSpc>
                <a:spcPct val="110000"/>
              </a:lnSpc>
              <a:spcBef>
                <a:spcPct val="0"/>
              </a:spcBef>
              <a:spcAft>
                <a:spcPts val="600"/>
              </a:spcAft>
              <a:buClrTx/>
              <a:buFont typeface="Courier New" panose="02070309020205020404" pitchFamily="49" charset="0"/>
              <a:buChar char="o"/>
            </a:pPr>
            <a:r>
              <a:rPr lang="en-US" altLang="en-US" sz="2200" dirty="0"/>
              <a:t>You can make 20 cans from recycled aluminium with the energy and raw materials it takes to make one from scratch.</a:t>
            </a:r>
          </a:p>
          <a:p>
            <a:pPr lvl="0" eaLnBrk="0" fontAlgn="base" hangingPunct="0">
              <a:lnSpc>
                <a:spcPct val="110000"/>
              </a:lnSpc>
              <a:spcBef>
                <a:spcPct val="0"/>
              </a:spcBef>
              <a:spcAft>
                <a:spcPts val="600"/>
              </a:spcAft>
              <a:buClrTx/>
              <a:buFont typeface="Courier New" panose="02070309020205020404" pitchFamily="49" charset="0"/>
              <a:buChar char="o"/>
            </a:pPr>
            <a:r>
              <a:rPr lang="en-US" altLang="en-US" sz="2200" dirty="0"/>
              <a:t>Recycling 1 kg of aluminium saves 8kg of bauxite, 4kg of chemical products and 14 Kilowatts of electricity.</a:t>
            </a:r>
          </a:p>
          <a:p>
            <a:pPr lvl="0" eaLnBrk="0" fontAlgn="base" hangingPunct="0">
              <a:lnSpc>
                <a:spcPct val="110000"/>
              </a:lnSpc>
              <a:spcBef>
                <a:spcPct val="0"/>
              </a:spcBef>
              <a:spcAft>
                <a:spcPts val="600"/>
              </a:spcAft>
              <a:buClrTx/>
              <a:buFont typeface="Courier New" panose="02070309020205020404" pitchFamily="49" charset="0"/>
              <a:buChar char="o"/>
            </a:pPr>
            <a:r>
              <a:rPr lang="en-US" altLang="en-US" sz="2200" dirty="0"/>
              <a:t>Used aluminium drink cans can be recycled and back on supermarket shelves as new drink cans in as little as 60 days.</a:t>
            </a:r>
          </a:p>
          <a:p>
            <a:pPr marL="0" lvl="0" indent="0" eaLnBrk="0" fontAlgn="base" hangingPunct="0">
              <a:lnSpc>
                <a:spcPct val="110000"/>
              </a:lnSpc>
              <a:spcBef>
                <a:spcPct val="0"/>
              </a:spcBef>
              <a:spcAft>
                <a:spcPts val="600"/>
              </a:spcAft>
              <a:buClrTx/>
              <a:buNone/>
            </a:pPr>
            <a:endParaRPr lang="en-US" altLang="en-US" sz="1600" dirty="0"/>
          </a:p>
          <a:p>
            <a:pPr marL="0" lvl="0" indent="0" eaLnBrk="0" fontAlgn="base" hangingPunct="0">
              <a:lnSpc>
                <a:spcPct val="110000"/>
              </a:lnSpc>
              <a:spcBef>
                <a:spcPct val="0"/>
              </a:spcBef>
              <a:spcAft>
                <a:spcPts val="600"/>
              </a:spcAft>
              <a:buClrTx/>
              <a:buNone/>
            </a:pPr>
            <a:r>
              <a:rPr lang="en-US" altLang="en-US" sz="1900" dirty="0"/>
              <a:t>Facts from: 	</a:t>
            </a:r>
            <a:r>
              <a:rPr lang="en-US" altLang="en-US" sz="1900" dirty="0">
                <a:hlinkClick r:id="rId2"/>
              </a:rPr>
              <a:t>https://www.recycle-more.co.uk/household/recycling-facts</a:t>
            </a:r>
            <a:r>
              <a:rPr lang="en-US" altLang="en-US" sz="1900" dirty="0"/>
              <a:t>  &amp; </a:t>
            </a:r>
          </a:p>
          <a:p>
            <a:pPr marL="0" lvl="0" indent="0" eaLnBrk="0" fontAlgn="base" hangingPunct="0">
              <a:lnSpc>
                <a:spcPct val="110000"/>
              </a:lnSpc>
              <a:spcBef>
                <a:spcPct val="0"/>
              </a:spcBef>
              <a:spcAft>
                <a:spcPts val="600"/>
              </a:spcAft>
              <a:buClrTx/>
              <a:buNone/>
            </a:pPr>
            <a:r>
              <a:rPr lang="en-US" altLang="en-US" sz="1900" dirty="0"/>
              <a:t>		Circular Online (22/10/20)</a:t>
            </a:r>
          </a:p>
        </p:txBody>
      </p:sp>
      <p:pic>
        <p:nvPicPr>
          <p:cNvPr id="5" name="Picture 4" descr="A picture containing game&#10;&#10;Description automatically generated">
            <a:extLst>
              <a:ext uri="{FF2B5EF4-FFF2-40B4-BE49-F238E27FC236}">
                <a16:creationId xmlns:a16="http://schemas.microsoft.com/office/drawing/2014/main" id="{1851D1DC-711E-419C-95D9-507E79CFC31A}"/>
              </a:ext>
            </a:extLst>
          </p:cNvPr>
          <p:cNvPicPr>
            <a:picLocks noChangeAspect="1"/>
          </p:cNvPicPr>
          <p:nvPr/>
        </p:nvPicPr>
        <p:blipFill rotWithShape="1">
          <a:blip r:embed="rId3"/>
          <a:srcRect l="83617" t="88315" r="-245"/>
          <a:stretch/>
        </p:blipFill>
        <p:spPr>
          <a:xfrm>
            <a:off x="10935877" y="5651152"/>
            <a:ext cx="1135393" cy="1128507"/>
          </a:xfrm>
          <a:prstGeom prst="rect">
            <a:avLst/>
          </a:prstGeom>
        </p:spPr>
      </p:pic>
    </p:spTree>
    <p:extLst>
      <p:ext uri="{BB962C8B-B14F-4D97-AF65-F5344CB8AC3E}">
        <p14:creationId xmlns:p14="http://schemas.microsoft.com/office/powerpoint/2010/main" val="179762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FB52-9726-407A-B42A-C932FFBD1B70}"/>
              </a:ext>
            </a:extLst>
          </p:cNvPr>
          <p:cNvSpPr>
            <a:spLocks noGrp="1"/>
          </p:cNvSpPr>
          <p:nvPr>
            <p:ph type="title"/>
          </p:nvPr>
        </p:nvSpPr>
        <p:spPr/>
        <p:txBody>
          <a:bodyPr/>
          <a:lstStyle/>
          <a:p>
            <a:r>
              <a:rPr lang="en-GB" dirty="0"/>
              <a:t>Recycling Steel facts</a:t>
            </a:r>
          </a:p>
        </p:txBody>
      </p:sp>
      <p:sp>
        <p:nvSpPr>
          <p:cNvPr id="3" name="Content Placeholder 2">
            <a:extLst>
              <a:ext uri="{FF2B5EF4-FFF2-40B4-BE49-F238E27FC236}">
                <a16:creationId xmlns:a16="http://schemas.microsoft.com/office/drawing/2014/main" id="{8142FC1C-2120-4659-B7AB-E8E7EF9885BF}"/>
              </a:ext>
            </a:extLst>
          </p:cNvPr>
          <p:cNvSpPr>
            <a:spLocks noGrp="1"/>
          </p:cNvSpPr>
          <p:nvPr>
            <p:ph idx="1"/>
          </p:nvPr>
        </p:nvSpPr>
        <p:spPr/>
        <p:txBody>
          <a:bodyPr/>
          <a:lstStyle/>
          <a:p>
            <a:pPr marL="180000">
              <a:spcBef>
                <a:spcPts val="600"/>
              </a:spcBef>
            </a:pPr>
            <a:r>
              <a:rPr lang="en-GB" sz="2000" dirty="0"/>
              <a:t>The average UK household uses around 600 steel cans every year.</a:t>
            </a:r>
          </a:p>
          <a:p>
            <a:pPr marL="180000">
              <a:spcBef>
                <a:spcPts val="600"/>
              </a:spcBef>
            </a:pPr>
            <a:r>
              <a:rPr lang="en-GB" sz="2000" dirty="0"/>
              <a:t>There are over 2.5 billion cans recycled in the UK each year, that's a saving of 125,000 tonnes of solid waste every year.</a:t>
            </a:r>
          </a:p>
          <a:p>
            <a:pPr marL="180000">
              <a:spcBef>
                <a:spcPts val="600"/>
              </a:spcBef>
            </a:pPr>
            <a:r>
              <a:rPr lang="en-GB" sz="2000" dirty="0"/>
              <a:t>Steel is the most recycled metal in the UK – and in the world.</a:t>
            </a:r>
          </a:p>
          <a:p>
            <a:pPr marL="180000">
              <a:spcBef>
                <a:spcPts val="600"/>
              </a:spcBef>
            </a:pPr>
            <a:r>
              <a:rPr lang="en-GB" sz="2000" dirty="0"/>
              <a:t>All steel cans are 100% recyclable. They can be recycled over and over again, into anything from cars and bicycles to more steel cans.</a:t>
            </a:r>
          </a:p>
          <a:p>
            <a:pPr marL="180000">
              <a:spcBef>
                <a:spcPts val="600"/>
              </a:spcBef>
            </a:pPr>
            <a:r>
              <a:rPr lang="en-GB" sz="2000" dirty="0"/>
              <a:t>All steel cans contain around 25% recycled steel.</a:t>
            </a:r>
          </a:p>
          <a:p>
            <a:pPr marL="180000">
              <a:spcBef>
                <a:spcPts val="600"/>
              </a:spcBef>
            </a:pPr>
            <a:endParaRPr lang="en-GB" sz="2000" dirty="0"/>
          </a:p>
          <a:p>
            <a:pPr marL="0" indent="0">
              <a:spcBef>
                <a:spcPts val="600"/>
              </a:spcBef>
              <a:buNone/>
            </a:pPr>
            <a:r>
              <a:rPr lang="en-US" altLang="en-US" sz="2000" dirty="0"/>
              <a:t>Facts from: </a:t>
            </a:r>
            <a:r>
              <a:rPr lang="en-US" altLang="en-US" sz="2000" dirty="0">
                <a:hlinkClick r:id="rId2"/>
              </a:rPr>
              <a:t>https://www.recycle-more.co.uk/household/recycling-facts</a:t>
            </a:r>
            <a:r>
              <a:rPr lang="en-US" altLang="en-US" sz="2000" dirty="0"/>
              <a:t> </a:t>
            </a:r>
          </a:p>
          <a:p>
            <a:pPr marL="180000">
              <a:spcBef>
                <a:spcPts val="600"/>
              </a:spcBef>
            </a:pPr>
            <a:endParaRPr lang="en-GB" sz="2000" dirty="0"/>
          </a:p>
          <a:p>
            <a:endParaRPr lang="en-GB" dirty="0"/>
          </a:p>
        </p:txBody>
      </p:sp>
      <p:pic>
        <p:nvPicPr>
          <p:cNvPr id="5" name="Picture 4" descr="A picture containing game&#10;&#10;Description automatically generated">
            <a:extLst>
              <a:ext uri="{FF2B5EF4-FFF2-40B4-BE49-F238E27FC236}">
                <a16:creationId xmlns:a16="http://schemas.microsoft.com/office/drawing/2014/main" id="{02BBB231-F3CB-446C-B98F-133366D9365C}"/>
              </a:ext>
            </a:extLst>
          </p:cNvPr>
          <p:cNvPicPr>
            <a:picLocks noChangeAspect="1"/>
          </p:cNvPicPr>
          <p:nvPr/>
        </p:nvPicPr>
        <p:blipFill rotWithShape="1">
          <a:blip r:embed="rId3"/>
          <a:srcRect l="83617" t="88315" r="-245"/>
          <a:stretch/>
        </p:blipFill>
        <p:spPr>
          <a:xfrm>
            <a:off x="10935877" y="5651152"/>
            <a:ext cx="1135393" cy="1128507"/>
          </a:xfrm>
          <a:prstGeom prst="rect">
            <a:avLst/>
          </a:prstGeom>
        </p:spPr>
      </p:pic>
    </p:spTree>
    <p:extLst>
      <p:ext uri="{BB962C8B-B14F-4D97-AF65-F5344CB8AC3E}">
        <p14:creationId xmlns:p14="http://schemas.microsoft.com/office/powerpoint/2010/main" val="62441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66A413F7-FFE1-42E7-8C6C-E9CCC477F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BCE0B0FD-3413-40CC-A7D8-6A5058608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50C4C044-5B1C-40C8-8C7B-AA5E6D87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0163F5F-1439-4827-8F7A-B08BDDEFB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A677414-C3D2-4430-876D-9092D633F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181D20-1D81-447D-9854-10DDB10D54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A6020133-135E-4D08-9F4A-D76B8757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luminium drinks cans">
            <a:extLst>
              <a:ext uri="{FF2B5EF4-FFF2-40B4-BE49-F238E27FC236}">
                <a16:creationId xmlns:a16="http://schemas.microsoft.com/office/drawing/2014/main" id="{31BC6DDE-9AD5-45CE-AEBD-CA47FD832B07}"/>
              </a:ext>
            </a:extLst>
          </p:cNvPr>
          <p:cNvPicPr>
            <a:picLocks noChangeAspect="1"/>
          </p:cNvPicPr>
          <p:nvPr/>
        </p:nvPicPr>
        <p:blipFill>
          <a:blip r:embed="rId2"/>
          <a:stretch>
            <a:fillRect/>
          </a:stretch>
        </p:blipFill>
        <p:spPr>
          <a:xfrm>
            <a:off x="1156909" y="643467"/>
            <a:ext cx="4103914" cy="3447288"/>
          </a:xfrm>
          <a:prstGeom prst="rect">
            <a:avLst/>
          </a:prstGeom>
        </p:spPr>
      </p:pic>
      <p:pic>
        <p:nvPicPr>
          <p:cNvPr id="11" name="Picture 10" descr="A picture containing indoor, sitting, kitchen, laying&#10;&#10;Description automatically generated">
            <a:extLst>
              <a:ext uri="{FF2B5EF4-FFF2-40B4-BE49-F238E27FC236}">
                <a16:creationId xmlns:a16="http://schemas.microsoft.com/office/drawing/2014/main" id="{10BC5739-9729-4933-B0E6-2387FABFF04A}"/>
              </a:ext>
            </a:extLst>
          </p:cNvPr>
          <p:cNvPicPr>
            <a:picLocks noChangeAspect="1"/>
          </p:cNvPicPr>
          <p:nvPr/>
        </p:nvPicPr>
        <p:blipFill>
          <a:blip r:embed="rId3"/>
          <a:stretch>
            <a:fillRect/>
          </a:stretch>
        </p:blipFill>
        <p:spPr>
          <a:xfrm>
            <a:off x="6417734" y="667534"/>
            <a:ext cx="5130799" cy="3399154"/>
          </a:xfrm>
          <a:prstGeom prst="rect">
            <a:avLst/>
          </a:prstGeom>
        </p:spPr>
      </p:pic>
      <p:sp>
        <p:nvSpPr>
          <p:cNvPr id="53" name="Rectangle 52">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6119"/>
            <a:ext cx="12192000" cy="22518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57" name="Rectangle 5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D2EEFE1-1B09-46A3-A54A-D1E9C7FDB4BC}"/>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Back to the consumer…</a:t>
            </a:r>
          </a:p>
        </p:txBody>
      </p:sp>
      <p:cxnSp>
        <p:nvCxnSpPr>
          <p:cNvPr id="59" name="Straight Connector 58">
            <a:extLst>
              <a:ext uri="{FF2B5EF4-FFF2-40B4-BE49-F238E27FC236}">
                <a16:creationId xmlns:a16="http://schemas.microsoft.com/office/drawing/2014/main" id="{A5EECEE2-745A-4C3E-9A46-1B2ACCDC0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93533"/>
            <a:ext cx="0" cy="17471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game&#10;&#10;Description automatically generated">
            <a:extLst>
              <a:ext uri="{FF2B5EF4-FFF2-40B4-BE49-F238E27FC236}">
                <a16:creationId xmlns:a16="http://schemas.microsoft.com/office/drawing/2014/main" id="{0C8DA31D-2EC4-4561-995A-B20C5EED8EA0}"/>
              </a:ext>
            </a:extLst>
          </p:cNvPr>
          <p:cNvPicPr>
            <a:picLocks noChangeAspect="1"/>
          </p:cNvPicPr>
          <p:nvPr/>
        </p:nvPicPr>
        <p:blipFill rotWithShape="1">
          <a:blip r:embed="rId4"/>
          <a:srcRect l="83617" t="88315" r="-245"/>
          <a:stretch/>
        </p:blipFill>
        <p:spPr>
          <a:xfrm>
            <a:off x="5524733" y="5558738"/>
            <a:ext cx="1135393" cy="1128507"/>
          </a:xfrm>
          <a:prstGeom prst="rect">
            <a:avLst/>
          </a:prstGeom>
        </p:spPr>
      </p:pic>
    </p:spTree>
    <p:extLst>
      <p:ext uri="{BB962C8B-B14F-4D97-AF65-F5344CB8AC3E}">
        <p14:creationId xmlns:p14="http://schemas.microsoft.com/office/powerpoint/2010/main" val="263894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1" name="Rectangle 4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3" name="Rectangle 4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4" name="Rectangle 53">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FEA874A-FA0E-440D-9249-A5CED253BAD3}"/>
              </a:ext>
            </a:extLst>
          </p:cNvPr>
          <p:cNvSpPr>
            <a:spLocks noGrp="1"/>
          </p:cNvSpPr>
          <p:nvPr>
            <p:ph type="title"/>
          </p:nvPr>
        </p:nvSpPr>
        <p:spPr>
          <a:xfrm>
            <a:off x="1136849" y="1348844"/>
            <a:ext cx="5716338" cy="3042706"/>
          </a:xfrm>
        </p:spPr>
        <p:txBody>
          <a:bodyPr vert="horz" lIns="91440" tIns="45720" rIns="91440" bIns="45720" rtlCol="0" anchor="ctr">
            <a:normAutofit/>
          </a:bodyPr>
          <a:lstStyle/>
          <a:p>
            <a:r>
              <a:rPr lang="en-US" sz="4200"/>
              <a:t>Comparing metal extraction from ore with the recycling process</a:t>
            </a:r>
          </a:p>
        </p:txBody>
      </p:sp>
      <p:sp>
        <p:nvSpPr>
          <p:cNvPr id="3" name="Text Placeholder 2">
            <a:extLst>
              <a:ext uri="{FF2B5EF4-FFF2-40B4-BE49-F238E27FC236}">
                <a16:creationId xmlns:a16="http://schemas.microsoft.com/office/drawing/2014/main" id="{06838ED4-7593-48DE-B2BF-255F9409CAE8}"/>
              </a:ext>
            </a:extLst>
          </p:cNvPr>
          <p:cNvSpPr>
            <a:spLocks noGrp="1"/>
          </p:cNvSpPr>
          <p:nvPr>
            <p:ph type="body" idx="1"/>
          </p:nvPr>
        </p:nvSpPr>
        <p:spPr>
          <a:xfrm>
            <a:off x="1317386" y="4682062"/>
            <a:ext cx="5355264" cy="950253"/>
          </a:xfrm>
        </p:spPr>
        <p:txBody>
          <a:bodyPr vert="horz" lIns="91440" tIns="45720" rIns="91440" bIns="45720" rtlCol="0">
            <a:normAutofit/>
          </a:bodyPr>
          <a:lstStyle/>
          <a:p>
            <a:pPr>
              <a:lnSpc>
                <a:spcPct val="100000"/>
              </a:lnSpc>
              <a:spcBef>
                <a:spcPts val="0"/>
              </a:spcBef>
              <a:spcAft>
                <a:spcPts val="600"/>
              </a:spcAft>
            </a:pPr>
            <a:r>
              <a:rPr lang="en-US" spc="80"/>
              <a:t>Travel and carbon footprint for metal ore mining and extraction compared to the recycling of metal packaging.</a:t>
            </a:r>
          </a:p>
        </p:txBody>
      </p:sp>
      <p:sp>
        <p:nvSpPr>
          <p:cNvPr id="56" name="Rectangle 55">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0" name="Picture 19" descr="A picture containing game&#10;&#10;Description automatically generated">
            <a:extLst>
              <a:ext uri="{FF2B5EF4-FFF2-40B4-BE49-F238E27FC236}">
                <a16:creationId xmlns:a16="http://schemas.microsoft.com/office/drawing/2014/main" id="{1A02AB89-3163-4CB8-A7DD-AFDAD73D9C0A}"/>
              </a:ext>
            </a:extLst>
          </p:cNvPr>
          <p:cNvPicPr>
            <a:picLocks noChangeAspect="1"/>
          </p:cNvPicPr>
          <p:nvPr/>
        </p:nvPicPr>
        <p:blipFill rotWithShape="1">
          <a:blip r:embed="rId2"/>
          <a:srcRect l="83617" t="88315" r="-245"/>
          <a:stretch/>
        </p:blipFill>
        <p:spPr>
          <a:xfrm>
            <a:off x="7170420" y="1436648"/>
            <a:ext cx="4009014" cy="3984703"/>
          </a:xfrm>
          <a:prstGeom prst="rect">
            <a:avLst/>
          </a:prstGeom>
        </p:spPr>
      </p:pic>
    </p:spTree>
    <p:extLst>
      <p:ext uri="{BB962C8B-B14F-4D97-AF65-F5344CB8AC3E}">
        <p14:creationId xmlns:p14="http://schemas.microsoft.com/office/powerpoint/2010/main" val="269398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6"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7"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9"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5B4907C2-5B2F-47ED-A874-88ECF408D71D}"/>
              </a:ext>
            </a:extLst>
          </p:cNvPr>
          <p:cNvPicPr>
            <a:picLocks noGrp="1" noChangeAspect="1"/>
          </p:cNvPicPr>
          <p:nvPr>
            <p:ph idx="1"/>
          </p:nvPr>
        </p:nvPicPr>
        <p:blipFill rotWithShape="1">
          <a:blip r:embed="rId2"/>
          <a:srcRect l="7111" r="-1" b="-1"/>
          <a:stretch/>
        </p:blipFill>
        <p:spPr>
          <a:xfrm>
            <a:off x="0" y="12"/>
            <a:ext cx="12192000" cy="6857988"/>
          </a:xfrm>
          <a:prstGeom prst="rect">
            <a:avLst/>
          </a:prstGeom>
        </p:spPr>
      </p:pic>
      <p:sp>
        <p:nvSpPr>
          <p:cNvPr id="60"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alpha val="30000"/>
            </a:schemeClr>
          </a:solidFill>
          <a:ln w="6350" cap="sq" cmpd="sng" algn="ctr">
            <a:noFill/>
            <a:prstDash val="solid"/>
            <a:miter lim="800000"/>
          </a:ln>
          <a:effectLst/>
        </p:spPr>
      </p:sp>
      <p:sp>
        <p:nvSpPr>
          <p:cNvPr id="61" name="Rectangle 26">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solidFill>
            <a:srgbClr val="86EA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8">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63" name="Title 1">
            <a:extLst>
              <a:ext uri="{FF2B5EF4-FFF2-40B4-BE49-F238E27FC236}">
                <a16:creationId xmlns:a16="http://schemas.microsoft.com/office/drawing/2014/main" id="{7D7AAD98-C707-4C04-B746-0F282DEBAD3F}"/>
              </a:ext>
            </a:extLst>
          </p:cNvPr>
          <p:cNvSpPr>
            <a:spLocks noGrp="1"/>
          </p:cNvSpPr>
          <p:nvPr>
            <p:ph type="title"/>
          </p:nvPr>
        </p:nvSpPr>
        <p:spPr>
          <a:xfrm>
            <a:off x="372723" y="4956811"/>
            <a:ext cx="11439414" cy="897439"/>
          </a:xfrm>
        </p:spPr>
        <p:txBody>
          <a:bodyPr vert="horz" lIns="91440" tIns="45720" rIns="91440" bIns="45720" rtlCol="0" anchor="ctr">
            <a:normAutofit fontScale="90000"/>
          </a:bodyPr>
          <a:lstStyle/>
          <a:p>
            <a:pPr algn="ctr">
              <a:lnSpc>
                <a:spcPct val="83000"/>
              </a:lnSpc>
            </a:pPr>
            <a:r>
              <a:rPr lang="en-US" sz="4400" spc="-100" dirty="0">
                <a:solidFill>
                  <a:schemeClr val="tx1"/>
                </a:solidFill>
              </a:rPr>
              <a:t>Using world maps to track carbon footprints  in life cycle analysis of aluminium and steel can processing.</a:t>
            </a:r>
          </a:p>
        </p:txBody>
      </p:sp>
      <p:pic>
        <p:nvPicPr>
          <p:cNvPr id="18" name="Picture 17" descr="A picture containing game&#10;&#10;Description automatically generated">
            <a:extLst>
              <a:ext uri="{FF2B5EF4-FFF2-40B4-BE49-F238E27FC236}">
                <a16:creationId xmlns:a16="http://schemas.microsoft.com/office/drawing/2014/main" id="{8DF836B6-93CA-416B-B451-449553A984CA}"/>
              </a:ext>
            </a:extLst>
          </p:cNvPr>
          <p:cNvPicPr>
            <a:picLocks noChangeAspect="1"/>
          </p:cNvPicPr>
          <p:nvPr/>
        </p:nvPicPr>
        <p:blipFill rotWithShape="1">
          <a:blip r:embed="rId3"/>
          <a:srcRect l="83617" t="88315" r="-245"/>
          <a:stretch/>
        </p:blipFill>
        <p:spPr>
          <a:xfrm>
            <a:off x="11056607" y="5810838"/>
            <a:ext cx="1135393" cy="1128507"/>
          </a:xfrm>
          <a:prstGeom prst="rect">
            <a:avLst/>
          </a:prstGeom>
        </p:spPr>
      </p:pic>
    </p:spTree>
    <p:extLst>
      <p:ext uri="{BB962C8B-B14F-4D97-AF65-F5344CB8AC3E}">
        <p14:creationId xmlns:p14="http://schemas.microsoft.com/office/powerpoint/2010/main" val="47477927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990-43FC-48EB-B637-1049ABA1CDCF}"/>
              </a:ext>
            </a:extLst>
          </p:cNvPr>
          <p:cNvSpPr>
            <a:spLocks noGrp="1"/>
          </p:cNvSpPr>
          <p:nvPr>
            <p:ph type="title"/>
          </p:nvPr>
        </p:nvSpPr>
        <p:spPr>
          <a:xfrm>
            <a:off x="971994" y="1542184"/>
            <a:ext cx="10058400" cy="1371600"/>
          </a:xfrm>
        </p:spPr>
        <p:txBody>
          <a:bodyPr/>
          <a:lstStyle/>
          <a:p>
            <a:r>
              <a:rPr lang="en-GB" dirty="0"/>
              <a:t>Life Cycle Analysis</a:t>
            </a:r>
          </a:p>
        </p:txBody>
      </p:sp>
      <p:sp>
        <p:nvSpPr>
          <p:cNvPr id="3" name="Content Placeholder 2">
            <a:extLst>
              <a:ext uri="{FF2B5EF4-FFF2-40B4-BE49-F238E27FC236}">
                <a16:creationId xmlns:a16="http://schemas.microsoft.com/office/drawing/2014/main" id="{FFBABE05-10AC-4FAE-9F7B-FB04B024E20D}"/>
              </a:ext>
            </a:extLst>
          </p:cNvPr>
          <p:cNvSpPr>
            <a:spLocks noGrp="1"/>
          </p:cNvSpPr>
          <p:nvPr>
            <p:ph idx="1"/>
          </p:nvPr>
        </p:nvSpPr>
        <p:spPr>
          <a:xfrm>
            <a:off x="971994" y="2781824"/>
            <a:ext cx="3334407" cy="3444900"/>
          </a:xfrm>
        </p:spPr>
        <p:txBody>
          <a:bodyPr/>
          <a:lstStyle/>
          <a:p>
            <a:r>
              <a:rPr lang="en-GB" dirty="0"/>
              <a:t>Life cycle analysis is an investigation into the environmental impacts of the process of creating something right from the start, where the raw materials of the product are mined from the ground  through to it’s disposal – this is called </a:t>
            </a:r>
            <a:r>
              <a:rPr lang="en-GB" b="1" dirty="0"/>
              <a:t>cradle to grave</a:t>
            </a:r>
            <a:r>
              <a:rPr lang="en-GB" dirty="0"/>
              <a:t>.</a:t>
            </a:r>
          </a:p>
          <a:p>
            <a:r>
              <a:rPr lang="en-GB" dirty="0"/>
              <a:t>In the circular economy it is more important to consider this as </a:t>
            </a:r>
            <a:r>
              <a:rPr lang="en-GB" b="1" dirty="0"/>
              <a:t>cradle to cradle.</a:t>
            </a:r>
          </a:p>
          <a:p>
            <a:endParaRPr lang="en-GB" dirty="0"/>
          </a:p>
        </p:txBody>
      </p:sp>
      <p:sp>
        <p:nvSpPr>
          <p:cNvPr id="4" name="Arrow: Curved Left 3">
            <a:extLst>
              <a:ext uri="{FF2B5EF4-FFF2-40B4-BE49-F238E27FC236}">
                <a16:creationId xmlns:a16="http://schemas.microsoft.com/office/drawing/2014/main" id="{52518D4E-9661-4CBC-AAE5-61E635F9CE40}"/>
              </a:ext>
            </a:extLst>
          </p:cNvPr>
          <p:cNvSpPr/>
          <p:nvPr/>
        </p:nvSpPr>
        <p:spPr>
          <a:xfrm>
            <a:off x="9112469" y="1542184"/>
            <a:ext cx="2012731" cy="38496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Curved Left 23">
            <a:extLst>
              <a:ext uri="{FF2B5EF4-FFF2-40B4-BE49-F238E27FC236}">
                <a16:creationId xmlns:a16="http://schemas.microsoft.com/office/drawing/2014/main" id="{07F6F80A-1511-4998-B848-88E2EDCF5518}"/>
              </a:ext>
            </a:extLst>
          </p:cNvPr>
          <p:cNvSpPr/>
          <p:nvPr/>
        </p:nvSpPr>
        <p:spPr>
          <a:xfrm rot="10800000">
            <a:off x="6597869" y="1328394"/>
            <a:ext cx="2012731" cy="3849623"/>
          </a:xfrm>
          <a:prstGeom prst="curvedLeftArrow">
            <a:avLst>
              <a:gd name="adj1" fmla="val 25000"/>
              <a:gd name="adj2" fmla="val 5315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719BB6BA-20C3-4399-BF7D-8644098F6A93}"/>
              </a:ext>
            </a:extLst>
          </p:cNvPr>
          <p:cNvSpPr txBox="1"/>
          <p:nvPr/>
        </p:nvSpPr>
        <p:spPr>
          <a:xfrm>
            <a:off x="7841192" y="630195"/>
            <a:ext cx="2201918" cy="646331"/>
          </a:xfrm>
          <a:prstGeom prst="rect">
            <a:avLst/>
          </a:prstGeom>
          <a:noFill/>
        </p:spPr>
        <p:txBody>
          <a:bodyPr wrap="square" rtlCol="0">
            <a:spAutoFit/>
          </a:bodyPr>
          <a:lstStyle/>
          <a:p>
            <a:r>
              <a:rPr lang="en-GB" dirty="0"/>
              <a:t>Raw Material Extraction</a:t>
            </a:r>
          </a:p>
        </p:txBody>
      </p:sp>
      <p:pic>
        <p:nvPicPr>
          <p:cNvPr id="8" name="Graphic 7" descr="Mining tools">
            <a:extLst>
              <a:ext uri="{FF2B5EF4-FFF2-40B4-BE49-F238E27FC236}">
                <a16:creationId xmlns:a16="http://schemas.microsoft.com/office/drawing/2014/main" id="{4ECFD0A2-F978-41E5-B704-7DF445A694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3579" y="831725"/>
            <a:ext cx="791903" cy="791903"/>
          </a:xfrm>
          <a:prstGeom prst="rect">
            <a:avLst/>
          </a:prstGeom>
        </p:spPr>
      </p:pic>
      <p:pic>
        <p:nvPicPr>
          <p:cNvPr id="11" name="Graphic 10" descr="Forest scene">
            <a:extLst>
              <a:ext uri="{FF2B5EF4-FFF2-40B4-BE49-F238E27FC236}">
                <a16:creationId xmlns:a16="http://schemas.microsoft.com/office/drawing/2014/main" id="{A03257B0-6415-477A-81F4-A52338F9EC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1713" y="538858"/>
            <a:ext cx="914400" cy="914400"/>
          </a:xfrm>
          <a:prstGeom prst="rect">
            <a:avLst/>
          </a:prstGeom>
        </p:spPr>
      </p:pic>
      <p:sp>
        <p:nvSpPr>
          <p:cNvPr id="28" name="TextBox 27">
            <a:extLst>
              <a:ext uri="{FF2B5EF4-FFF2-40B4-BE49-F238E27FC236}">
                <a16:creationId xmlns:a16="http://schemas.microsoft.com/office/drawing/2014/main" id="{E27BA398-5083-4AD1-941D-4CBAE43A6BA5}"/>
              </a:ext>
            </a:extLst>
          </p:cNvPr>
          <p:cNvSpPr txBox="1"/>
          <p:nvPr/>
        </p:nvSpPr>
        <p:spPr>
          <a:xfrm>
            <a:off x="10477543" y="1328394"/>
            <a:ext cx="2201918" cy="646331"/>
          </a:xfrm>
          <a:prstGeom prst="rect">
            <a:avLst/>
          </a:prstGeom>
          <a:noFill/>
        </p:spPr>
        <p:txBody>
          <a:bodyPr wrap="square" rtlCol="0">
            <a:spAutoFit/>
          </a:bodyPr>
          <a:lstStyle/>
          <a:p>
            <a:r>
              <a:rPr lang="en-GB" dirty="0"/>
              <a:t>Material Processing</a:t>
            </a:r>
          </a:p>
        </p:txBody>
      </p:sp>
      <p:pic>
        <p:nvPicPr>
          <p:cNvPr id="15" name="Graphic 14" descr="Factory">
            <a:extLst>
              <a:ext uri="{FF2B5EF4-FFF2-40B4-BE49-F238E27FC236}">
                <a16:creationId xmlns:a16="http://schemas.microsoft.com/office/drawing/2014/main" id="{48E0EF93-EBD4-4374-9280-1C2FF3630D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21523" y="4411316"/>
            <a:ext cx="914400" cy="914400"/>
          </a:xfrm>
          <a:prstGeom prst="rect">
            <a:avLst/>
          </a:prstGeom>
        </p:spPr>
      </p:pic>
      <p:sp>
        <p:nvSpPr>
          <p:cNvPr id="30" name="TextBox 29">
            <a:extLst>
              <a:ext uri="{FF2B5EF4-FFF2-40B4-BE49-F238E27FC236}">
                <a16:creationId xmlns:a16="http://schemas.microsoft.com/office/drawing/2014/main" id="{47E5094D-D37C-483F-8CAC-F8DDF554E6E8}"/>
              </a:ext>
            </a:extLst>
          </p:cNvPr>
          <p:cNvSpPr txBox="1"/>
          <p:nvPr/>
        </p:nvSpPr>
        <p:spPr>
          <a:xfrm>
            <a:off x="10058913" y="5548020"/>
            <a:ext cx="2201918" cy="369332"/>
          </a:xfrm>
          <a:prstGeom prst="rect">
            <a:avLst/>
          </a:prstGeom>
          <a:noFill/>
        </p:spPr>
        <p:txBody>
          <a:bodyPr wrap="square" rtlCol="0">
            <a:spAutoFit/>
          </a:bodyPr>
          <a:lstStyle/>
          <a:p>
            <a:r>
              <a:rPr lang="en-GB" dirty="0"/>
              <a:t>Manufacturing</a:t>
            </a:r>
          </a:p>
        </p:txBody>
      </p:sp>
      <p:sp>
        <p:nvSpPr>
          <p:cNvPr id="32" name="TextBox 31">
            <a:extLst>
              <a:ext uri="{FF2B5EF4-FFF2-40B4-BE49-F238E27FC236}">
                <a16:creationId xmlns:a16="http://schemas.microsoft.com/office/drawing/2014/main" id="{A129487E-AE3A-4AB7-B451-4F8D96DB78CE}"/>
              </a:ext>
            </a:extLst>
          </p:cNvPr>
          <p:cNvSpPr txBox="1"/>
          <p:nvPr/>
        </p:nvSpPr>
        <p:spPr>
          <a:xfrm>
            <a:off x="7284982" y="5674686"/>
            <a:ext cx="2201918" cy="369332"/>
          </a:xfrm>
          <a:prstGeom prst="rect">
            <a:avLst/>
          </a:prstGeom>
          <a:noFill/>
        </p:spPr>
        <p:txBody>
          <a:bodyPr wrap="square" rtlCol="0">
            <a:spAutoFit/>
          </a:bodyPr>
          <a:lstStyle/>
          <a:p>
            <a:r>
              <a:rPr lang="en-GB" dirty="0"/>
              <a:t>Assembly</a:t>
            </a:r>
          </a:p>
        </p:txBody>
      </p:sp>
      <p:pic>
        <p:nvPicPr>
          <p:cNvPr id="26" name="Graphic 25" descr="Puzzle">
            <a:extLst>
              <a:ext uri="{FF2B5EF4-FFF2-40B4-BE49-F238E27FC236}">
                <a16:creationId xmlns:a16="http://schemas.microsoft.com/office/drawing/2014/main" id="{FEC11CC1-09C6-413F-ADF9-13FA8E637F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29700" y="5548020"/>
            <a:ext cx="914400" cy="914400"/>
          </a:xfrm>
          <a:prstGeom prst="rect">
            <a:avLst/>
          </a:prstGeom>
        </p:spPr>
      </p:pic>
      <p:sp>
        <p:nvSpPr>
          <p:cNvPr id="34" name="TextBox 33">
            <a:extLst>
              <a:ext uri="{FF2B5EF4-FFF2-40B4-BE49-F238E27FC236}">
                <a16:creationId xmlns:a16="http://schemas.microsoft.com/office/drawing/2014/main" id="{C898ED67-21C0-4584-9442-EEAB1822872E}"/>
              </a:ext>
            </a:extLst>
          </p:cNvPr>
          <p:cNvSpPr txBox="1"/>
          <p:nvPr/>
        </p:nvSpPr>
        <p:spPr>
          <a:xfrm>
            <a:off x="4679517" y="3149001"/>
            <a:ext cx="2201918" cy="369332"/>
          </a:xfrm>
          <a:prstGeom prst="rect">
            <a:avLst/>
          </a:prstGeom>
          <a:noFill/>
        </p:spPr>
        <p:txBody>
          <a:bodyPr wrap="square" rtlCol="0">
            <a:spAutoFit/>
          </a:bodyPr>
          <a:lstStyle/>
          <a:p>
            <a:r>
              <a:rPr lang="en-GB" dirty="0"/>
              <a:t>Product use</a:t>
            </a:r>
          </a:p>
        </p:txBody>
      </p:sp>
      <p:pic>
        <p:nvPicPr>
          <p:cNvPr id="36" name="Graphic 35" descr="Box trolley">
            <a:extLst>
              <a:ext uri="{FF2B5EF4-FFF2-40B4-BE49-F238E27FC236}">
                <a16:creationId xmlns:a16="http://schemas.microsoft.com/office/drawing/2014/main" id="{444BEAFF-07BD-4C6A-A639-94F8B74090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6000" y="5217486"/>
            <a:ext cx="914400" cy="914400"/>
          </a:xfrm>
          <a:prstGeom prst="rect">
            <a:avLst/>
          </a:prstGeom>
        </p:spPr>
      </p:pic>
      <p:sp>
        <p:nvSpPr>
          <p:cNvPr id="37" name="TextBox 36">
            <a:extLst>
              <a:ext uri="{FF2B5EF4-FFF2-40B4-BE49-F238E27FC236}">
                <a16:creationId xmlns:a16="http://schemas.microsoft.com/office/drawing/2014/main" id="{8FB5BD02-F6B5-4103-875A-1319410A14A2}"/>
              </a:ext>
            </a:extLst>
          </p:cNvPr>
          <p:cNvSpPr txBox="1"/>
          <p:nvPr/>
        </p:nvSpPr>
        <p:spPr>
          <a:xfrm>
            <a:off x="5103895" y="4575815"/>
            <a:ext cx="2201918" cy="369332"/>
          </a:xfrm>
          <a:prstGeom prst="rect">
            <a:avLst/>
          </a:prstGeom>
          <a:noFill/>
        </p:spPr>
        <p:txBody>
          <a:bodyPr wrap="square" rtlCol="0">
            <a:spAutoFit/>
          </a:bodyPr>
          <a:lstStyle/>
          <a:p>
            <a:r>
              <a:rPr lang="en-GB" dirty="0"/>
              <a:t>Distribution</a:t>
            </a:r>
          </a:p>
        </p:txBody>
      </p:sp>
      <p:sp>
        <p:nvSpPr>
          <p:cNvPr id="38" name="TextBox 37">
            <a:extLst>
              <a:ext uri="{FF2B5EF4-FFF2-40B4-BE49-F238E27FC236}">
                <a16:creationId xmlns:a16="http://schemas.microsoft.com/office/drawing/2014/main" id="{AA3A1C11-E18D-4FAC-9C8A-19BC4CEE0DB5}"/>
              </a:ext>
            </a:extLst>
          </p:cNvPr>
          <p:cNvSpPr txBox="1"/>
          <p:nvPr/>
        </p:nvSpPr>
        <p:spPr>
          <a:xfrm>
            <a:off x="5402316" y="1713138"/>
            <a:ext cx="2201918" cy="369332"/>
          </a:xfrm>
          <a:prstGeom prst="rect">
            <a:avLst/>
          </a:prstGeom>
          <a:noFill/>
        </p:spPr>
        <p:txBody>
          <a:bodyPr wrap="square" rtlCol="0">
            <a:spAutoFit/>
          </a:bodyPr>
          <a:lstStyle/>
          <a:p>
            <a:r>
              <a:rPr lang="en-GB" dirty="0"/>
              <a:t>Recycling</a:t>
            </a:r>
          </a:p>
        </p:txBody>
      </p:sp>
      <p:pic>
        <p:nvPicPr>
          <p:cNvPr id="40" name="Graphic 39" descr="Truck">
            <a:extLst>
              <a:ext uri="{FF2B5EF4-FFF2-40B4-BE49-F238E27FC236}">
                <a16:creationId xmlns:a16="http://schemas.microsoft.com/office/drawing/2014/main" id="{73CCD805-F2A6-403C-8C1B-F7696E3058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90454" y="3589874"/>
            <a:ext cx="914400" cy="914400"/>
          </a:xfrm>
          <a:prstGeom prst="rect">
            <a:avLst/>
          </a:prstGeom>
        </p:spPr>
      </p:pic>
      <p:pic>
        <p:nvPicPr>
          <p:cNvPr id="42" name="Graphic 41" descr="Recycle sign">
            <a:extLst>
              <a:ext uri="{FF2B5EF4-FFF2-40B4-BE49-F238E27FC236}">
                <a16:creationId xmlns:a16="http://schemas.microsoft.com/office/drawing/2014/main" id="{8AD7A9B1-46D3-4A32-A128-FB5D33307D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68714" y="2255649"/>
            <a:ext cx="914400" cy="914400"/>
          </a:xfrm>
          <a:prstGeom prst="rect">
            <a:avLst/>
          </a:prstGeom>
        </p:spPr>
      </p:pic>
    </p:spTree>
    <p:extLst>
      <p:ext uri="{BB962C8B-B14F-4D97-AF65-F5344CB8AC3E}">
        <p14:creationId xmlns:p14="http://schemas.microsoft.com/office/powerpoint/2010/main" val="384479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Aluminium Production - travel</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395882" y="559477"/>
            <a:ext cx="3729318" cy="5475563"/>
          </a:xfrm>
        </p:spPr>
        <p:txBody>
          <a:bodyPr anchor="ctr">
            <a:normAutofit lnSpcReduction="10000"/>
          </a:bodyPr>
          <a:lstStyle/>
          <a:p>
            <a:r>
              <a:rPr lang="en-GB" sz="2000" dirty="0"/>
              <a:t>Mined as bauxite in northern Brazil</a:t>
            </a:r>
          </a:p>
          <a:p>
            <a:endParaRPr lang="en-GB" sz="2000" dirty="0"/>
          </a:p>
          <a:p>
            <a:pPr marL="0" indent="0">
              <a:buNone/>
            </a:pPr>
            <a:endParaRPr lang="en-GB" sz="2000" dirty="0"/>
          </a:p>
          <a:p>
            <a:r>
              <a:rPr lang="en-GB" sz="2000" dirty="0"/>
              <a:t>Transported via a long distance bauxite slurry pipeline</a:t>
            </a:r>
          </a:p>
          <a:p>
            <a:endParaRPr lang="en-GB" sz="2000" dirty="0"/>
          </a:p>
          <a:p>
            <a:r>
              <a:rPr lang="en-GB" sz="2000" dirty="0"/>
              <a:t>Bauxite refined into alumina in northern Brazil</a:t>
            </a:r>
          </a:p>
          <a:p>
            <a:endParaRPr lang="en-GB" sz="2000" dirty="0"/>
          </a:p>
          <a:p>
            <a:r>
              <a:rPr lang="en-GB" sz="2000" dirty="0"/>
              <a:t> Alumina powder shipped to Bahrain for processing</a:t>
            </a:r>
          </a:p>
        </p:txBody>
      </p:sp>
      <p:pic>
        <p:nvPicPr>
          <p:cNvPr id="4100" name="Picture 4" descr="Design and Commissioning of a Long-distance Pipeline Transporting Thickened  Tailings | Ausenco">
            <a:extLst>
              <a:ext uri="{FF2B5EF4-FFF2-40B4-BE49-F238E27FC236}">
                <a16:creationId xmlns:a16="http://schemas.microsoft.com/office/drawing/2014/main" id="{83DCA150-944D-4A2C-B2AE-99F7963BB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2" y="1925266"/>
            <a:ext cx="2247429" cy="1503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B6DD9BA-01EF-41E2-9363-D6248DAEB47F}"/>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786312" y="237743"/>
            <a:ext cx="2247429" cy="1443139"/>
          </a:xfrm>
          <a:prstGeom prst="rect">
            <a:avLst/>
          </a:prstGeom>
          <a:noFill/>
        </p:spPr>
      </p:pic>
      <p:pic>
        <p:nvPicPr>
          <p:cNvPr id="6" name="Picture 5" descr="A large ship in the water&#10;&#10;Description automatically generated">
            <a:extLst>
              <a:ext uri="{FF2B5EF4-FFF2-40B4-BE49-F238E27FC236}">
                <a16:creationId xmlns:a16="http://schemas.microsoft.com/office/drawing/2014/main" id="{D8DBF50F-7419-46D4-BB8D-2960EC75466C}"/>
              </a:ext>
            </a:extLst>
          </p:cNvPr>
          <p:cNvPicPr>
            <a:picLocks noChangeAspect="1"/>
          </p:cNvPicPr>
          <p:nvPr/>
        </p:nvPicPr>
        <p:blipFill>
          <a:blip r:embed="rId4"/>
          <a:stretch>
            <a:fillRect/>
          </a:stretch>
        </p:blipFill>
        <p:spPr>
          <a:xfrm>
            <a:off x="4786312" y="5122734"/>
            <a:ext cx="2530166" cy="1074588"/>
          </a:xfrm>
          <a:prstGeom prst="rect">
            <a:avLst/>
          </a:prstGeom>
        </p:spPr>
      </p:pic>
      <p:pic>
        <p:nvPicPr>
          <p:cNvPr id="13" name="Picture 12" descr="A view of a city&#10;&#10;Description automatically generated">
            <a:extLst>
              <a:ext uri="{FF2B5EF4-FFF2-40B4-BE49-F238E27FC236}">
                <a16:creationId xmlns:a16="http://schemas.microsoft.com/office/drawing/2014/main" id="{050FAB52-30F5-44DF-9837-52CC5620A9D2}"/>
              </a:ext>
            </a:extLst>
          </p:cNvPr>
          <p:cNvPicPr/>
          <p:nvPr/>
        </p:nvPicPr>
        <p:blipFill rotWithShape="1">
          <a:blip r:embed="rId5" cstate="print">
            <a:extLst>
              <a:ext uri="{28A0092B-C50C-407E-A947-70E740481C1C}">
                <a14:useLocalDpi xmlns:a14="http://schemas.microsoft.com/office/drawing/2010/main" val="0"/>
              </a:ext>
            </a:extLst>
          </a:blip>
          <a:srcRect t="23307" r="9091" b="85"/>
          <a:stretch/>
        </p:blipFill>
        <p:spPr bwMode="auto">
          <a:xfrm>
            <a:off x="4796119" y="3603287"/>
            <a:ext cx="2247429" cy="1373042"/>
          </a:xfrm>
          <a:prstGeom prst="rect">
            <a:avLst/>
          </a:prstGeom>
          <a:noFill/>
        </p:spPr>
      </p:pic>
      <p:pic>
        <p:nvPicPr>
          <p:cNvPr id="14" name="Picture 13" descr="A picture containing game&#10;&#10;Description automatically generated">
            <a:extLst>
              <a:ext uri="{FF2B5EF4-FFF2-40B4-BE49-F238E27FC236}">
                <a16:creationId xmlns:a16="http://schemas.microsoft.com/office/drawing/2014/main" id="{5FAEA424-82D1-4715-AD6A-F295302F928B}"/>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32907640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1190495-4E34-44FB-976A-EBECB11921A9}"/>
              </a:ext>
            </a:extLst>
          </p:cNvPr>
          <p:cNvSpPr>
            <a:spLocks noGrp="1"/>
          </p:cNvSpPr>
          <p:nvPr>
            <p:ph type="title"/>
          </p:nvPr>
        </p:nvSpPr>
        <p:spPr>
          <a:xfrm>
            <a:off x="1136849" y="1348844"/>
            <a:ext cx="5716338" cy="3042706"/>
          </a:xfrm>
        </p:spPr>
        <p:txBody>
          <a:bodyPr vert="horz" lIns="91440" tIns="45720" rIns="91440" bIns="45720" rtlCol="0" anchor="ctr">
            <a:normAutofit/>
          </a:bodyPr>
          <a:lstStyle/>
          <a:p>
            <a:r>
              <a:rPr lang="en-US" sz="6000"/>
              <a:t>aluminium cans</a:t>
            </a:r>
          </a:p>
        </p:txBody>
      </p:sp>
      <p:sp>
        <p:nvSpPr>
          <p:cNvPr id="3" name="Text Placeholder 2">
            <a:extLst>
              <a:ext uri="{FF2B5EF4-FFF2-40B4-BE49-F238E27FC236}">
                <a16:creationId xmlns:a16="http://schemas.microsoft.com/office/drawing/2014/main" id="{A2CFAECC-634F-4C53-87B2-A74C36A9BBD9}"/>
              </a:ext>
            </a:extLst>
          </p:cNvPr>
          <p:cNvSpPr>
            <a:spLocks noGrp="1"/>
          </p:cNvSpPr>
          <p:nvPr>
            <p:ph type="body" idx="1"/>
          </p:nvPr>
        </p:nvSpPr>
        <p:spPr>
          <a:xfrm>
            <a:off x="1317386" y="4682062"/>
            <a:ext cx="5355264" cy="950253"/>
          </a:xfrm>
        </p:spPr>
        <p:txBody>
          <a:bodyPr vert="horz" lIns="91440" tIns="45720" rIns="91440" bIns="45720" rtlCol="0">
            <a:normAutofit/>
          </a:bodyPr>
          <a:lstStyle/>
          <a:p>
            <a:pPr>
              <a:lnSpc>
                <a:spcPct val="100000"/>
              </a:lnSpc>
              <a:spcBef>
                <a:spcPts val="0"/>
              </a:spcBef>
              <a:spcAft>
                <a:spcPts val="600"/>
              </a:spcAft>
            </a:pPr>
            <a:r>
              <a:rPr lang="en-US" spc="80"/>
              <a:t>Journey from rock to pop</a:t>
            </a:r>
          </a:p>
        </p:txBody>
      </p:sp>
      <p:sp>
        <p:nvSpPr>
          <p:cNvPr id="26" name="Rectangle 25">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A picture containing game&#10;&#10;Description automatically generated">
            <a:extLst>
              <a:ext uri="{FF2B5EF4-FFF2-40B4-BE49-F238E27FC236}">
                <a16:creationId xmlns:a16="http://schemas.microsoft.com/office/drawing/2014/main" id="{9E4EF64D-E8E5-43EF-A417-828620438C77}"/>
              </a:ext>
            </a:extLst>
          </p:cNvPr>
          <p:cNvPicPr>
            <a:picLocks noChangeAspect="1"/>
          </p:cNvPicPr>
          <p:nvPr/>
        </p:nvPicPr>
        <p:blipFill rotWithShape="1">
          <a:blip r:embed="rId2"/>
          <a:srcRect l="83617" t="88315" r="-245"/>
          <a:stretch/>
        </p:blipFill>
        <p:spPr>
          <a:xfrm>
            <a:off x="7188377" y="1571155"/>
            <a:ext cx="4009014" cy="3984703"/>
          </a:xfrm>
          <a:prstGeom prst="rect">
            <a:avLst/>
          </a:prstGeom>
        </p:spPr>
      </p:pic>
    </p:spTree>
    <p:extLst>
      <p:ext uri="{BB962C8B-B14F-4D97-AF65-F5344CB8AC3E}">
        <p14:creationId xmlns:p14="http://schemas.microsoft.com/office/powerpoint/2010/main" val="365300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Aluminium Can Production - travel</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395882" y="559477"/>
            <a:ext cx="3729318" cy="6060779"/>
          </a:xfrm>
        </p:spPr>
        <p:txBody>
          <a:bodyPr anchor="ctr">
            <a:normAutofit fontScale="92500" lnSpcReduction="20000"/>
          </a:bodyPr>
          <a:lstStyle/>
          <a:p>
            <a:r>
              <a:rPr lang="en-GB" sz="2000" dirty="0"/>
              <a:t>Processed via electrolysis in Bahrain into ingot of aluminium.</a:t>
            </a:r>
          </a:p>
          <a:p>
            <a:endParaRPr lang="en-GB" sz="2000" dirty="0"/>
          </a:p>
          <a:p>
            <a:r>
              <a:rPr lang="en-GB" sz="2000" dirty="0"/>
              <a:t>Transported via ship to a rolling factory in the UK, then transported by lorry to can factory in the UK.</a:t>
            </a:r>
          </a:p>
          <a:p>
            <a:endParaRPr lang="en-GB" sz="2000" dirty="0"/>
          </a:p>
          <a:p>
            <a:r>
              <a:rPr lang="en-GB" sz="2000" dirty="0"/>
              <a:t>Turned into cans for fizzy drinks in beverage can factory in Leicester. Filled with drinks at a separate factory.</a:t>
            </a:r>
          </a:p>
          <a:p>
            <a:pPr marL="0" indent="0">
              <a:buNone/>
            </a:pPr>
            <a:endParaRPr lang="en-GB" sz="2000" dirty="0"/>
          </a:p>
          <a:p>
            <a:r>
              <a:rPr lang="en-GB" sz="2000" dirty="0"/>
              <a:t> Transported to warehouses then distributed to shops by lorry.</a:t>
            </a:r>
          </a:p>
        </p:txBody>
      </p:sp>
      <p:pic>
        <p:nvPicPr>
          <p:cNvPr id="14" name="Picture 13" descr="Aluminium Bahrain(ALBA) | aluminium smelter">
            <a:extLst>
              <a:ext uri="{FF2B5EF4-FFF2-40B4-BE49-F238E27FC236}">
                <a16:creationId xmlns:a16="http://schemas.microsoft.com/office/drawing/2014/main" id="{A9F5F779-9FB3-40F5-871B-EF85DCB9AB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06732" y="292797"/>
            <a:ext cx="1978535" cy="1337102"/>
          </a:xfrm>
          <a:prstGeom prst="rect">
            <a:avLst/>
          </a:prstGeom>
          <a:noFill/>
          <a:ln>
            <a:noFill/>
          </a:ln>
        </p:spPr>
      </p:pic>
      <p:pic>
        <p:nvPicPr>
          <p:cNvPr id="5" name="Picture 4" descr="A picture containing building, outdoor, street, truck&#10;&#10;Description automatically generated">
            <a:extLst>
              <a:ext uri="{FF2B5EF4-FFF2-40B4-BE49-F238E27FC236}">
                <a16:creationId xmlns:a16="http://schemas.microsoft.com/office/drawing/2014/main" id="{C1F5E8AB-51C8-46F6-BEDC-8997CBF2EFCD}"/>
              </a:ext>
            </a:extLst>
          </p:cNvPr>
          <p:cNvPicPr>
            <a:picLocks noChangeAspect="1"/>
          </p:cNvPicPr>
          <p:nvPr/>
        </p:nvPicPr>
        <p:blipFill>
          <a:blip r:embed="rId3"/>
          <a:stretch>
            <a:fillRect/>
          </a:stretch>
        </p:blipFill>
        <p:spPr>
          <a:xfrm>
            <a:off x="5077604" y="1979226"/>
            <a:ext cx="2007663" cy="1337103"/>
          </a:xfrm>
          <a:prstGeom prst="rect">
            <a:avLst/>
          </a:prstGeom>
        </p:spPr>
      </p:pic>
      <p:pic>
        <p:nvPicPr>
          <p:cNvPr id="15" name="Picture 14" descr="Google Maps Street View of Crown Bevcan factory near Leicester">
            <a:extLst>
              <a:ext uri="{FF2B5EF4-FFF2-40B4-BE49-F238E27FC236}">
                <a16:creationId xmlns:a16="http://schemas.microsoft.com/office/drawing/2014/main" id="{4161A6D3-0CDA-4C5E-8094-9BA778051BE9}"/>
              </a:ext>
            </a:extLst>
          </p:cNvPr>
          <p:cNvPicPr/>
          <p:nvPr/>
        </p:nvPicPr>
        <p:blipFill>
          <a:blip r:embed="rId4">
            <a:extLst>
              <a:ext uri="{28A0092B-C50C-407E-A947-70E740481C1C}">
                <a14:useLocalDpi xmlns:a14="http://schemas.microsoft.com/office/drawing/2010/main" val="0"/>
              </a:ext>
            </a:extLst>
          </a:blip>
          <a:stretch>
            <a:fillRect/>
          </a:stretch>
        </p:blipFill>
        <p:spPr>
          <a:xfrm>
            <a:off x="5077603" y="3665656"/>
            <a:ext cx="2007663" cy="1395820"/>
          </a:xfrm>
          <a:prstGeom prst="rect">
            <a:avLst/>
          </a:prstGeom>
        </p:spPr>
      </p:pic>
      <p:pic>
        <p:nvPicPr>
          <p:cNvPr id="9" name="Picture 8" descr="A picture containing building, sitting, large, truck&#10;&#10;Description automatically generated">
            <a:extLst>
              <a:ext uri="{FF2B5EF4-FFF2-40B4-BE49-F238E27FC236}">
                <a16:creationId xmlns:a16="http://schemas.microsoft.com/office/drawing/2014/main" id="{363B881B-433E-4626-8488-381C6C48D85C}"/>
              </a:ext>
            </a:extLst>
          </p:cNvPr>
          <p:cNvPicPr>
            <a:picLocks noChangeAspect="1"/>
          </p:cNvPicPr>
          <p:nvPr/>
        </p:nvPicPr>
        <p:blipFill>
          <a:blip r:embed="rId5"/>
          <a:stretch>
            <a:fillRect/>
          </a:stretch>
        </p:blipFill>
        <p:spPr>
          <a:xfrm>
            <a:off x="5106732" y="5409153"/>
            <a:ext cx="1978535" cy="1316962"/>
          </a:xfrm>
          <a:prstGeom prst="rect">
            <a:avLst/>
          </a:prstGeom>
        </p:spPr>
      </p:pic>
      <p:pic>
        <p:nvPicPr>
          <p:cNvPr id="17" name="Picture 16" descr="A picture containing game&#10;&#10;Description automatically generated">
            <a:extLst>
              <a:ext uri="{FF2B5EF4-FFF2-40B4-BE49-F238E27FC236}">
                <a16:creationId xmlns:a16="http://schemas.microsoft.com/office/drawing/2014/main" id="{F6A6511B-1649-42A8-BDF6-0E8B948AF7A3}"/>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103275308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Aluminium Can Recycling – can to can</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395882" y="559477"/>
            <a:ext cx="3729318" cy="6060779"/>
          </a:xfrm>
        </p:spPr>
        <p:txBody>
          <a:bodyPr anchor="ctr">
            <a:normAutofit lnSpcReduction="10000"/>
          </a:bodyPr>
          <a:lstStyle/>
          <a:p>
            <a:r>
              <a:rPr lang="en-GB" sz="2000" dirty="0"/>
              <a:t>Recycled by consumer at kerbside</a:t>
            </a:r>
          </a:p>
          <a:p>
            <a:r>
              <a:rPr lang="en-GB" sz="2000" dirty="0"/>
              <a:t>Transported via recycling truck to sorting facility</a:t>
            </a:r>
          </a:p>
          <a:p>
            <a:r>
              <a:rPr lang="en-GB" sz="2000" dirty="0"/>
              <a:t>Transported by truck to recycling facility in Warrington</a:t>
            </a:r>
          </a:p>
          <a:p>
            <a:r>
              <a:rPr lang="en-GB" sz="2000" dirty="0"/>
              <a:t>Turned into cans for fizzy drinks in beverage can factory in Leicester. Filled with drinks at a separate factory.</a:t>
            </a:r>
          </a:p>
          <a:p>
            <a:r>
              <a:rPr lang="en-GB" sz="2000" dirty="0"/>
              <a:t> Transported to warehouses then distributed to shops by lorry.</a:t>
            </a:r>
          </a:p>
        </p:txBody>
      </p:sp>
      <p:pic>
        <p:nvPicPr>
          <p:cNvPr id="11" name="Picture 10" descr="A child sitting on a bench&#10;&#10;Description automatically generated">
            <a:extLst>
              <a:ext uri="{FF2B5EF4-FFF2-40B4-BE49-F238E27FC236}">
                <a16:creationId xmlns:a16="http://schemas.microsoft.com/office/drawing/2014/main" id="{4A916DA7-2F00-4087-91CF-5CB5B88F1530}"/>
              </a:ext>
            </a:extLst>
          </p:cNvPr>
          <p:cNvPicPr>
            <a:picLocks noChangeAspect="1"/>
          </p:cNvPicPr>
          <p:nvPr/>
        </p:nvPicPr>
        <p:blipFill>
          <a:blip r:embed="rId2"/>
          <a:stretch>
            <a:fillRect/>
          </a:stretch>
        </p:blipFill>
        <p:spPr>
          <a:xfrm>
            <a:off x="4860122" y="233387"/>
            <a:ext cx="2305193" cy="1404727"/>
          </a:xfrm>
          <a:prstGeom prst="rect">
            <a:avLst/>
          </a:prstGeom>
        </p:spPr>
      </p:pic>
      <p:pic>
        <p:nvPicPr>
          <p:cNvPr id="13" name="Picture 12" descr="A truck is parked on the side of a road&#10;&#10;Description automatically generated">
            <a:extLst>
              <a:ext uri="{FF2B5EF4-FFF2-40B4-BE49-F238E27FC236}">
                <a16:creationId xmlns:a16="http://schemas.microsoft.com/office/drawing/2014/main" id="{42465822-E0BD-490F-92A0-64FBA48216A7}"/>
              </a:ext>
            </a:extLst>
          </p:cNvPr>
          <p:cNvPicPr>
            <a:picLocks noChangeAspect="1"/>
          </p:cNvPicPr>
          <p:nvPr/>
        </p:nvPicPr>
        <p:blipFill>
          <a:blip r:embed="rId3"/>
          <a:stretch>
            <a:fillRect/>
          </a:stretch>
        </p:blipFill>
        <p:spPr>
          <a:xfrm>
            <a:off x="4917143" y="1822557"/>
            <a:ext cx="2184612" cy="1453671"/>
          </a:xfrm>
          <a:prstGeom prst="rect">
            <a:avLst/>
          </a:prstGeom>
        </p:spPr>
      </p:pic>
      <p:pic>
        <p:nvPicPr>
          <p:cNvPr id="14" name="Picture 13" descr="A building that has a sign on the side of a road&#10;&#10;Description automatically generated">
            <a:extLst>
              <a:ext uri="{FF2B5EF4-FFF2-40B4-BE49-F238E27FC236}">
                <a16:creationId xmlns:a16="http://schemas.microsoft.com/office/drawing/2014/main" id="{470848CE-7751-47C2-A380-A0F4641D7688}"/>
              </a:ext>
            </a:extLst>
          </p:cNvPr>
          <p:cNvPicPr>
            <a:picLocks noChangeAspect="1"/>
          </p:cNvPicPr>
          <p:nvPr/>
        </p:nvPicPr>
        <p:blipFill>
          <a:blip r:embed="rId4"/>
          <a:stretch>
            <a:fillRect/>
          </a:stretch>
        </p:blipFill>
        <p:spPr>
          <a:xfrm>
            <a:off x="4940135" y="3460671"/>
            <a:ext cx="2248172" cy="1686129"/>
          </a:xfrm>
          <a:prstGeom prst="rect">
            <a:avLst/>
          </a:prstGeom>
        </p:spPr>
      </p:pic>
      <p:pic>
        <p:nvPicPr>
          <p:cNvPr id="15" name="Picture 14" descr="A picture containing building, outdoor, colorful, sitting&#10;&#10;Description automatically generated">
            <a:extLst>
              <a:ext uri="{FF2B5EF4-FFF2-40B4-BE49-F238E27FC236}">
                <a16:creationId xmlns:a16="http://schemas.microsoft.com/office/drawing/2014/main" id="{BD2ACF8E-3CF6-4A80-8C68-5DB809679D87}"/>
              </a:ext>
            </a:extLst>
          </p:cNvPr>
          <p:cNvPicPr>
            <a:picLocks noChangeAspect="1"/>
          </p:cNvPicPr>
          <p:nvPr/>
        </p:nvPicPr>
        <p:blipFill>
          <a:blip r:embed="rId5"/>
          <a:stretch>
            <a:fillRect/>
          </a:stretch>
        </p:blipFill>
        <p:spPr>
          <a:xfrm>
            <a:off x="5190135" y="5303276"/>
            <a:ext cx="1811730" cy="1358799"/>
          </a:xfrm>
          <a:prstGeom prst="rect">
            <a:avLst/>
          </a:prstGeom>
        </p:spPr>
      </p:pic>
      <p:pic>
        <p:nvPicPr>
          <p:cNvPr id="16" name="Picture 15" descr="A picture containing game&#10;&#10;Description automatically generated">
            <a:extLst>
              <a:ext uri="{FF2B5EF4-FFF2-40B4-BE49-F238E27FC236}">
                <a16:creationId xmlns:a16="http://schemas.microsoft.com/office/drawing/2014/main" id="{73B7A0AD-76C4-4012-885F-77215DC14A7F}"/>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55093578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Aluminium Can Recycling – can to can</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395882" y="559477"/>
            <a:ext cx="3729318" cy="6060779"/>
          </a:xfrm>
        </p:spPr>
        <p:txBody>
          <a:bodyPr anchor="ctr">
            <a:normAutofit/>
          </a:bodyPr>
          <a:lstStyle/>
          <a:p>
            <a:r>
              <a:rPr lang="en-GB" sz="2000" dirty="0"/>
              <a:t>Turned into cans for fizzy drinks in beverage can factory in Leicester. </a:t>
            </a:r>
          </a:p>
          <a:p>
            <a:endParaRPr lang="en-GB" sz="2000" dirty="0"/>
          </a:p>
          <a:p>
            <a:r>
              <a:rPr lang="en-GB" sz="2000" dirty="0"/>
              <a:t>Filled with drinks at a separate factory.</a:t>
            </a:r>
          </a:p>
          <a:p>
            <a:endParaRPr lang="en-GB" sz="2000" dirty="0"/>
          </a:p>
          <a:p>
            <a:r>
              <a:rPr lang="en-GB" sz="2000" dirty="0"/>
              <a:t> Transported to warehouses then distributed to shops by lorry.</a:t>
            </a:r>
          </a:p>
        </p:txBody>
      </p:sp>
      <p:pic>
        <p:nvPicPr>
          <p:cNvPr id="5" name="Picture 4" descr="A picture containing indoor, sitting, counter, container&#10;&#10;Description automatically generated">
            <a:extLst>
              <a:ext uri="{FF2B5EF4-FFF2-40B4-BE49-F238E27FC236}">
                <a16:creationId xmlns:a16="http://schemas.microsoft.com/office/drawing/2014/main" id="{2BCD8545-E6AB-489B-B1EB-1D1C9CF65A72}"/>
              </a:ext>
            </a:extLst>
          </p:cNvPr>
          <p:cNvPicPr>
            <a:picLocks noChangeAspect="1"/>
          </p:cNvPicPr>
          <p:nvPr/>
        </p:nvPicPr>
        <p:blipFill>
          <a:blip r:embed="rId2"/>
          <a:stretch>
            <a:fillRect/>
          </a:stretch>
        </p:blipFill>
        <p:spPr>
          <a:xfrm>
            <a:off x="4953319" y="4590774"/>
            <a:ext cx="1978534" cy="1661301"/>
          </a:xfrm>
          <a:prstGeom prst="rect">
            <a:avLst/>
          </a:prstGeom>
        </p:spPr>
      </p:pic>
      <p:pic>
        <p:nvPicPr>
          <p:cNvPr id="16" name="Picture 15" descr="A picture containing building, sitting, large, truck&#10;&#10;Description automatically generated">
            <a:extLst>
              <a:ext uri="{FF2B5EF4-FFF2-40B4-BE49-F238E27FC236}">
                <a16:creationId xmlns:a16="http://schemas.microsoft.com/office/drawing/2014/main" id="{BDC4EB4B-24B9-48CE-9D01-3ECF9CE1BA7E}"/>
              </a:ext>
            </a:extLst>
          </p:cNvPr>
          <p:cNvPicPr>
            <a:picLocks noChangeAspect="1"/>
          </p:cNvPicPr>
          <p:nvPr/>
        </p:nvPicPr>
        <p:blipFill>
          <a:blip r:embed="rId3"/>
          <a:stretch>
            <a:fillRect/>
          </a:stretch>
        </p:blipFill>
        <p:spPr>
          <a:xfrm>
            <a:off x="4975802" y="3036068"/>
            <a:ext cx="1978535" cy="1316962"/>
          </a:xfrm>
          <a:prstGeom prst="rect">
            <a:avLst/>
          </a:prstGeom>
        </p:spPr>
      </p:pic>
      <p:pic>
        <p:nvPicPr>
          <p:cNvPr id="17" name="Picture 16">
            <a:hlinkClick r:id="rId4" tgtFrame="&quot;_blank&quot;"/>
            <a:extLst>
              <a:ext uri="{FF2B5EF4-FFF2-40B4-BE49-F238E27FC236}">
                <a16:creationId xmlns:a16="http://schemas.microsoft.com/office/drawing/2014/main" id="{206DFD56-0C4F-4E41-984A-3F6AF60A879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53318" y="1339254"/>
            <a:ext cx="1978534" cy="1316962"/>
          </a:xfrm>
          <a:prstGeom prst="rect">
            <a:avLst/>
          </a:prstGeom>
          <a:noFill/>
          <a:ln>
            <a:noFill/>
          </a:ln>
        </p:spPr>
      </p:pic>
      <p:pic>
        <p:nvPicPr>
          <p:cNvPr id="11" name="Picture 10" descr="A picture containing game&#10;&#10;Description automatically generated">
            <a:extLst>
              <a:ext uri="{FF2B5EF4-FFF2-40B4-BE49-F238E27FC236}">
                <a16:creationId xmlns:a16="http://schemas.microsoft.com/office/drawing/2014/main" id="{E77EC247-13C8-4B26-ACFB-5CABA14D85E9}"/>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343848489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Iron Extraction and Steel Production - travel</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395882" y="461684"/>
            <a:ext cx="3729318" cy="5929971"/>
          </a:xfrm>
        </p:spPr>
        <p:txBody>
          <a:bodyPr anchor="ctr">
            <a:normAutofit fontScale="92500" lnSpcReduction="10000"/>
          </a:bodyPr>
          <a:lstStyle/>
          <a:p>
            <a:r>
              <a:rPr lang="en-GB" sz="2000" dirty="0"/>
              <a:t>Mined as iron ore at </a:t>
            </a:r>
            <a:r>
              <a:rPr lang="en-GB" sz="2000" dirty="0" err="1"/>
              <a:t>Carajás</a:t>
            </a:r>
            <a:r>
              <a:rPr lang="en-GB" sz="2000" dirty="0"/>
              <a:t> mine in northern Brazil.</a:t>
            </a:r>
          </a:p>
          <a:p>
            <a:endParaRPr lang="en-GB" sz="2000" dirty="0"/>
          </a:p>
          <a:p>
            <a:r>
              <a:rPr lang="en-GB" sz="2000" dirty="0"/>
              <a:t>Iron ore pellets transported via railway to </a:t>
            </a:r>
            <a:r>
              <a:rPr lang="en-GB" sz="2000" dirty="0" err="1"/>
              <a:t>to</a:t>
            </a:r>
            <a:r>
              <a:rPr lang="en-GB" sz="2000" dirty="0"/>
              <a:t> the coast at São Luis. </a:t>
            </a:r>
          </a:p>
          <a:p>
            <a:endParaRPr lang="en-GB" sz="2000" dirty="0"/>
          </a:p>
          <a:p>
            <a:r>
              <a:rPr lang="en-GB" sz="2000" dirty="0"/>
              <a:t>Iron ore pellets shipped to the UK for processing into steel sheets for packaging.</a:t>
            </a:r>
          </a:p>
          <a:p>
            <a:pPr marL="0" indent="0">
              <a:buNone/>
            </a:pPr>
            <a:endParaRPr lang="en-GB" sz="2000" dirty="0"/>
          </a:p>
          <a:p>
            <a:r>
              <a:rPr lang="en-GB" sz="2000" dirty="0"/>
              <a:t> Iron ore pellets processed into steel in a series of blast furnaces at Port Talbot steelworks in South Wales.</a:t>
            </a:r>
          </a:p>
        </p:txBody>
      </p:sp>
      <p:pic>
        <p:nvPicPr>
          <p:cNvPr id="5" name="Picture 4" descr="An aerial photo of Carajas mine in northern Brazil&#10;">
            <a:extLst>
              <a:ext uri="{FF2B5EF4-FFF2-40B4-BE49-F238E27FC236}">
                <a16:creationId xmlns:a16="http://schemas.microsoft.com/office/drawing/2014/main" id="{313FE154-9CD2-4DEF-9B92-4C9912874BFA}"/>
              </a:ext>
            </a:extLst>
          </p:cNvPr>
          <p:cNvPicPr>
            <a:picLocks noChangeAspect="1"/>
          </p:cNvPicPr>
          <p:nvPr/>
        </p:nvPicPr>
        <p:blipFill>
          <a:blip r:embed="rId2"/>
          <a:stretch>
            <a:fillRect/>
          </a:stretch>
        </p:blipFill>
        <p:spPr>
          <a:xfrm>
            <a:off x="5014290" y="461684"/>
            <a:ext cx="2021596" cy="1347730"/>
          </a:xfrm>
          <a:prstGeom prst="rect">
            <a:avLst/>
          </a:prstGeom>
        </p:spPr>
      </p:pic>
      <p:pic>
        <p:nvPicPr>
          <p:cNvPr id="9" name="Picture 8" descr="A large long train on a steel track&#10;&#10;Description automatically generated">
            <a:extLst>
              <a:ext uri="{FF2B5EF4-FFF2-40B4-BE49-F238E27FC236}">
                <a16:creationId xmlns:a16="http://schemas.microsoft.com/office/drawing/2014/main" id="{CD220C3C-B599-46B2-BFF8-6178F5EEC62B}"/>
              </a:ext>
            </a:extLst>
          </p:cNvPr>
          <p:cNvPicPr>
            <a:picLocks noChangeAspect="1"/>
          </p:cNvPicPr>
          <p:nvPr/>
        </p:nvPicPr>
        <p:blipFill>
          <a:blip r:embed="rId3"/>
          <a:stretch>
            <a:fillRect/>
          </a:stretch>
        </p:blipFill>
        <p:spPr>
          <a:xfrm>
            <a:off x="4799829" y="2132439"/>
            <a:ext cx="2442399" cy="755381"/>
          </a:xfrm>
          <a:prstGeom prst="rect">
            <a:avLst/>
          </a:prstGeom>
        </p:spPr>
      </p:pic>
      <p:pic>
        <p:nvPicPr>
          <p:cNvPr id="15" name="Picture 14" descr="A large ship in a body of water&#10;&#10;Description automatically generated">
            <a:extLst>
              <a:ext uri="{FF2B5EF4-FFF2-40B4-BE49-F238E27FC236}">
                <a16:creationId xmlns:a16="http://schemas.microsoft.com/office/drawing/2014/main" id="{E16C0E53-13A2-4B32-B668-E97F4610D06A}"/>
              </a:ext>
            </a:extLst>
          </p:cNvPr>
          <p:cNvPicPr>
            <a:picLocks noChangeAspect="1"/>
          </p:cNvPicPr>
          <p:nvPr/>
        </p:nvPicPr>
        <p:blipFill>
          <a:blip r:embed="rId4"/>
          <a:stretch>
            <a:fillRect/>
          </a:stretch>
        </p:blipFill>
        <p:spPr>
          <a:xfrm>
            <a:off x="5185869" y="3210845"/>
            <a:ext cx="1719162" cy="1353671"/>
          </a:xfrm>
          <a:prstGeom prst="rect">
            <a:avLst/>
          </a:prstGeom>
        </p:spPr>
      </p:pic>
      <p:pic>
        <p:nvPicPr>
          <p:cNvPr id="19" name="Picture 18" descr="A view of a city&#10;&#10;Description automatically generated">
            <a:extLst>
              <a:ext uri="{FF2B5EF4-FFF2-40B4-BE49-F238E27FC236}">
                <a16:creationId xmlns:a16="http://schemas.microsoft.com/office/drawing/2014/main" id="{4DA5613E-32CD-4260-B771-3EBE562D6CA5}"/>
              </a:ext>
            </a:extLst>
          </p:cNvPr>
          <p:cNvPicPr>
            <a:picLocks noChangeAspect="1"/>
          </p:cNvPicPr>
          <p:nvPr/>
        </p:nvPicPr>
        <p:blipFill>
          <a:blip r:embed="rId5"/>
          <a:stretch>
            <a:fillRect/>
          </a:stretch>
        </p:blipFill>
        <p:spPr>
          <a:xfrm>
            <a:off x="4988303" y="4887541"/>
            <a:ext cx="2114293" cy="1412348"/>
          </a:xfrm>
          <a:prstGeom prst="rect">
            <a:avLst/>
          </a:prstGeom>
        </p:spPr>
      </p:pic>
      <p:pic>
        <p:nvPicPr>
          <p:cNvPr id="14" name="Picture 13" descr="A picture containing game&#10;&#10;Description automatically generated">
            <a:extLst>
              <a:ext uri="{FF2B5EF4-FFF2-40B4-BE49-F238E27FC236}">
                <a16:creationId xmlns:a16="http://schemas.microsoft.com/office/drawing/2014/main" id="{56DDE3B4-A5E7-450B-9EA5-2148A73826F3}"/>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387080015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Steel Can Production - travel</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274858" y="466344"/>
            <a:ext cx="3729318" cy="5746197"/>
          </a:xfrm>
        </p:spPr>
        <p:txBody>
          <a:bodyPr anchor="ctr">
            <a:normAutofit fontScale="92500" lnSpcReduction="10000"/>
          </a:bodyPr>
          <a:lstStyle/>
          <a:p>
            <a:r>
              <a:rPr lang="en-GB" sz="1600" dirty="0"/>
              <a:t>Hot rolled steel  from Port Talbot steelworks is transported via train or truck to </a:t>
            </a:r>
            <a:r>
              <a:rPr lang="en-GB" sz="1600" dirty="0" err="1"/>
              <a:t>Trostre</a:t>
            </a:r>
            <a:r>
              <a:rPr lang="en-GB" sz="1600" dirty="0"/>
              <a:t> steel packaging plant in Llanelli.</a:t>
            </a:r>
          </a:p>
          <a:p>
            <a:endParaRPr lang="en-GB" sz="1600" dirty="0"/>
          </a:p>
          <a:p>
            <a:r>
              <a:rPr lang="en-GB" sz="1600" dirty="0"/>
              <a:t>The packaging steel plate is taken to Wisbech, </a:t>
            </a:r>
            <a:r>
              <a:rPr lang="en-GB" sz="1600" dirty="0" err="1"/>
              <a:t>Cambs</a:t>
            </a:r>
            <a:r>
              <a:rPr lang="en-GB" sz="1600" dirty="0"/>
              <a:t>, turned into cans and then transported to factories like Heinz in Wigan by truck.</a:t>
            </a:r>
          </a:p>
          <a:p>
            <a:endParaRPr lang="en-GB" sz="1600" dirty="0"/>
          </a:p>
          <a:p>
            <a:r>
              <a:rPr lang="en-GB" sz="1600" dirty="0"/>
              <a:t>Filled with baked beans at a factory like the biggest in the world owned by Heinz in Wigan.</a:t>
            </a:r>
          </a:p>
          <a:p>
            <a:endParaRPr lang="en-GB" sz="1600" dirty="0"/>
          </a:p>
          <a:p>
            <a:endParaRPr lang="en-GB" sz="1600" dirty="0"/>
          </a:p>
          <a:p>
            <a:r>
              <a:rPr lang="en-GB" sz="1600" dirty="0"/>
              <a:t> The filled cans are transported to warehouses then distributed to shops by lorry.</a:t>
            </a:r>
          </a:p>
        </p:txBody>
      </p:sp>
      <p:pic>
        <p:nvPicPr>
          <p:cNvPr id="9" name="Picture 8" descr="Aerial photo of a distribution centre showing trucks parked and leaving for shops&#10;&#10;Image by marc injozwiak from Pixabay &#10;">
            <a:extLst>
              <a:ext uri="{FF2B5EF4-FFF2-40B4-BE49-F238E27FC236}">
                <a16:creationId xmlns:a16="http://schemas.microsoft.com/office/drawing/2014/main" id="{363B881B-433E-4626-8488-381C6C48D85C}"/>
              </a:ext>
            </a:extLst>
          </p:cNvPr>
          <p:cNvPicPr>
            <a:picLocks noChangeAspect="1"/>
          </p:cNvPicPr>
          <p:nvPr/>
        </p:nvPicPr>
        <p:blipFill>
          <a:blip r:embed="rId2"/>
          <a:stretch>
            <a:fillRect/>
          </a:stretch>
        </p:blipFill>
        <p:spPr>
          <a:xfrm>
            <a:off x="5030839" y="5252145"/>
            <a:ext cx="2054427" cy="1367478"/>
          </a:xfrm>
          <a:prstGeom prst="rect">
            <a:avLst/>
          </a:prstGeom>
        </p:spPr>
      </p:pic>
      <p:pic>
        <p:nvPicPr>
          <p:cNvPr id="6" name="Picture 5" descr="A train on a steel track&#10;&#10;Description automatically generated">
            <a:extLst>
              <a:ext uri="{FF2B5EF4-FFF2-40B4-BE49-F238E27FC236}">
                <a16:creationId xmlns:a16="http://schemas.microsoft.com/office/drawing/2014/main" id="{724F2BA3-314B-42D4-8AD4-80DA295F261A}"/>
              </a:ext>
            </a:extLst>
          </p:cNvPr>
          <p:cNvPicPr>
            <a:picLocks noChangeAspect="1"/>
          </p:cNvPicPr>
          <p:nvPr/>
        </p:nvPicPr>
        <p:blipFill>
          <a:blip r:embed="rId3"/>
          <a:stretch>
            <a:fillRect/>
          </a:stretch>
        </p:blipFill>
        <p:spPr>
          <a:xfrm>
            <a:off x="5030839" y="308681"/>
            <a:ext cx="2054426" cy="1544928"/>
          </a:xfrm>
          <a:prstGeom prst="rect">
            <a:avLst/>
          </a:prstGeom>
        </p:spPr>
      </p:pic>
      <p:pic>
        <p:nvPicPr>
          <p:cNvPr id="11" name="Picture 10" descr="A large empty parking lot in front of a building&#10;&#10;Description automatically generated">
            <a:extLst>
              <a:ext uri="{FF2B5EF4-FFF2-40B4-BE49-F238E27FC236}">
                <a16:creationId xmlns:a16="http://schemas.microsoft.com/office/drawing/2014/main" id="{69C3A9BF-828B-4387-A6F6-4D7DBAE168CB}"/>
              </a:ext>
            </a:extLst>
          </p:cNvPr>
          <p:cNvPicPr>
            <a:picLocks noChangeAspect="1"/>
          </p:cNvPicPr>
          <p:nvPr/>
        </p:nvPicPr>
        <p:blipFill>
          <a:blip r:embed="rId4"/>
          <a:stretch>
            <a:fillRect/>
          </a:stretch>
        </p:blipFill>
        <p:spPr>
          <a:xfrm>
            <a:off x="5030840" y="3560839"/>
            <a:ext cx="2062970" cy="1376388"/>
          </a:xfrm>
          <a:prstGeom prst="rect">
            <a:avLst/>
          </a:prstGeom>
        </p:spPr>
      </p:pic>
      <p:pic>
        <p:nvPicPr>
          <p:cNvPr id="16" name="Picture 15" descr="A picture containing indoor, table, counter, kitchen&#10;&#10;Description automatically generated">
            <a:extLst>
              <a:ext uri="{FF2B5EF4-FFF2-40B4-BE49-F238E27FC236}">
                <a16:creationId xmlns:a16="http://schemas.microsoft.com/office/drawing/2014/main" id="{575EC9C8-1D99-4319-BD12-60F6BF550B82}"/>
              </a:ext>
            </a:extLst>
          </p:cNvPr>
          <p:cNvPicPr>
            <a:picLocks noChangeAspect="1"/>
          </p:cNvPicPr>
          <p:nvPr/>
        </p:nvPicPr>
        <p:blipFill>
          <a:blip r:embed="rId5"/>
          <a:stretch>
            <a:fillRect/>
          </a:stretch>
        </p:blipFill>
        <p:spPr>
          <a:xfrm>
            <a:off x="5030840" y="2174764"/>
            <a:ext cx="2062970" cy="1071158"/>
          </a:xfrm>
          <a:prstGeom prst="rect">
            <a:avLst/>
          </a:prstGeom>
        </p:spPr>
      </p:pic>
      <p:pic>
        <p:nvPicPr>
          <p:cNvPr id="13" name="Picture 12" descr="A picture containing game&#10;&#10;Description automatically generated">
            <a:extLst>
              <a:ext uri="{FF2B5EF4-FFF2-40B4-BE49-F238E27FC236}">
                <a16:creationId xmlns:a16="http://schemas.microsoft.com/office/drawing/2014/main" id="{A58D511A-F168-4D81-A1B2-489FC6ABDB21}"/>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219864115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Steel Can Recycling</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274858" y="233388"/>
            <a:ext cx="3729318" cy="5979154"/>
          </a:xfrm>
        </p:spPr>
        <p:txBody>
          <a:bodyPr anchor="ctr">
            <a:normAutofit fontScale="92500"/>
          </a:bodyPr>
          <a:lstStyle/>
          <a:p>
            <a:r>
              <a:rPr lang="en-GB" sz="2400" dirty="0"/>
              <a:t>Recycled by consumer at kerbside</a:t>
            </a:r>
          </a:p>
          <a:p>
            <a:endParaRPr lang="en-GB" sz="2400" dirty="0"/>
          </a:p>
          <a:p>
            <a:r>
              <a:rPr lang="en-GB" sz="2400" dirty="0"/>
              <a:t>Transported via recycling truck to sorting facility</a:t>
            </a:r>
          </a:p>
          <a:p>
            <a:endParaRPr lang="en-GB" sz="2400" dirty="0"/>
          </a:p>
          <a:p>
            <a:r>
              <a:rPr lang="en-GB" sz="2400" dirty="0"/>
              <a:t>Sorted at a recycling plant</a:t>
            </a:r>
          </a:p>
          <a:p>
            <a:endParaRPr lang="en-GB" sz="2400" dirty="0"/>
          </a:p>
          <a:p>
            <a:r>
              <a:rPr lang="en-GB" sz="2400" dirty="0"/>
              <a:t>Transported by truck to recycling facility in  South Wales</a:t>
            </a:r>
          </a:p>
        </p:txBody>
      </p:sp>
      <p:pic>
        <p:nvPicPr>
          <p:cNvPr id="5" name="Picture 4" descr="A child sitting on a bench&#10;&#10;Description automatically generated">
            <a:extLst>
              <a:ext uri="{FF2B5EF4-FFF2-40B4-BE49-F238E27FC236}">
                <a16:creationId xmlns:a16="http://schemas.microsoft.com/office/drawing/2014/main" id="{D4CA9746-8CFE-452E-8DBC-216C85E62E87}"/>
              </a:ext>
            </a:extLst>
          </p:cNvPr>
          <p:cNvPicPr>
            <a:picLocks noChangeAspect="1"/>
          </p:cNvPicPr>
          <p:nvPr/>
        </p:nvPicPr>
        <p:blipFill>
          <a:blip r:embed="rId2"/>
          <a:stretch>
            <a:fillRect/>
          </a:stretch>
        </p:blipFill>
        <p:spPr>
          <a:xfrm>
            <a:off x="4860122" y="233387"/>
            <a:ext cx="2305193" cy="1404727"/>
          </a:xfrm>
          <a:prstGeom prst="rect">
            <a:avLst/>
          </a:prstGeom>
        </p:spPr>
      </p:pic>
      <p:pic>
        <p:nvPicPr>
          <p:cNvPr id="11" name="Picture 10" descr="A truck is parked on the side of a road&#10;&#10;Description automatically generated">
            <a:extLst>
              <a:ext uri="{FF2B5EF4-FFF2-40B4-BE49-F238E27FC236}">
                <a16:creationId xmlns:a16="http://schemas.microsoft.com/office/drawing/2014/main" id="{904AB6D6-324A-4CAC-9A2F-ECD5370D7174}"/>
              </a:ext>
            </a:extLst>
          </p:cNvPr>
          <p:cNvPicPr>
            <a:picLocks noChangeAspect="1"/>
          </p:cNvPicPr>
          <p:nvPr/>
        </p:nvPicPr>
        <p:blipFill>
          <a:blip r:embed="rId3"/>
          <a:stretch>
            <a:fillRect/>
          </a:stretch>
        </p:blipFill>
        <p:spPr>
          <a:xfrm>
            <a:off x="4917143" y="1822557"/>
            <a:ext cx="2184612" cy="1453671"/>
          </a:xfrm>
          <a:prstGeom prst="rect">
            <a:avLst/>
          </a:prstGeom>
        </p:spPr>
      </p:pic>
      <p:pic>
        <p:nvPicPr>
          <p:cNvPr id="14" name="Picture 13" descr="A picture containing building, outdoor, colorful, sitting&#10;&#10;Description automatically generated">
            <a:extLst>
              <a:ext uri="{FF2B5EF4-FFF2-40B4-BE49-F238E27FC236}">
                <a16:creationId xmlns:a16="http://schemas.microsoft.com/office/drawing/2014/main" id="{5DFFE482-9942-4D86-9E78-B6B764EA6147}"/>
              </a:ext>
            </a:extLst>
          </p:cNvPr>
          <p:cNvPicPr>
            <a:picLocks noChangeAspect="1"/>
          </p:cNvPicPr>
          <p:nvPr/>
        </p:nvPicPr>
        <p:blipFill>
          <a:blip r:embed="rId4"/>
          <a:stretch>
            <a:fillRect/>
          </a:stretch>
        </p:blipFill>
        <p:spPr>
          <a:xfrm>
            <a:off x="5190135" y="5303276"/>
            <a:ext cx="1811730" cy="1358799"/>
          </a:xfrm>
          <a:prstGeom prst="rect">
            <a:avLst/>
          </a:prstGeom>
        </p:spPr>
      </p:pic>
      <p:pic>
        <p:nvPicPr>
          <p:cNvPr id="20" name="Picture 19" descr="A building that has a sign on the side of a road&#10;&#10;Description automatically generated">
            <a:extLst>
              <a:ext uri="{FF2B5EF4-FFF2-40B4-BE49-F238E27FC236}">
                <a16:creationId xmlns:a16="http://schemas.microsoft.com/office/drawing/2014/main" id="{84311F4A-4E9C-4425-B07A-17823114F9A3}"/>
              </a:ext>
            </a:extLst>
          </p:cNvPr>
          <p:cNvPicPr>
            <a:picLocks noChangeAspect="1"/>
          </p:cNvPicPr>
          <p:nvPr/>
        </p:nvPicPr>
        <p:blipFill>
          <a:blip r:embed="rId5"/>
          <a:stretch>
            <a:fillRect/>
          </a:stretch>
        </p:blipFill>
        <p:spPr>
          <a:xfrm>
            <a:off x="4940135" y="3460671"/>
            <a:ext cx="2248172" cy="1686129"/>
          </a:xfrm>
          <a:prstGeom prst="rect">
            <a:avLst/>
          </a:prstGeom>
        </p:spPr>
      </p:pic>
      <p:pic>
        <p:nvPicPr>
          <p:cNvPr id="13" name="Picture 12" descr="A picture containing game&#10;&#10;Description automatically generated">
            <a:extLst>
              <a:ext uri="{FF2B5EF4-FFF2-40B4-BE49-F238E27FC236}">
                <a16:creationId xmlns:a16="http://schemas.microsoft.com/office/drawing/2014/main" id="{B3AAA033-74E5-4789-88B2-1C11C6B40113}"/>
              </a:ext>
            </a:extLst>
          </p:cNvPr>
          <p:cNvPicPr>
            <a:picLocks noChangeAspect="1"/>
          </p:cNvPicPr>
          <p:nvPr/>
        </p:nvPicPr>
        <p:blipFill rotWithShape="1">
          <a:blip r:embed="rId6"/>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213919388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A1FC962-D5E9-444B-8F6B-415960DDDBC7}"/>
              </a:ext>
            </a:extLst>
          </p:cNvPr>
          <p:cNvSpPr>
            <a:spLocks noGrp="1"/>
          </p:cNvSpPr>
          <p:nvPr>
            <p:ph type="title"/>
          </p:nvPr>
        </p:nvSpPr>
        <p:spPr>
          <a:xfrm>
            <a:off x="676240" y="875324"/>
            <a:ext cx="3536510" cy="5093520"/>
          </a:xfrm>
        </p:spPr>
        <p:txBody>
          <a:bodyPr>
            <a:normAutofit/>
          </a:bodyPr>
          <a:lstStyle/>
          <a:p>
            <a:pPr algn="ctr"/>
            <a:r>
              <a:rPr lang="en-GB" sz="4400" dirty="0">
                <a:solidFill>
                  <a:schemeClr val="tx1"/>
                </a:solidFill>
              </a:rPr>
              <a:t>Steel Can Recycling</a:t>
            </a:r>
          </a:p>
        </p:txBody>
      </p:sp>
      <p:sp>
        <p:nvSpPr>
          <p:cNvPr id="3" name="Content Placeholder 2">
            <a:extLst>
              <a:ext uri="{FF2B5EF4-FFF2-40B4-BE49-F238E27FC236}">
                <a16:creationId xmlns:a16="http://schemas.microsoft.com/office/drawing/2014/main" id="{8C2E7F91-9399-404A-BA93-C1DC2D49B15A}"/>
              </a:ext>
            </a:extLst>
          </p:cNvPr>
          <p:cNvSpPr>
            <a:spLocks noGrp="1"/>
          </p:cNvSpPr>
          <p:nvPr>
            <p:ph idx="1"/>
          </p:nvPr>
        </p:nvSpPr>
        <p:spPr>
          <a:xfrm>
            <a:off x="7274858" y="466344"/>
            <a:ext cx="3729318" cy="5746197"/>
          </a:xfrm>
        </p:spPr>
        <p:txBody>
          <a:bodyPr anchor="ctr">
            <a:normAutofit/>
          </a:bodyPr>
          <a:lstStyle/>
          <a:p>
            <a:r>
              <a:rPr lang="en-GB" sz="2400" dirty="0"/>
              <a:t>Turned into cans for baked beans (again) in can factory in Wisbech.</a:t>
            </a:r>
          </a:p>
          <a:p>
            <a:r>
              <a:rPr lang="en-GB" sz="2400" dirty="0"/>
              <a:t> Filled with more baked beans at a separate factory.</a:t>
            </a:r>
          </a:p>
          <a:p>
            <a:r>
              <a:rPr lang="en-GB" sz="2400" dirty="0"/>
              <a:t> Transported to warehouses then distributed to shops by lorry.</a:t>
            </a:r>
          </a:p>
        </p:txBody>
      </p:sp>
      <p:pic>
        <p:nvPicPr>
          <p:cNvPr id="15" name="Picture 14" descr="A picture containing indoor, table, counter, kitchen&#10;&#10;Description automatically generated">
            <a:extLst>
              <a:ext uri="{FF2B5EF4-FFF2-40B4-BE49-F238E27FC236}">
                <a16:creationId xmlns:a16="http://schemas.microsoft.com/office/drawing/2014/main" id="{87B43112-8282-4F9B-920A-64617691D9EF}"/>
              </a:ext>
            </a:extLst>
          </p:cNvPr>
          <p:cNvPicPr>
            <a:picLocks noChangeAspect="1"/>
          </p:cNvPicPr>
          <p:nvPr/>
        </p:nvPicPr>
        <p:blipFill>
          <a:blip r:embed="rId2"/>
          <a:stretch>
            <a:fillRect/>
          </a:stretch>
        </p:blipFill>
        <p:spPr>
          <a:xfrm>
            <a:off x="5048250" y="1078377"/>
            <a:ext cx="2095500" cy="1088049"/>
          </a:xfrm>
          <a:prstGeom prst="rect">
            <a:avLst/>
          </a:prstGeom>
        </p:spPr>
      </p:pic>
      <p:pic>
        <p:nvPicPr>
          <p:cNvPr id="16" name="Picture 15" descr="Aerial photo of a distribution centre showing trucks parked and leaving for shops&#10;&#10;Image by marc injozwiak from Pixabay &#10;">
            <a:extLst>
              <a:ext uri="{FF2B5EF4-FFF2-40B4-BE49-F238E27FC236}">
                <a16:creationId xmlns:a16="http://schemas.microsoft.com/office/drawing/2014/main" id="{72ADC0D4-0AC5-4EA4-BC8F-E450D3D45233}"/>
              </a:ext>
            </a:extLst>
          </p:cNvPr>
          <p:cNvPicPr>
            <a:picLocks noChangeAspect="1"/>
          </p:cNvPicPr>
          <p:nvPr/>
        </p:nvPicPr>
        <p:blipFill>
          <a:blip r:embed="rId3"/>
          <a:stretch>
            <a:fillRect/>
          </a:stretch>
        </p:blipFill>
        <p:spPr>
          <a:xfrm>
            <a:off x="5076152" y="4306457"/>
            <a:ext cx="2095500" cy="1394816"/>
          </a:xfrm>
          <a:prstGeom prst="rect">
            <a:avLst/>
          </a:prstGeom>
        </p:spPr>
      </p:pic>
      <p:pic>
        <p:nvPicPr>
          <p:cNvPr id="18" name="Picture 17" descr="A pile of fruit&#10;&#10;Description automatically generated">
            <a:extLst>
              <a:ext uri="{FF2B5EF4-FFF2-40B4-BE49-F238E27FC236}">
                <a16:creationId xmlns:a16="http://schemas.microsoft.com/office/drawing/2014/main" id="{5EE83A74-5FB4-4F63-85D8-3810560DEBAC}"/>
              </a:ext>
            </a:extLst>
          </p:cNvPr>
          <p:cNvPicPr>
            <a:picLocks noChangeAspect="1"/>
          </p:cNvPicPr>
          <p:nvPr/>
        </p:nvPicPr>
        <p:blipFill>
          <a:blip r:embed="rId4"/>
          <a:stretch>
            <a:fillRect/>
          </a:stretch>
        </p:blipFill>
        <p:spPr>
          <a:xfrm>
            <a:off x="5076152" y="2594932"/>
            <a:ext cx="2095500" cy="1299741"/>
          </a:xfrm>
          <a:prstGeom prst="rect">
            <a:avLst/>
          </a:prstGeom>
        </p:spPr>
      </p:pic>
      <p:pic>
        <p:nvPicPr>
          <p:cNvPr id="11" name="Picture 10" descr="A picture containing game&#10;&#10;Description automatically generated">
            <a:extLst>
              <a:ext uri="{FF2B5EF4-FFF2-40B4-BE49-F238E27FC236}">
                <a16:creationId xmlns:a16="http://schemas.microsoft.com/office/drawing/2014/main" id="{D2504BA8-5F77-4E70-A735-47FEE6D8852D}"/>
              </a:ext>
            </a:extLst>
          </p:cNvPr>
          <p:cNvPicPr>
            <a:picLocks noChangeAspect="1"/>
          </p:cNvPicPr>
          <p:nvPr/>
        </p:nvPicPr>
        <p:blipFill rotWithShape="1">
          <a:blip r:embed="rId5"/>
          <a:srcRect l="83617" t="88315" r="-245"/>
          <a:stretch/>
        </p:blipFill>
        <p:spPr>
          <a:xfrm>
            <a:off x="1876798" y="4813196"/>
            <a:ext cx="1135393" cy="1128507"/>
          </a:xfrm>
          <a:prstGeom prst="rect">
            <a:avLst/>
          </a:prstGeom>
        </p:spPr>
      </p:pic>
    </p:spTree>
    <p:extLst>
      <p:ext uri="{BB962C8B-B14F-4D97-AF65-F5344CB8AC3E}">
        <p14:creationId xmlns:p14="http://schemas.microsoft.com/office/powerpoint/2010/main" val="18972278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F760-B10F-4BFA-A859-45DC9F953284}"/>
              </a:ext>
            </a:extLst>
          </p:cNvPr>
          <p:cNvSpPr>
            <a:spLocks noGrp="1"/>
          </p:cNvSpPr>
          <p:nvPr>
            <p:ph type="title"/>
          </p:nvPr>
        </p:nvSpPr>
        <p:spPr>
          <a:xfrm>
            <a:off x="6661015" y="293239"/>
            <a:ext cx="4957553" cy="1645920"/>
          </a:xfrm>
        </p:spPr>
        <p:txBody>
          <a:bodyPr>
            <a:normAutofit/>
          </a:bodyPr>
          <a:lstStyle/>
          <a:p>
            <a:r>
              <a:rPr lang="en-GB" dirty="0"/>
              <a:t>Circular economy</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Diagram&#10;&#10;Description automatically generated">
            <a:extLst>
              <a:ext uri="{FF2B5EF4-FFF2-40B4-BE49-F238E27FC236}">
                <a16:creationId xmlns:a16="http://schemas.microsoft.com/office/drawing/2014/main" id="{DF9265F1-ED79-4FF6-B435-99748BE8DEC2}"/>
              </a:ext>
            </a:extLst>
          </p:cNvPr>
          <p:cNvPicPr>
            <a:picLocks noChangeAspect="1"/>
          </p:cNvPicPr>
          <p:nvPr/>
        </p:nvPicPr>
        <p:blipFill>
          <a:blip r:embed="rId3"/>
          <a:stretch>
            <a:fillRect/>
          </a:stretch>
        </p:blipFill>
        <p:spPr>
          <a:xfrm>
            <a:off x="1205256" y="1370655"/>
            <a:ext cx="4414438" cy="4134855"/>
          </a:xfrm>
          <a:prstGeom prst="rect">
            <a:avLst/>
          </a:prstGeom>
        </p:spPr>
      </p:pic>
      <p:sp>
        <p:nvSpPr>
          <p:cNvPr id="3" name="Content Placeholder 2">
            <a:extLst>
              <a:ext uri="{FF2B5EF4-FFF2-40B4-BE49-F238E27FC236}">
                <a16:creationId xmlns:a16="http://schemas.microsoft.com/office/drawing/2014/main" id="{F371E6F9-DD29-4716-83A1-DBBDC44EF9AD}"/>
              </a:ext>
            </a:extLst>
          </p:cNvPr>
          <p:cNvSpPr>
            <a:spLocks noGrp="1"/>
          </p:cNvSpPr>
          <p:nvPr>
            <p:ph idx="1"/>
          </p:nvPr>
        </p:nvSpPr>
        <p:spPr>
          <a:xfrm>
            <a:off x="6504749" y="1684620"/>
            <a:ext cx="4957554" cy="4452156"/>
          </a:xfrm>
        </p:spPr>
        <p:txBody>
          <a:bodyPr>
            <a:noAutofit/>
          </a:bodyPr>
          <a:lstStyle/>
          <a:p>
            <a:r>
              <a:rPr lang="en-GB" sz="2000" dirty="0"/>
              <a:t>A circular economy is a substitute for our current </a:t>
            </a:r>
            <a:r>
              <a:rPr lang="en-GB" sz="2000" b="1" dirty="0"/>
              <a:t>linear economy.</a:t>
            </a:r>
          </a:p>
          <a:p>
            <a:r>
              <a:rPr lang="en-GB" sz="2000" dirty="0"/>
              <a:t>This means we keep using our resources within our system for as long as possible.</a:t>
            </a:r>
          </a:p>
          <a:p>
            <a:r>
              <a:rPr lang="en-GB" sz="2000" dirty="0"/>
              <a:t>Reuse many times before we discard items;</a:t>
            </a:r>
          </a:p>
          <a:p>
            <a:r>
              <a:rPr lang="en-GB" sz="2000" dirty="0"/>
              <a:t>Then recycle and regenerate products at the end of their life.</a:t>
            </a:r>
          </a:p>
          <a:p>
            <a:r>
              <a:rPr lang="en-GB" sz="2000" dirty="0"/>
              <a:t>This keeps the energy and resources within our system</a:t>
            </a:r>
          </a:p>
        </p:txBody>
      </p:sp>
      <p:pic>
        <p:nvPicPr>
          <p:cNvPr id="8" name="Picture 7" descr="A picture containing game&#10;&#10;Description automatically generated">
            <a:extLst>
              <a:ext uri="{FF2B5EF4-FFF2-40B4-BE49-F238E27FC236}">
                <a16:creationId xmlns:a16="http://schemas.microsoft.com/office/drawing/2014/main" id="{1CD00BFF-4AF9-4662-8085-F4422C6BB775}"/>
              </a:ext>
            </a:extLst>
          </p:cNvPr>
          <p:cNvPicPr>
            <a:picLocks noChangeAspect="1"/>
          </p:cNvPicPr>
          <p:nvPr/>
        </p:nvPicPr>
        <p:blipFill rotWithShape="1">
          <a:blip r:embed="rId4"/>
          <a:srcRect l="83617" t="88315" r="-245"/>
          <a:stretch/>
        </p:blipFill>
        <p:spPr>
          <a:xfrm>
            <a:off x="2844721" y="5339233"/>
            <a:ext cx="1135393" cy="1128507"/>
          </a:xfrm>
          <a:prstGeom prst="rect">
            <a:avLst/>
          </a:prstGeom>
        </p:spPr>
      </p:pic>
    </p:spTree>
    <p:extLst>
      <p:ext uri="{BB962C8B-B14F-4D97-AF65-F5344CB8AC3E}">
        <p14:creationId xmlns:p14="http://schemas.microsoft.com/office/powerpoint/2010/main" val="2722643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A3A5EB-931E-46DE-A692-6731DB988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58634F-705D-44E4-9FBF-A406E2F9A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FCFE1E3-A09C-4196-A99F-B7C3014E9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DEE4F282-C018-49C8-A621-C34D6391583C}"/>
              </a:ext>
            </a:extLst>
          </p:cNvPr>
          <p:cNvSpPr>
            <a:spLocks noGrp="1"/>
          </p:cNvSpPr>
          <p:nvPr>
            <p:ph type="title"/>
          </p:nvPr>
        </p:nvSpPr>
        <p:spPr>
          <a:xfrm>
            <a:off x="1066800" y="642594"/>
            <a:ext cx="10058400" cy="1371600"/>
          </a:xfrm>
        </p:spPr>
        <p:txBody>
          <a:bodyPr>
            <a:normAutofit/>
          </a:bodyPr>
          <a:lstStyle/>
          <a:p>
            <a:r>
              <a:rPr lang="en-GB" dirty="0"/>
              <a:t>Carbon Footprints</a:t>
            </a:r>
          </a:p>
        </p:txBody>
      </p:sp>
      <p:pic>
        <p:nvPicPr>
          <p:cNvPr id="6" name="Online Media 5" title="What Are Carbon Footprints | Environmental Chemistry | Chemistry | FuseSchool">
            <a:hlinkClick r:id="" action="ppaction://media"/>
            <a:extLst>
              <a:ext uri="{FF2B5EF4-FFF2-40B4-BE49-F238E27FC236}">
                <a16:creationId xmlns:a16="http://schemas.microsoft.com/office/drawing/2014/main" id="{C07A1210-1F5A-491C-8144-B81281A701E2}"/>
              </a:ext>
            </a:extLst>
          </p:cNvPr>
          <p:cNvPicPr>
            <a:picLocks noGrp="1" noRot="1" noChangeAspect="1"/>
          </p:cNvPicPr>
          <p:nvPr>
            <p:ph idx="1"/>
            <a:videoFile r:link="rId1"/>
          </p:nvPr>
        </p:nvPicPr>
        <p:blipFill>
          <a:blip r:embed="rId4"/>
          <a:stretch>
            <a:fillRect/>
          </a:stretch>
        </p:blipFill>
        <p:spPr>
          <a:xfrm>
            <a:off x="1066800" y="2244725"/>
            <a:ext cx="6484938" cy="3648075"/>
          </a:xfrm>
          <a:prstGeom prst="rect">
            <a:avLst/>
          </a:prstGeom>
        </p:spPr>
      </p:pic>
      <p:pic>
        <p:nvPicPr>
          <p:cNvPr id="5" name="Content Placeholder 4" descr="Footprints">
            <a:extLst>
              <a:ext uri="{FF2B5EF4-FFF2-40B4-BE49-F238E27FC236}">
                <a16:creationId xmlns:a16="http://schemas.microsoft.com/office/drawing/2014/main" id="{BF87A364-4D55-48C7-88EC-9621B7617A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4064" y="728688"/>
            <a:ext cx="2571011" cy="2571011"/>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27710445-17DB-4CFA-8E2A-48B11C94607A}"/>
              </a:ext>
            </a:extLst>
          </p:cNvPr>
          <p:cNvPicPr>
            <a:picLocks noChangeAspect="1"/>
          </p:cNvPicPr>
          <p:nvPr/>
        </p:nvPicPr>
        <p:blipFill rotWithShape="1">
          <a:blip r:embed="rId7"/>
          <a:srcRect l="83617" t="88315" r="-245"/>
          <a:stretch/>
        </p:blipFill>
        <p:spPr>
          <a:xfrm>
            <a:off x="8269546" y="3229329"/>
            <a:ext cx="2705529" cy="2689120"/>
          </a:xfrm>
          <a:prstGeom prst="rect">
            <a:avLst/>
          </a:prstGeom>
        </p:spPr>
      </p:pic>
    </p:spTree>
    <p:extLst>
      <p:ext uri="{BB962C8B-B14F-4D97-AF65-F5344CB8AC3E}">
        <p14:creationId xmlns:p14="http://schemas.microsoft.com/office/powerpoint/2010/main" val="31212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D61-F3BF-4EB0-A636-2DBC8AD36F1B}"/>
              </a:ext>
            </a:extLst>
          </p:cNvPr>
          <p:cNvSpPr>
            <a:spLocks noGrp="1"/>
          </p:cNvSpPr>
          <p:nvPr>
            <p:ph type="title"/>
          </p:nvPr>
        </p:nvSpPr>
        <p:spPr/>
        <p:txBody>
          <a:bodyPr/>
          <a:lstStyle/>
          <a:p>
            <a:r>
              <a:rPr lang="en-GB" dirty="0"/>
              <a:t>Distance travelled from raw material to consumer</a:t>
            </a:r>
          </a:p>
        </p:txBody>
      </p:sp>
      <p:sp>
        <p:nvSpPr>
          <p:cNvPr id="3" name="Content Placeholder 2">
            <a:extLst>
              <a:ext uri="{FF2B5EF4-FFF2-40B4-BE49-F238E27FC236}">
                <a16:creationId xmlns:a16="http://schemas.microsoft.com/office/drawing/2014/main" id="{13ACB5DC-24A4-4841-A3B1-E0A420F60D90}"/>
              </a:ext>
            </a:extLst>
          </p:cNvPr>
          <p:cNvSpPr>
            <a:spLocks noGrp="1"/>
          </p:cNvSpPr>
          <p:nvPr>
            <p:ph idx="1"/>
          </p:nvPr>
        </p:nvSpPr>
        <p:spPr/>
        <p:txBody>
          <a:bodyPr>
            <a:normAutofit/>
          </a:bodyPr>
          <a:lstStyle/>
          <a:p>
            <a:r>
              <a:rPr lang="en-GB" sz="2000" dirty="0"/>
              <a:t>Can you add up the miles travelled at each stage before it reaches the consumer?</a:t>
            </a:r>
          </a:p>
        </p:txBody>
      </p:sp>
      <p:graphicFrame>
        <p:nvGraphicFramePr>
          <p:cNvPr id="4" name="Table 3">
            <a:extLst>
              <a:ext uri="{FF2B5EF4-FFF2-40B4-BE49-F238E27FC236}">
                <a16:creationId xmlns:a16="http://schemas.microsoft.com/office/drawing/2014/main" id="{8EA11CE5-76B4-4353-9B80-313FF2D063C4}"/>
              </a:ext>
            </a:extLst>
          </p:cNvPr>
          <p:cNvGraphicFramePr>
            <a:graphicFrameLocks noGrp="1"/>
          </p:cNvGraphicFramePr>
          <p:nvPr>
            <p:extLst>
              <p:ext uri="{D42A27DB-BD31-4B8C-83A1-F6EECF244321}">
                <p14:modId xmlns:p14="http://schemas.microsoft.com/office/powerpoint/2010/main" val="4111416297"/>
              </p:ext>
            </p:extLst>
          </p:nvPr>
        </p:nvGraphicFramePr>
        <p:xfrm>
          <a:off x="898634" y="2642060"/>
          <a:ext cx="10226564" cy="3749040"/>
        </p:xfrm>
        <a:graphic>
          <a:graphicData uri="http://schemas.openxmlformats.org/drawingml/2006/table">
            <a:tbl>
              <a:tblPr firstRow="1">
                <a:tableStyleId>{327F97BB-C833-4FB7-BDE5-3F7075034690}</a:tableStyleId>
              </a:tblPr>
              <a:tblGrid>
                <a:gridCol w="1340069">
                  <a:extLst>
                    <a:ext uri="{9D8B030D-6E8A-4147-A177-3AD203B41FA5}">
                      <a16:colId xmlns:a16="http://schemas.microsoft.com/office/drawing/2014/main" val="3928726841"/>
                    </a:ext>
                  </a:extLst>
                </a:gridCol>
                <a:gridCol w="4123531">
                  <a:extLst>
                    <a:ext uri="{9D8B030D-6E8A-4147-A177-3AD203B41FA5}">
                      <a16:colId xmlns:a16="http://schemas.microsoft.com/office/drawing/2014/main" val="638025449"/>
                    </a:ext>
                  </a:extLst>
                </a:gridCol>
                <a:gridCol w="1212636">
                  <a:extLst>
                    <a:ext uri="{9D8B030D-6E8A-4147-A177-3AD203B41FA5}">
                      <a16:colId xmlns:a16="http://schemas.microsoft.com/office/drawing/2014/main" val="1949092937"/>
                    </a:ext>
                  </a:extLst>
                </a:gridCol>
                <a:gridCol w="1680268">
                  <a:extLst>
                    <a:ext uri="{9D8B030D-6E8A-4147-A177-3AD203B41FA5}">
                      <a16:colId xmlns:a16="http://schemas.microsoft.com/office/drawing/2014/main" val="3976686259"/>
                    </a:ext>
                  </a:extLst>
                </a:gridCol>
                <a:gridCol w="1870060">
                  <a:extLst>
                    <a:ext uri="{9D8B030D-6E8A-4147-A177-3AD203B41FA5}">
                      <a16:colId xmlns:a16="http://schemas.microsoft.com/office/drawing/2014/main" val="131180362"/>
                    </a:ext>
                  </a:extLst>
                </a:gridCol>
              </a:tblGrid>
              <a:tr h="0">
                <a:tc>
                  <a:txBody>
                    <a:bodyPr/>
                    <a:lstStyle/>
                    <a:p>
                      <a:r>
                        <a:rPr lang="en-GB" dirty="0"/>
                        <a:t>Product</a:t>
                      </a:r>
                    </a:p>
                  </a:txBody>
                  <a:tcPr anchor="ctr"/>
                </a:tc>
                <a:tc>
                  <a:txBody>
                    <a:bodyPr/>
                    <a:lstStyle/>
                    <a:p>
                      <a:r>
                        <a:rPr lang="en-GB" dirty="0"/>
                        <a:t>Stage</a:t>
                      </a:r>
                    </a:p>
                  </a:txBody>
                  <a:tcPr anchor="ctr"/>
                </a:tc>
                <a:tc>
                  <a:txBody>
                    <a:bodyPr/>
                    <a:lstStyle/>
                    <a:p>
                      <a:r>
                        <a:rPr lang="en-GB" dirty="0"/>
                        <a:t>Country</a:t>
                      </a:r>
                    </a:p>
                  </a:txBody>
                  <a:tcPr anchor="ctr"/>
                </a:tc>
                <a:tc>
                  <a:txBody>
                    <a:bodyPr/>
                    <a:lstStyle/>
                    <a:p>
                      <a:r>
                        <a:rPr lang="en-GB" dirty="0"/>
                        <a:t>Miles travelled to reach next stage</a:t>
                      </a:r>
                    </a:p>
                  </a:txBody>
                  <a:tcPr anchor="ctr"/>
                </a:tc>
                <a:tc>
                  <a:txBody>
                    <a:bodyPr/>
                    <a:lstStyle/>
                    <a:p>
                      <a:r>
                        <a:rPr lang="en-GB" dirty="0"/>
                        <a:t>Method of travel to reach next stage</a:t>
                      </a:r>
                    </a:p>
                  </a:txBody>
                  <a:tcPr anchor="ctr"/>
                </a:tc>
                <a:extLst>
                  <a:ext uri="{0D108BD9-81ED-4DB2-BD59-A6C34878D82A}">
                    <a16:rowId xmlns:a16="http://schemas.microsoft.com/office/drawing/2014/main" val="3531458115"/>
                  </a:ext>
                </a:extLst>
              </a:tr>
              <a:tr h="0">
                <a:tc rowSpan="7">
                  <a:txBody>
                    <a:bodyPr/>
                    <a:lstStyle/>
                    <a:p>
                      <a:r>
                        <a:rPr lang="en-GB" dirty="0"/>
                        <a:t>Aluminium can (from raw materials)</a:t>
                      </a:r>
                    </a:p>
                  </a:txBody>
                  <a:tcPr/>
                </a:tc>
                <a:tc>
                  <a:txBody>
                    <a:bodyPr/>
                    <a:lstStyle/>
                    <a:p>
                      <a:r>
                        <a:rPr lang="en-GB" dirty="0"/>
                        <a:t>Bauxite mining</a:t>
                      </a:r>
                    </a:p>
                  </a:txBody>
                  <a:tcPr/>
                </a:tc>
                <a:tc>
                  <a:txBody>
                    <a:bodyPr/>
                    <a:lstStyle/>
                    <a:p>
                      <a:r>
                        <a:rPr lang="en-GB" dirty="0"/>
                        <a:t>Brazil</a:t>
                      </a:r>
                    </a:p>
                  </a:txBody>
                  <a:tcPr/>
                </a:tc>
                <a:tc>
                  <a:txBody>
                    <a:bodyPr/>
                    <a:lstStyle/>
                    <a:p>
                      <a:endParaRPr lang="en-GB" dirty="0"/>
                    </a:p>
                  </a:txBody>
                  <a:tcPr/>
                </a:tc>
                <a:tc>
                  <a:txBody>
                    <a:bodyPr/>
                    <a:lstStyle/>
                    <a:p>
                      <a:r>
                        <a:rPr lang="en-GB" dirty="0"/>
                        <a:t>Pipeline</a:t>
                      </a:r>
                    </a:p>
                  </a:txBody>
                  <a:tcPr/>
                </a:tc>
                <a:extLst>
                  <a:ext uri="{0D108BD9-81ED-4DB2-BD59-A6C34878D82A}">
                    <a16:rowId xmlns:a16="http://schemas.microsoft.com/office/drawing/2014/main" val="4098593962"/>
                  </a:ext>
                </a:extLst>
              </a:tr>
              <a:tr h="0">
                <a:tc vMerge="1">
                  <a:txBody>
                    <a:bodyPr/>
                    <a:lstStyle/>
                    <a:p>
                      <a:endParaRPr lang="en-GB" dirty="0"/>
                    </a:p>
                  </a:txBody>
                  <a:tcPr/>
                </a:tc>
                <a:tc>
                  <a:txBody>
                    <a:bodyPr/>
                    <a:lstStyle/>
                    <a:p>
                      <a:r>
                        <a:rPr lang="en-GB" dirty="0"/>
                        <a:t>Alumina processing</a:t>
                      </a:r>
                    </a:p>
                  </a:txBody>
                  <a:tcPr anchor="ctr"/>
                </a:tc>
                <a:tc>
                  <a:txBody>
                    <a:bodyPr/>
                    <a:lstStyle/>
                    <a:p>
                      <a:r>
                        <a:rPr lang="en-GB" dirty="0"/>
                        <a:t>Brazil</a:t>
                      </a:r>
                    </a:p>
                  </a:txBody>
                  <a:tcPr anchor="ctr"/>
                </a:tc>
                <a:tc>
                  <a:txBody>
                    <a:bodyPr/>
                    <a:lstStyle/>
                    <a:p>
                      <a:endParaRPr lang="en-GB" dirty="0"/>
                    </a:p>
                  </a:txBody>
                  <a:tcPr anchor="ctr"/>
                </a:tc>
                <a:tc>
                  <a:txBody>
                    <a:bodyPr/>
                    <a:lstStyle/>
                    <a:p>
                      <a:r>
                        <a:rPr lang="en-GB" dirty="0"/>
                        <a:t>Ship</a:t>
                      </a:r>
                    </a:p>
                  </a:txBody>
                  <a:tcPr anchor="ctr"/>
                </a:tc>
                <a:extLst>
                  <a:ext uri="{0D108BD9-81ED-4DB2-BD59-A6C34878D82A}">
                    <a16:rowId xmlns:a16="http://schemas.microsoft.com/office/drawing/2014/main" val="1548192541"/>
                  </a:ext>
                </a:extLst>
              </a:tr>
              <a:tr h="0">
                <a:tc vMerge="1">
                  <a:txBody>
                    <a:bodyPr/>
                    <a:lstStyle/>
                    <a:p>
                      <a:endParaRPr lang="en-GB" dirty="0"/>
                    </a:p>
                  </a:txBody>
                  <a:tcPr/>
                </a:tc>
                <a:tc>
                  <a:txBody>
                    <a:bodyPr/>
                    <a:lstStyle/>
                    <a:p>
                      <a:r>
                        <a:rPr lang="en-GB" dirty="0"/>
                        <a:t>Aluminium extraction (electrolysis)</a:t>
                      </a:r>
                    </a:p>
                  </a:txBody>
                  <a:tcPr anchor="ctr"/>
                </a:tc>
                <a:tc>
                  <a:txBody>
                    <a:bodyPr/>
                    <a:lstStyle/>
                    <a:p>
                      <a:pPr algn="l"/>
                      <a:r>
                        <a:rPr lang="en-GB" dirty="0"/>
                        <a:t>Bahrain</a:t>
                      </a:r>
                    </a:p>
                  </a:txBody>
                  <a:tcPr anchor="ctr"/>
                </a:tc>
                <a:tc>
                  <a:txBody>
                    <a:bodyPr/>
                    <a:lstStyle/>
                    <a:p>
                      <a:endParaRPr lang="en-GB" dirty="0"/>
                    </a:p>
                  </a:txBody>
                  <a:tcPr anchor="ctr"/>
                </a:tc>
                <a:tc>
                  <a:txBody>
                    <a:bodyPr/>
                    <a:lstStyle/>
                    <a:p>
                      <a:r>
                        <a:rPr lang="en-GB" dirty="0"/>
                        <a:t>Ship</a:t>
                      </a:r>
                    </a:p>
                  </a:txBody>
                  <a:tcPr anchor="ctr"/>
                </a:tc>
                <a:extLst>
                  <a:ext uri="{0D108BD9-81ED-4DB2-BD59-A6C34878D82A}">
                    <a16:rowId xmlns:a16="http://schemas.microsoft.com/office/drawing/2014/main" val="2406468686"/>
                  </a:ext>
                </a:extLst>
              </a:tr>
              <a:tr h="0">
                <a:tc vMerge="1">
                  <a:txBody>
                    <a:bodyPr/>
                    <a:lstStyle/>
                    <a:p>
                      <a:endParaRPr lang="en-GB" dirty="0"/>
                    </a:p>
                  </a:txBody>
                  <a:tcPr/>
                </a:tc>
                <a:tc>
                  <a:txBody>
                    <a:bodyPr/>
                    <a:lstStyle/>
                    <a:p>
                      <a:r>
                        <a:rPr lang="en-GB" dirty="0"/>
                        <a:t>Aluminium plate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615752120"/>
                  </a:ext>
                </a:extLst>
              </a:tr>
              <a:tr h="0">
                <a:tc vMerge="1">
                  <a:txBody>
                    <a:bodyPr/>
                    <a:lstStyle/>
                    <a:p>
                      <a:endParaRPr lang="en-GB" dirty="0"/>
                    </a:p>
                  </a:txBody>
                  <a:tcPr/>
                </a:tc>
                <a:tc>
                  <a:txBody>
                    <a:bodyPr/>
                    <a:lstStyle/>
                    <a:p>
                      <a:r>
                        <a:rPr lang="en-GB" dirty="0"/>
                        <a:t>Can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091070451"/>
                  </a:ext>
                </a:extLst>
              </a:tr>
              <a:tr h="0">
                <a:tc vMerge="1">
                  <a:txBody>
                    <a:bodyPr/>
                    <a:lstStyle/>
                    <a:p>
                      <a:endParaRPr lang="en-GB" dirty="0"/>
                    </a:p>
                  </a:txBody>
                  <a:tcPr/>
                </a:tc>
                <a:tc>
                  <a:txBody>
                    <a:bodyPr/>
                    <a:lstStyle/>
                    <a:p>
                      <a:r>
                        <a:rPr lang="en-GB" dirty="0"/>
                        <a:t>Can filling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4293904482"/>
                  </a:ext>
                </a:extLst>
              </a:tr>
              <a:tr h="0">
                <a:tc vMerge="1">
                  <a:txBody>
                    <a:bodyPr/>
                    <a:lstStyle/>
                    <a:p>
                      <a:endParaRPr lang="en-GB" dirty="0"/>
                    </a:p>
                  </a:txBody>
                  <a:tcPr/>
                </a:tc>
                <a:tc>
                  <a:txBody>
                    <a:bodyPr/>
                    <a:lstStyle/>
                    <a:p>
                      <a:r>
                        <a:rPr lang="en-GB" dirty="0"/>
                        <a:t>Consumer</a:t>
                      </a:r>
                    </a:p>
                  </a:txBody>
                  <a:tcPr anchor="ctr"/>
                </a:tc>
                <a:tc>
                  <a:txBody>
                    <a:bodyPr/>
                    <a:lstStyle/>
                    <a:p>
                      <a:r>
                        <a:rPr lang="en-GB" dirty="0"/>
                        <a:t>UK</a:t>
                      </a:r>
                    </a:p>
                  </a:txBody>
                  <a:tcPr anchor="ctr"/>
                </a:tc>
                <a:tc>
                  <a:txBody>
                    <a:bodyPr/>
                    <a:lstStyle/>
                    <a:p>
                      <a:r>
                        <a:rPr lang="en-GB" dirty="0"/>
                        <a:t>2.3</a:t>
                      </a:r>
                    </a:p>
                  </a:txBody>
                  <a:tcPr anchor="ctr"/>
                </a:tc>
                <a:tc>
                  <a:txBody>
                    <a:bodyPr/>
                    <a:lstStyle/>
                    <a:p>
                      <a:r>
                        <a:rPr lang="en-GB" dirty="0"/>
                        <a:t>Car</a:t>
                      </a:r>
                    </a:p>
                  </a:txBody>
                  <a:tcPr anchor="ctr"/>
                </a:tc>
                <a:extLst>
                  <a:ext uri="{0D108BD9-81ED-4DB2-BD59-A6C34878D82A}">
                    <a16:rowId xmlns:a16="http://schemas.microsoft.com/office/drawing/2014/main" val="605459694"/>
                  </a:ext>
                </a:extLst>
              </a:tr>
            </a:tbl>
          </a:graphicData>
        </a:graphic>
      </p:graphicFrame>
      <p:pic>
        <p:nvPicPr>
          <p:cNvPr id="6" name="Picture 5" descr="A picture containing game&#10;&#10;Description automatically generated">
            <a:extLst>
              <a:ext uri="{FF2B5EF4-FFF2-40B4-BE49-F238E27FC236}">
                <a16:creationId xmlns:a16="http://schemas.microsoft.com/office/drawing/2014/main" id="{DD99554F-651A-430F-A0E6-0194E3968766}"/>
              </a:ext>
            </a:extLst>
          </p:cNvPr>
          <p:cNvPicPr>
            <a:picLocks noChangeAspect="1"/>
          </p:cNvPicPr>
          <p:nvPr/>
        </p:nvPicPr>
        <p:blipFill rotWithShape="1">
          <a:blip r:embed="rId3"/>
          <a:srcRect l="83617" t="88315" r="-245"/>
          <a:stretch/>
        </p:blipFill>
        <p:spPr>
          <a:xfrm>
            <a:off x="10557501" y="536257"/>
            <a:ext cx="1135393" cy="1128507"/>
          </a:xfrm>
          <a:prstGeom prst="rect">
            <a:avLst/>
          </a:prstGeom>
        </p:spPr>
      </p:pic>
    </p:spTree>
    <p:extLst>
      <p:ext uri="{BB962C8B-B14F-4D97-AF65-F5344CB8AC3E}">
        <p14:creationId xmlns:p14="http://schemas.microsoft.com/office/powerpoint/2010/main" val="346316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6"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Aluminium cans - from rock to pop</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11136438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E264E567-E678-4DF4-8B4A-8E647B881082}"/>
              </a:ext>
            </a:extLst>
          </p:cNvPr>
          <p:cNvSpPr/>
          <p:nvPr/>
        </p:nvSpPr>
        <p:spPr>
          <a:xfrm>
            <a:off x="3129170" y="3829877"/>
            <a:ext cx="602974" cy="92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0C5B62DB-A9D1-4E19-A24B-A34813AC7D9C}"/>
              </a:ext>
            </a:extLst>
          </p:cNvPr>
          <p:cNvSpPr/>
          <p:nvPr/>
        </p:nvSpPr>
        <p:spPr>
          <a:xfrm>
            <a:off x="5701747" y="3829877"/>
            <a:ext cx="602974" cy="92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1A5D70F-76F1-4E9B-88C4-D2F594306F88}"/>
              </a:ext>
            </a:extLst>
          </p:cNvPr>
          <p:cNvSpPr/>
          <p:nvPr/>
        </p:nvSpPr>
        <p:spPr>
          <a:xfrm>
            <a:off x="8274324" y="3829877"/>
            <a:ext cx="602974" cy="92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game&#10;&#10;Description automatically generated">
            <a:extLst>
              <a:ext uri="{FF2B5EF4-FFF2-40B4-BE49-F238E27FC236}">
                <a16:creationId xmlns:a16="http://schemas.microsoft.com/office/drawing/2014/main" id="{A5740B82-0FA6-42A9-BEFD-802C38225B6A}"/>
              </a:ext>
            </a:extLst>
          </p:cNvPr>
          <p:cNvPicPr>
            <a:picLocks noChangeAspect="1"/>
          </p:cNvPicPr>
          <p:nvPr/>
        </p:nvPicPr>
        <p:blipFill rotWithShape="1">
          <a:blip r:embed="rId8"/>
          <a:srcRect l="83617" t="88315" r="-245"/>
          <a:stretch/>
        </p:blipFill>
        <p:spPr>
          <a:xfrm>
            <a:off x="10548241" y="5178253"/>
            <a:ext cx="1461641" cy="1452777"/>
          </a:xfrm>
          <a:prstGeom prst="rect">
            <a:avLst/>
          </a:prstGeom>
        </p:spPr>
      </p:pic>
    </p:spTree>
    <p:extLst>
      <p:ext uri="{BB962C8B-B14F-4D97-AF65-F5344CB8AC3E}">
        <p14:creationId xmlns:p14="http://schemas.microsoft.com/office/powerpoint/2010/main" val="3907745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D61-F3BF-4EB0-A636-2DBC8AD36F1B}"/>
              </a:ext>
            </a:extLst>
          </p:cNvPr>
          <p:cNvSpPr>
            <a:spLocks noGrp="1"/>
          </p:cNvSpPr>
          <p:nvPr>
            <p:ph type="title"/>
          </p:nvPr>
        </p:nvSpPr>
        <p:spPr>
          <a:xfrm>
            <a:off x="1066800" y="642594"/>
            <a:ext cx="10058400" cy="1186206"/>
          </a:xfrm>
        </p:spPr>
        <p:txBody>
          <a:bodyPr/>
          <a:lstStyle/>
          <a:p>
            <a:r>
              <a:rPr lang="en-GB" dirty="0"/>
              <a:t>Distance travelled from recycling to new can</a:t>
            </a:r>
          </a:p>
        </p:txBody>
      </p:sp>
      <p:sp>
        <p:nvSpPr>
          <p:cNvPr id="3" name="Content Placeholder 2">
            <a:extLst>
              <a:ext uri="{FF2B5EF4-FFF2-40B4-BE49-F238E27FC236}">
                <a16:creationId xmlns:a16="http://schemas.microsoft.com/office/drawing/2014/main" id="{13ACB5DC-24A4-4841-A3B1-E0A420F60D90}"/>
              </a:ext>
            </a:extLst>
          </p:cNvPr>
          <p:cNvSpPr>
            <a:spLocks noGrp="1"/>
          </p:cNvSpPr>
          <p:nvPr>
            <p:ph idx="1"/>
          </p:nvPr>
        </p:nvSpPr>
        <p:spPr>
          <a:xfrm>
            <a:off x="1066800" y="1828800"/>
            <a:ext cx="10058400" cy="4123944"/>
          </a:xfrm>
        </p:spPr>
        <p:txBody>
          <a:bodyPr>
            <a:normAutofit/>
          </a:bodyPr>
          <a:lstStyle/>
          <a:p>
            <a:r>
              <a:rPr lang="en-GB" sz="2000" dirty="0"/>
              <a:t>Can you add up the miles travelled at each stage before it reaches the consumer?</a:t>
            </a:r>
          </a:p>
        </p:txBody>
      </p:sp>
      <p:graphicFrame>
        <p:nvGraphicFramePr>
          <p:cNvPr id="4" name="Table 3">
            <a:extLst>
              <a:ext uri="{FF2B5EF4-FFF2-40B4-BE49-F238E27FC236}">
                <a16:creationId xmlns:a16="http://schemas.microsoft.com/office/drawing/2014/main" id="{8EA11CE5-76B4-4353-9B80-313FF2D063C4}"/>
              </a:ext>
            </a:extLst>
          </p:cNvPr>
          <p:cNvGraphicFramePr>
            <a:graphicFrameLocks noGrp="1"/>
          </p:cNvGraphicFramePr>
          <p:nvPr>
            <p:extLst>
              <p:ext uri="{D42A27DB-BD31-4B8C-83A1-F6EECF244321}">
                <p14:modId xmlns:p14="http://schemas.microsoft.com/office/powerpoint/2010/main" val="3975332042"/>
              </p:ext>
            </p:extLst>
          </p:nvPr>
        </p:nvGraphicFramePr>
        <p:xfrm>
          <a:off x="491358" y="2466366"/>
          <a:ext cx="11209283" cy="3749040"/>
        </p:xfrm>
        <a:graphic>
          <a:graphicData uri="http://schemas.openxmlformats.org/drawingml/2006/table">
            <a:tbl>
              <a:tblPr firstRow="1">
                <a:tableStyleId>{327F97BB-C833-4FB7-BDE5-3F7075034690}</a:tableStyleId>
              </a:tblPr>
              <a:tblGrid>
                <a:gridCol w="1444241">
                  <a:extLst>
                    <a:ext uri="{9D8B030D-6E8A-4147-A177-3AD203B41FA5}">
                      <a16:colId xmlns:a16="http://schemas.microsoft.com/office/drawing/2014/main" val="3928726841"/>
                    </a:ext>
                  </a:extLst>
                </a:gridCol>
                <a:gridCol w="5120493">
                  <a:extLst>
                    <a:ext uri="{9D8B030D-6E8A-4147-A177-3AD203B41FA5}">
                      <a16:colId xmlns:a16="http://schemas.microsoft.com/office/drawing/2014/main" val="638025449"/>
                    </a:ext>
                  </a:extLst>
                </a:gridCol>
                <a:gridCol w="1378594">
                  <a:extLst>
                    <a:ext uri="{9D8B030D-6E8A-4147-A177-3AD203B41FA5}">
                      <a16:colId xmlns:a16="http://schemas.microsoft.com/office/drawing/2014/main" val="1949092937"/>
                    </a:ext>
                  </a:extLst>
                </a:gridCol>
                <a:gridCol w="1591948">
                  <a:extLst>
                    <a:ext uri="{9D8B030D-6E8A-4147-A177-3AD203B41FA5}">
                      <a16:colId xmlns:a16="http://schemas.microsoft.com/office/drawing/2014/main" val="3976686259"/>
                    </a:ext>
                  </a:extLst>
                </a:gridCol>
                <a:gridCol w="1674007">
                  <a:extLst>
                    <a:ext uri="{9D8B030D-6E8A-4147-A177-3AD203B41FA5}">
                      <a16:colId xmlns:a16="http://schemas.microsoft.com/office/drawing/2014/main" val="1224306829"/>
                    </a:ext>
                  </a:extLst>
                </a:gridCol>
              </a:tblGrid>
              <a:tr h="0">
                <a:tc>
                  <a:txBody>
                    <a:bodyPr/>
                    <a:lstStyle/>
                    <a:p>
                      <a:r>
                        <a:rPr lang="en-GB" dirty="0"/>
                        <a:t>Product</a:t>
                      </a:r>
                    </a:p>
                  </a:txBody>
                  <a:tcPr anchor="ctr"/>
                </a:tc>
                <a:tc>
                  <a:txBody>
                    <a:bodyPr/>
                    <a:lstStyle/>
                    <a:p>
                      <a:r>
                        <a:rPr lang="en-GB" dirty="0"/>
                        <a:t>Stage</a:t>
                      </a:r>
                    </a:p>
                  </a:txBody>
                  <a:tcPr anchor="ctr"/>
                </a:tc>
                <a:tc>
                  <a:txBody>
                    <a:bodyPr/>
                    <a:lstStyle/>
                    <a:p>
                      <a:r>
                        <a:rPr lang="en-GB" dirty="0"/>
                        <a:t>Country</a:t>
                      </a:r>
                    </a:p>
                  </a:txBody>
                  <a:tcPr anchor="ctr"/>
                </a:tc>
                <a:tc>
                  <a:txBody>
                    <a:bodyPr/>
                    <a:lstStyle/>
                    <a:p>
                      <a:r>
                        <a:rPr lang="en-GB" dirty="0"/>
                        <a:t>Miles travelled to reach next stage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 of travel to reach next stage</a:t>
                      </a:r>
                    </a:p>
                  </a:txBody>
                  <a:tcPr anchor="ctr"/>
                </a:tc>
                <a:extLst>
                  <a:ext uri="{0D108BD9-81ED-4DB2-BD59-A6C34878D82A}">
                    <a16:rowId xmlns:a16="http://schemas.microsoft.com/office/drawing/2014/main" val="3531458115"/>
                  </a:ext>
                </a:extLst>
              </a:tr>
              <a:tr h="0">
                <a:tc rowSpan="7">
                  <a:txBody>
                    <a:bodyPr/>
                    <a:lstStyle/>
                    <a:p>
                      <a:r>
                        <a:rPr lang="en-GB" dirty="0"/>
                        <a:t>Aluminium can (from recycled materials)</a:t>
                      </a:r>
                    </a:p>
                  </a:txBody>
                  <a:tcPr/>
                </a:tc>
                <a:tc>
                  <a:txBody>
                    <a:bodyPr/>
                    <a:lstStyle/>
                    <a:p>
                      <a:r>
                        <a:rPr lang="en-GB" dirty="0"/>
                        <a:t>Consumer recycles can at kerbside</a:t>
                      </a:r>
                    </a:p>
                  </a:txBody>
                  <a:tcPr/>
                </a:tc>
                <a:tc>
                  <a:txBody>
                    <a:bodyPr/>
                    <a:lstStyle/>
                    <a:p>
                      <a:r>
                        <a:rPr lang="en-GB" dirty="0"/>
                        <a:t>UK</a:t>
                      </a:r>
                    </a:p>
                  </a:txBody>
                  <a:tcPr/>
                </a:tc>
                <a:tc>
                  <a:txBody>
                    <a:bodyPr/>
                    <a:lstStyle/>
                    <a:p>
                      <a:endParaRPr lang="en-GB" dirty="0"/>
                    </a:p>
                  </a:txBody>
                  <a:tcPr/>
                </a:tc>
                <a:tc>
                  <a:txBody>
                    <a:bodyPr/>
                    <a:lstStyle/>
                    <a:p>
                      <a:r>
                        <a:rPr lang="en-GB" dirty="0"/>
                        <a:t>Dustbin lorry</a:t>
                      </a:r>
                    </a:p>
                  </a:txBody>
                  <a:tcPr/>
                </a:tc>
                <a:extLst>
                  <a:ext uri="{0D108BD9-81ED-4DB2-BD59-A6C34878D82A}">
                    <a16:rowId xmlns:a16="http://schemas.microsoft.com/office/drawing/2014/main" val="4098593962"/>
                  </a:ext>
                </a:extLst>
              </a:tr>
              <a:tr h="0">
                <a:tc vMerge="1">
                  <a:txBody>
                    <a:bodyPr/>
                    <a:lstStyle/>
                    <a:p>
                      <a:endParaRPr lang="en-GB"/>
                    </a:p>
                  </a:txBody>
                  <a:tcPr/>
                </a:tc>
                <a:tc>
                  <a:txBody>
                    <a:bodyPr/>
                    <a:lstStyle/>
                    <a:p>
                      <a:r>
                        <a:rPr lang="en-GB" dirty="0"/>
                        <a:t>Collection &amp; sorting of recycling by Council</a:t>
                      </a:r>
                    </a:p>
                  </a:txBody>
                  <a:tcPr/>
                </a:tc>
                <a:tc>
                  <a:txBody>
                    <a:bodyPr/>
                    <a:lstStyle/>
                    <a:p>
                      <a:r>
                        <a:rPr lang="en-GB" dirty="0"/>
                        <a:t>UK</a:t>
                      </a:r>
                    </a:p>
                  </a:txBody>
                  <a:tcPr/>
                </a:tc>
                <a:tc>
                  <a:txBody>
                    <a:bodyPr/>
                    <a:lstStyle/>
                    <a:p>
                      <a:endParaRPr lang="en-GB" dirty="0"/>
                    </a:p>
                  </a:txBody>
                  <a:tcPr/>
                </a:tc>
                <a:tc>
                  <a:txBody>
                    <a:bodyPr/>
                    <a:lstStyle/>
                    <a:p>
                      <a:r>
                        <a:rPr lang="en-GB" dirty="0"/>
                        <a:t>Truck</a:t>
                      </a:r>
                    </a:p>
                  </a:txBody>
                  <a:tcPr/>
                </a:tc>
                <a:extLst>
                  <a:ext uri="{0D108BD9-81ED-4DB2-BD59-A6C34878D82A}">
                    <a16:rowId xmlns:a16="http://schemas.microsoft.com/office/drawing/2014/main" val="4233429681"/>
                  </a:ext>
                </a:extLst>
              </a:tr>
              <a:tr h="0">
                <a:tc vMerge="1">
                  <a:txBody>
                    <a:bodyPr/>
                    <a:lstStyle/>
                    <a:p>
                      <a:endParaRPr lang="en-GB" dirty="0"/>
                    </a:p>
                  </a:txBody>
                  <a:tcPr/>
                </a:tc>
                <a:tc>
                  <a:txBody>
                    <a:bodyPr/>
                    <a:lstStyle/>
                    <a:p>
                      <a:r>
                        <a:rPr lang="en-GB" dirty="0"/>
                        <a:t>Aluminium recycling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1548192541"/>
                  </a:ext>
                </a:extLst>
              </a:tr>
              <a:tr h="0">
                <a:tc vMerge="1">
                  <a:txBody>
                    <a:bodyPr/>
                    <a:lstStyle/>
                    <a:p>
                      <a:endParaRPr lang="en-GB" dirty="0"/>
                    </a:p>
                  </a:txBody>
                  <a:tcPr/>
                </a:tc>
                <a:tc>
                  <a:txBody>
                    <a:bodyPr/>
                    <a:lstStyle/>
                    <a:p>
                      <a:r>
                        <a:rPr lang="en-GB" dirty="0"/>
                        <a:t>Aluminium plate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406468686"/>
                  </a:ext>
                </a:extLst>
              </a:tr>
              <a:tr h="0">
                <a:tc vMerge="1">
                  <a:txBody>
                    <a:bodyPr/>
                    <a:lstStyle/>
                    <a:p>
                      <a:endParaRPr lang="en-GB" dirty="0"/>
                    </a:p>
                  </a:txBody>
                  <a:tcPr/>
                </a:tc>
                <a:tc>
                  <a:txBody>
                    <a:bodyPr/>
                    <a:lstStyle/>
                    <a:p>
                      <a:r>
                        <a:rPr lang="en-GB" dirty="0"/>
                        <a:t>Can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615752120"/>
                  </a:ext>
                </a:extLst>
              </a:tr>
              <a:tr h="0">
                <a:tc vMerge="1">
                  <a:txBody>
                    <a:bodyPr/>
                    <a:lstStyle/>
                    <a:p>
                      <a:endParaRPr lang="en-GB" dirty="0"/>
                    </a:p>
                  </a:txBody>
                  <a:tcPr/>
                </a:tc>
                <a:tc>
                  <a:txBody>
                    <a:bodyPr/>
                    <a:lstStyle/>
                    <a:p>
                      <a:r>
                        <a:rPr lang="en-GB" dirty="0"/>
                        <a:t>Can filling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159331581"/>
                  </a:ext>
                </a:extLst>
              </a:tr>
              <a:tr h="0">
                <a:tc vMerge="1">
                  <a:txBody>
                    <a:bodyPr/>
                    <a:lstStyle/>
                    <a:p>
                      <a:endParaRPr lang="en-GB" dirty="0"/>
                    </a:p>
                  </a:txBody>
                  <a:tcPr/>
                </a:tc>
                <a:tc>
                  <a:txBody>
                    <a:bodyPr/>
                    <a:lstStyle/>
                    <a:p>
                      <a:r>
                        <a:rPr lang="en-GB" dirty="0"/>
                        <a:t>Consumer</a:t>
                      </a:r>
                    </a:p>
                  </a:txBody>
                  <a:tcPr anchor="ctr"/>
                </a:tc>
                <a:tc>
                  <a:txBody>
                    <a:bodyPr/>
                    <a:lstStyle/>
                    <a:p>
                      <a:r>
                        <a:rPr lang="en-GB" dirty="0"/>
                        <a:t>UK</a:t>
                      </a:r>
                    </a:p>
                  </a:txBody>
                  <a:tcPr anchor="ctr"/>
                </a:tc>
                <a:tc>
                  <a:txBody>
                    <a:bodyPr/>
                    <a:lstStyle/>
                    <a:p>
                      <a:r>
                        <a:rPr lang="en-GB" dirty="0"/>
                        <a:t>2.3</a:t>
                      </a:r>
                    </a:p>
                  </a:txBody>
                  <a:tcPr anchor="ctr"/>
                </a:tc>
                <a:tc>
                  <a:txBody>
                    <a:bodyPr/>
                    <a:lstStyle/>
                    <a:p>
                      <a:r>
                        <a:rPr lang="en-GB" dirty="0"/>
                        <a:t>Car</a:t>
                      </a:r>
                    </a:p>
                  </a:txBody>
                  <a:tcPr anchor="ctr"/>
                </a:tc>
                <a:extLst>
                  <a:ext uri="{0D108BD9-81ED-4DB2-BD59-A6C34878D82A}">
                    <a16:rowId xmlns:a16="http://schemas.microsoft.com/office/drawing/2014/main" val="39793430"/>
                  </a:ext>
                </a:extLst>
              </a:tr>
            </a:tbl>
          </a:graphicData>
        </a:graphic>
      </p:graphicFrame>
      <p:pic>
        <p:nvPicPr>
          <p:cNvPr id="6" name="Picture 5" descr="A picture containing game&#10;&#10;Description automatically generated">
            <a:extLst>
              <a:ext uri="{FF2B5EF4-FFF2-40B4-BE49-F238E27FC236}">
                <a16:creationId xmlns:a16="http://schemas.microsoft.com/office/drawing/2014/main" id="{59092FE7-B4FF-4B77-BCEE-88C8D1C4F44B}"/>
              </a:ext>
            </a:extLst>
          </p:cNvPr>
          <p:cNvPicPr>
            <a:picLocks noChangeAspect="1"/>
          </p:cNvPicPr>
          <p:nvPr/>
        </p:nvPicPr>
        <p:blipFill rotWithShape="1">
          <a:blip r:embed="rId2"/>
          <a:srcRect l="83617" t="88315" r="-245"/>
          <a:stretch/>
        </p:blipFill>
        <p:spPr>
          <a:xfrm>
            <a:off x="10557501" y="536257"/>
            <a:ext cx="1135393" cy="1128507"/>
          </a:xfrm>
          <a:prstGeom prst="rect">
            <a:avLst/>
          </a:prstGeom>
        </p:spPr>
      </p:pic>
    </p:spTree>
    <p:extLst>
      <p:ext uri="{BB962C8B-B14F-4D97-AF65-F5344CB8AC3E}">
        <p14:creationId xmlns:p14="http://schemas.microsoft.com/office/powerpoint/2010/main" val="3362931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D61-F3BF-4EB0-A636-2DBC8AD36F1B}"/>
              </a:ext>
            </a:extLst>
          </p:cNvPr>
          <p:cNvSpPr>
            <a:spLocks noGrp="1"/>
          </p:cNvSpPr>
          <p:nvPr>
            <p:ph type="title"/>
          </p:nvPr>
        </p:nvSpPr>
        <p:spPr/>
        <p:txBody>
          <a:bodyPr/>
          <a:lstStyle/>
          <a:p>
            <a:r>
              <a:rPr lang="en-GB" dirty="0"/>
              <a:t>Distance travelled from raw material to consumer</a:t>
            </a:r>
          </a:p>
        </p:txBody>
      </p:sp>
      <p:sp>
        <p:nvSpPr>
          <p:cNvPr id="3" name="Content Placeholder 2">
            <a:extLst>
              <a:ext uri="{FF2B5EF4-FFF2-40B4-BE49-F238E27FC236}">
                <a16:creationId xmlns:a16="http://schemas.microsoft.com/office/drawing/2014/main" id="{13ACB5DC-24A4-4841-A3B1-E0A420F60D90}"/>
              </a:ext>
            </a:extLst>
          </p:cNvPr>
          <p:cNvSpPr>
            <a:spLocks noGrp="1"/>
          </p:cNvSpPr>
          <p:nvPr>
            <p:ph idx="1"/>
          </p:nvPr>
        </p:nvSpPr>
        <p:spPr/>
        <p:txBody>
          <a:bodyPr>
            <a:normAutofit/>
          </a:bodyPr>
          <a:lstStyle/>
          <a:p>
            <a:r>
              <a:rPr lang="en-GB" sz="2000" dirty="0"/>
              <a:t>Can you add up the miles travelled at each stage before it reaches the consumer?</a:t>
            </a:r>
          </a:p>
        </p:txBody>
      </p:sp>
      <p:graphicFrame>
        <p:nvGraphicFramePr>
          <p:cNvPr id="4" name="Table 3">
            <a:extLst>
              <a:ext uri="{FF2B5EF4-FFF2-40B4-BE49-F238E27FC236}">
                <a16:creationId xmlns:a16="http://schemas.microsoft.com/office/drawing/2014/main" id="{8EA11CE5-76B4-4353-9B80-313FF2D063C4}"/>
              </a:ext>
            </a:extLst>
          </p:cNvPr>
          <p:cNvGraphicFramePr>
            <a:graphicFrameLocks noGrp="1"/>
          </p:cNvGraphicFramePr>
          <p:nvPr>
            <p:extLst>
              <p:ext uri="{D42A27DB-BD31-4B8C-83A1-F6EECF244321}">
                <p14:modId xmlns:p14="http://schemas.microsoft.com/office/powerpoint/2010/main" val="2171717125"/>
              </p:ext>
            </p:extLst>
          </p:nvPr>
        </p:nvGraphicFramePr>
        <p:xfrm>
          <a:off x="1066800" y="2642060"/>
          <a:ext cx="10058400" cy="3657600"/>
        </p:xfrm>
        <a:graphic>
          <a:graphicData uri="http://schemas.openxmlformats.org/drawingml/2006/table">
            <a:tbl>
              <a:tblPr firstRow="1">
                <a:tableStyleId>{327F97BB-C833-4FB7-BDE5-3F7075034690}</a:tableStyleId>
              </a:tblPr>
              <a:tblGrid>
                <a:gridCol w="1893635">
                  <a:extLst>
                    <a:ext uri="{9D8B030D-6E8A-4147-A177-3AD203B41FA5}">
                      <a16:colId xmlns:a16="http://schemas.microsoft.com/office/drawing/2014/main" val="3928726841"/>
                    </a:ext>
                  </a:extLst>
                </a:gridCol>
                <a:gridCol w="3330006">
                  <a:extLst>
                    <a:ext uri="{9D8B030D-6E8A-4147-A177-3AD203B41FA5}">
                      <a16:colId xmlns:a16="http://schemas.microsoft.com/office/drawing/2014/main" val="638025449"/>
                    </a:ext>
                  </a:extLst>
                </a:gridCol>
                <a:gridCol w="1182414">
                  <a:extLst>
                    <a:ext uri="{9D8B030D-6E8A-4147-A177-3AD203B41FA5}">
                      <a16:colId xmlns:a16="http://schemas.microsoft.com/office/drawing/2014/main" val="1949092937"/>
                    </a:ext>
                  </a:extLst>
                </a:gridCol>
                <a:gridCol w="1891862">
                  <a:extLst>
                    <a:ext uri="{9D8B030D-6E8A-4147-A177-3AD203B41FA5}">
                      <a16:colId xmlns:a16="http://schemas.microsoft.com/office/drawing/2014/main" val="3976686259"/>
                    </a:ext>
                  </a:extLst>
                </a:gridCol>
                <a:gridCol w="1760483">
                  <a:extLst>
                    <a:ext uri="{9D8B030D-6E8A-4147-A177-3AD203B41FA5}">
                      <a16:colId xmlns:a16="http://schemas.microsoft.com/office/drawing/2014/main" val="1186201956"/>
                    </a:ext>
                  </a:extLst>
                </a:gridCol>
              </a:tblGrid>
              <a:tr h="0">
                <a:tc>
                  <a:txBody>
                    <a:bodyPr/>
                    <a:lstStyle/>
                    <a:p>
                      <a:r>
                        <a:rPr lang="en-GB" dirty="0"/>
                        <a:t>Product</a:t>
                      </a:r>
                    </a:p>
                  </a:txBody>
                  <a:tcPr anchor="ctr"/>
                </a:tc>
                <a:tc>
                  <a:txBody>
                    <a:bodyPr/>
                    <a:lstStyle/>
                    <a:p>
                      <a:r>
                        <a:rPr lang="en-GB" dirty="0"/>
                        <a:t>Stage</a:t>
                      </a:r>
                    </a:p>
                  </a:txBody>
                  <a:tcPr anchor="ctr"/>
                </a:tc>
                <a:tc>
                  <a:txBody>
                    <a:bodyPr/>
                    <a:lstStyle/>
                    <a:p>
                      <a:r>
                        <a:rPr lang="en-GB" dirty="0"/>
                        <a:t>Country</a:t>
                      </a:r>
                    </a:p>
                  </a:txBody>
                  <a:tcPr anchor="ctr"/>
                </a:tc>
                <a:tc>
                  <a:txBody>
                    <a:bodyPr/>
                    <a:lstStyle/>
                    <a:p>
                      <a:r>
                        <a:rPr lang="en-GB" dirty="0"/>
                        <a:t>Miles travelled to reach next stage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 of travel to reach next stage</a:t>
                      </a:r>
                    </a:p>
                  </a:txBody>
                  <a:tcPr anchor="ctr"/>
                </a:tc>
                <a:extLst>
                  <a:ext uri="{0D108BD9-81ED-4DB2-BD59-A6C34878D82A}">
                    <a16:rowId xmlns:a16="http://schemas.microsoft.com/office/drawing/2014/main" val="3531458115"/>
                  </a:ext>
                </a:extLst>
              </a:tr>
              <a:tr h="0">
                <a:tc rowSpan="6">
                  <a:txBody>
                    <a:bodyPr/>
                    <a:lstStyle/>
                    <a:p>
                      <a:r>
                        <a:rPr lang="en-GB" dirty="0"/>
                        <a:t>Steel can (from raw materials)</a:t>
                      </a:r>
                    </a:p>
                  </a:txBody>
                  <a:tcPr/>
                </a:tc>
                <a:tc>
                  <a:txBody>
                    <a:bodyPr/>
                    <a:lstStyle/>
                    <a:p>
                      <a:r>
                        <a:rPr lang="en-GB" dirty="0"/>
                        <a:t>Iron Ore Processing (</a:t>
                      </a:r>
                      <a:r>
                        <a:rPr lang="en-GB" dirty="0" err="1"/>
                        <a:t>pelletisation</a:t>
                      </a:r>
                      <a:r>
                        <a:rPr lang="en-GB" dirty="0"/>
                        <a:t>)</a:t>
                      </a:r>
                    </a:p>
                  </a:txBody>
                  <a:tcPr/>
                </a:tc>
                <a:tc>
                  <a:txBody>
                    <a:bodyPr/>
                    <a:lstStyle/>
                    <a:p>
                      <a:r>
                        <a:rPr lang="en-GB" dirty="0"/>
                        <a:t>Brazil</a:t>
                      </a:r>
                    </a:p>
                  </a:txBody>
                  <a:tcPr/>
                </a:tc>
                <a:tc>
                  <a:txBody>
                    <a:bodyPr/>
                    <a:lstStyle/>
                    <a:p>
                      <a:endParaRPr lang="en-GB" dirty="0"/>
                    </a:p>
                  </a:txBody>
                  <a:tcPr/>
                </a:tc>
                <a:tc>
                  <a:txBody>
                    <a:bodyPr/>
                    <a:lstStyle/>
                    <a:p>
                      <a:r>
                        <a:rPr lang="en-GB" dirty="0"/>
                        <a:t>Train then ship</a:t>
                      </a:r>
                    </a:p>
                  </a:txBody>
                  <a:tcPr/>
                </a:tc>
                <a:extLst>
                  <a:ext uri="{0D108BD9-81ED-4DB2-BD59-A6C34878D82A}">
                    <a16:rowId xmlns:a16="http://schemas.microsoft.com/office/drawing/2014/main" val="4098593962"/>
                  </a:ext>
                </a:extLst>
              </a:tr>
              <a:tr h="0">
                <a:tc vMerge="1">
                  <a:txBody>
                    <a:bodyPr/>
                    <a:lstStyle/>
                    <a:p>
                      <a:endParaRPr lang="en-GB" dirty="0"/>
                    </a:p>
                  </a:txBody>
                  <a:tcPr/>
                </a:tc>
                <a:tc>
                  <a:txBody>
                    <a:bodyPr/>
                    <a:lstStyle/>
                    <a:p>
                      <a:r>
                        <a:rPr lang="en-GB" dirty="0"/>
                        <a:t>Iron/Steel Extraction</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Train</a:t>
                      </a:r>
                    </a:p>
                  </a:txBody>
                  <a:tcPr anchor="ctr"/>
                </a:tc>
                <a:extLst>
                  <a:ext uri="{0D108BD9-81ED-4DB2-BD59-A6C34878D82A}">
                    <a16:rowId xmlns:a16="http://schemas.microsoft.com/office/drawing/2014/main" val="1548192541"/>
                  </a:ext>
                </a:extLst>
              </a:tr>
              <a:tr h="0">
                <a:tc vMerge="1">
                  <a:txBody>
                    <a:bodyPr/>
                    <a:lstStyle/>
                    <a:p>
                      <a:endParaRPr lang="en-GB" dirty="0"/>
                    </a:p>
                  </a:txBody>
                  <a:tcPr/>
                </a:tc>
                <a:tc>
                  <a:txBody>
                    <a:bodyPr/>
                    <a:lstStyle/>
                    <a:p>
                      <a:r>
                        <a:rPr lang="en-GB" dirty="0"/>
                        <a:t>Steel plate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406468686"/>
                  </a:ext>
                </a:extLst>
              </a:tr>
              <a:tr h="0">
                <a:tc vMerge="1">
                  <a:txBody>
                    <a:bodyPr/>
                    <a:lstStyle/>
                    <a:p>
                      <a:endParaRPr lang="en-GB" dirty="0"/>
                    </a:p>
                  </a:txBody>
                  <a:tcPr/>
                </a:tc>
                <a:tc>
                  <a:txBody>
                    <a:bodyPr/>
                    <a:lstStyle/>
                    <a:p>
                      <a:r>
                        <a:rPr lang="en-GB" dirty="0"/>
                        <a:t>Can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615752120"/>
                  </a:ext>
                </a:extLst>
              </a:tr>
              <a:tr h="0">
                <a:tc vMerge="1">
                  <a:txBody>
                    <a:bodyPr/>
                    <a:lstStyle/>
                    <a:p>
                      <a:endParaRPr lang="en-GB" dirty="0"/>
                    </a:p>
                  </a:txBody>
                  <a:tcPr/>
                </a:tc>
                <a:tc>
                  <a:txBody>
                    <a:bodyPr/>
                    <a:lstStyle/>
                    <a:p>
                      <a:r>
                        <a:rPr lang="en-GB" dirty="0"/>
                        <a:t>Can filling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159331581"/>
                  </a:ext>
                </a:extLst>
              </a:tr>
              <a:tr h="0">
                <a:tc vMerge="1">
                  <a:txBody>
                    <a:bodyPr/>
                    <a:lstStyle/>
                    <a:p>
                      <a:endParaRPr lang="en-GB" dirty="0"/>
                    </a:p>
                  </a:txBody>
                  <a:tcPr/>
                </a:tc>
                <a:tc>
                  <a:txBody>
                    <a:bodyPr/>
                    <a:lstStyle/>
                    <a:p>
                      <a:r>
                        <a:rPr lang="en-GB" dirty="0"/>
                        <a:t>Consumer</a:t>
                      </a:r>
                    </a:p>
                  </a:txBody>
                  <a:tcPr anchor="ctr"/>
                </a:tc>
                <a:tc>
                  <a:txBody>
                    <a:bodyPr/>
                    <a:lstStyle/>
                    <a:p>
                      <a:r>
                        <a:rPr lang="en-GB" dirty="0"/>
                        <a:t>UK</a:t>
                      </a:r>
                    </a:p>
                  </a:txBody>
                  <a:tcPr anchor="ctr"/>
                </a:tc>
                <a:tc>
                  <a:txBody>
                    <a:bodyPr/>
                    <a:lstStyle/>
                    <a:p>
                      <a:r>
                        <a:rPr lang="en-GB" dirty="0"/>
                        <a:t>2.3</a:t>
                      </a:r>
                    </a:p>
                  </a:txBody>
                  <a:tcPr anchor="ctr"/>
                </a:tc>
                <a:tc>
                  <a:txBody>
                    <a:bodyPr/>
                    <a:lstStyle/>
                    <a:p>
                      <a:r>
                        <a:rPr lang="en-GB" dirty="0"/>
                        <a:t>Car</a:t>
                      </a:r>
                    </a:p>
                  </a:txBody>
                  <a:tcPr anchor="ctr"/>
                </a:tc>
                <a:extLst>
                  <a:ext uri="{0D108BD9-81ED-4DB2-BD59-A6C34878D82A}">
                    <a16:rowId xmlns:a16="http://schemas.microsoft.com/office/drawing/2014/main" val="39793430"/>
                  </a:ext>
                </a:extLst>
              </a:tr>
            </a:tbl>
          </a:graphicData>
        </a:graphic>
      </p:graphicFrame>
      <p:pic>
        <p:nvPicPr>
          <p:cNvPr id="6" name="Picture 5" descr="A picture containing game&#10;&#10;Description automatically generated">
            <a:extLst>
              <a:ext uri="{FF2B5EF4-FFF2-40B4-BE49-F238E27FC236}">
                <a16:creationId xmlns:a16="http://schemas.microsoft.com/office/drawing/2014/main" id="{C06C6092-9C5A-4E18-97AF-51400D55F2B7}"/>
              </a:ext>
            </a:extLst>
          </p:cNvPr>
          <p:cNvPicPr>
            <a:picLocks noChangeAspect="1"/>
          </p:cNvPicPr>
          <p:nvPr/>
        </p:nvPicPr>
        <p:blipFill rotWithShape="1">
          <a:blip r:embed="rId2"/>
          <a:srcRect l="83617" t="88315" r="-245"/>
          <a:stretch/>
        </p:blipFill>
        <p:spPr>
          <a:xfrm>
            <a:off x="10557501" y="536257"/>
            <a:ext cx="1135393" cy="1128507"/>
          </a:xfrm>
          <a:prstGeom prst="rect">
            <a:avLst/>
          </a:prstGeom>
        </p:spPr>
      </p:pic>
    </p:spTree>
    <p:extLst>
      <p:ext uri="{BB962C8B-B14F-4D97-AF65-F5344CB8AC3E}">
        <p14:creationId xmlns:p14="http://schemas.microsoft.com/office/powerpoint/2010/main" val="2740426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D61-F3BF-4EB0-A636-2DBC8AD36F1B}"/>
              </a:ext>
            </a:extLst>
          </p:cNvPr>
          <p:cNvSpPr>
            <a:spLocks noGrp="1"/>
          </p:cNvSpPr>
          <p:nvPr>
            <p:ph type="title"/>
          </p:nvPr>
        </p:nvSpPr>
        <p:spPr>
          <a:xfrm>
            <a:off x="1066800" y="642594"/>
            <a:ext cx="9369972" cy="1371600"/>
          </a:xfrm>
        </p:spPr>
        <p:txBody>
          <a:bodyPr/>
          <a:lstStyle/>
          <a:p>
            <a:r>
              <a:rPr lang="en-GB" dirty="0"/>
              <a:t>Distance travelled from recycling to new can</a:t>
            </a:r>
          </a:p>
        </p:txBody>
      </p:sp>
      <p:sp>
        <p:nvSpPr>
          <p:cNvPr id="3" name="Content Placeholder 2">
            <a:extLst>
              <a:ext uri="{FF2B5EF4-FFF2-40B4-BE49-F238E27FC236}">
                <a16:creationId xmlns:a16="http://schemas.microsoft.com/office/drawing/2014/main" id="{13ACB5DC-24A4-4841-A3B1-E0A420F60D90}"/>
              </a:ext>
            </a:extLst>
          </p:cNvPr>
          <p:cNvSpPr>
            <a:spLocks noGrp="1"/>
          </p:cNvSpPr>
          <p:nvPr>
            <p:ph idx="1"/>
          </p:nvPr>
        </p:nvSpPr>
        <p:spPr/>
        <p:txBody>
          <a:bodyPr>
            <a:normAutofit/>
          </a:bodyPr>
          <a:lstStyle/>
          <a:p>
            <a:r>
              <a:rPr lang="en-GB" sz="2000" dirty="0"/>
              <a:t>Can you add up the miles travelled at each stage before it reaches the consumer?</a:t>
            </a:r>
          </a:p>
        </p:txBody>
      </p:sp>
      <p:graphicFrame>
        <p:nvGraphicFramePr>
          <p:cNvPr id="4" name="Table 3">
            <a:extLst>
              <a:ext uri="{FF2B5EF4-FFF2-40B4-BE49-F238E27FC236}">
                <a16:creationId xmlns:a16="http://schemas.microsoft.com/office/drawing/2014/main" id="{8EA11CE5-76B4-4353-9B80-313FF2D063C4}"/>
              </a:ext>
            </a:extLst>
          </p:cNvPr>
          <p:cNvGraphicFramePr>
            <a:graphicFrameLocks noGrp="1"/>
          </p:cNvGraphicFramePr>
          <p:nvPr>
            <p:extLst>
              <p:ext uri="{D42A27DB-BD31-4B8C-83A1-F6EECF244321}">
                <p14:modId xmlns:p14="http://schemas.microsoft.com/office/powerpoint/2010/main" val="1186804202"/>
              </p:ext>
            </p:extLst>
          </p:nvPr>
        </p:nvGraphicFramePr>
        <p:xfrm>
          <a:off x="756745" y="2642060"/>
          <a:ext cx="10767847" cy="3749040"/>
        </p:xfrm>
        <a:graphic>
          <a:graphicData uri="http://schemas.openxmlformats.org/drawingml/2006/table">
            <a:tbl>
              <a:tblPr firstRow="1">
                <a:tableStyleId>{327F97BB-C833-4FB7-BDE5-3F7075034690}</a:tableStyleId>
              </a:tblPr>
              <a:tblGrid>
                <a:gridCol w="1304047">
                  <a:extLst>
                    <a:ext uri="{9D8B030D-6E8A-4147-A177-3AD203B41FA5}">
                      <a16:colId xmlns:a16="http://schemas.microsoft.com/office/drawing/2014/main" val="3928726841"/>
                    </a:ext>
                  </a:extLst>
                </a:gridCol>
                <a:gridCol w="4918579">
                  <a:extLst>
                    <a:ext uri="{9D8B030D-6E8A-4147-A177-3AD203B41FA5}">
                      <a16:colId xmlns:a16="http://schemas.microsoft.com/office/drawing/2014/main" val="638025449"/>
                    </a:ext>
                  </a:extLst>
                </a:gridCol>
                <a:gridCol w="1192223">
                  <a:extLst>
                    <a:ext uri="{9D8B030D-6E8A-4147-A177-3AD203B41FA5}">
                      <a16:colId xmlns:a16="http://schemas.microsoft.com/office/drawing/2014/main" val="1949092937"/>
                    </a:ext>
                  </a:extLst>
                </a:gridCol>
                <a:gridCol w="1518976">
                  <a:extLst>
                    <a:ext uri="{9D8B030D-6E8A-4147-A177-3AD203B41FA5}">
                      <a16:colId xmlns:a16="http://schemas.microsoft.com/office/drawing/2014/main" val="3976686259"/>
                    </a:ext>
                  </a:extLst>
                </a:gridCol>
                <a:gridCol w="1834022">
                  <a:extLst>
                    <a:ext uri="{9D8B030D-6E8A-4147-A177-3AD203B41FA5}">
                      <a16:colId xmlns:a16="http://schemas.microsoft.com/office/drawing/2014/main" val="1224306829"/>
                    </a:ext>
                  </a:extLst>
                </a:gridCol>
              </a:tblGrid>
              <a:tr h="0">
                <a:tc>
                  <a:txBody>
                    <a:bodyPr/>
                    <a:lstStyle/>
                    <a:p>
                      <a:r>
                        <a:rPr lang="en-GB" dirty="0"/>
                        <a:t>Product</a:t>
                      </a:r>
                    </a:p>
                  </a:txBody>
                  <a:tcPr anchor="ctr"/>
                </a:tc>
                <a:tc>
                  <a:txBody>
                    <a:bodyPr/>
                    <a:lstStyle/>
                    <a:p>
                      <a:r>
                        <a:rPr lang="en-GB" dirty="0"/>
                        <a:t>Stage</a:t>
                      </a:r>
                    </a:p>
                  </a:txBody>
                  <a:tcPr anchor="ctr"/>
                </a:tc>
                <a:tc>
                  <a:txBody>
                    <a:bodyPr/>
                    <a:lstStyle/>
                    <a:p>
                      <a:r>
                        <a:rPr lang="en-GB" dirty="0"/>
                        <a:t>Country</a:t>
                      </a:r>
                    </a:p>
                  </a:txBody>
                  <a:tcPr anchor="ctr"/>
                </a:tc>
                <a:tc>
                  <a:txBody>
                    <a:bodyPr/>
                    <a:lstStyle/>
                    <a:p>
                      <a:r>
                        <a:rPr lang="en-GB" dirty="0"/>
                        <a:t>Miles travelled to reach next stage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 of travel to reach next stage</a:t>
                      </a:r>
                    </a:p>
                  </a:txBody>
                  <a:tcPr anchor="ctr"/>
                </a:tc>
                <a:extLst>
                  <a:ext uri="{0D108BD9-81ED-4DB2-BD59-A6C34878D82A}">
                    <a16:rowId xmlns:a16="http://schemas.microsoft.com/office/drawing/2014/main" val="3531458115"/>
                  </a:ext>
                </a:extLst>
              </a:tr>
              <a:tr h="0">
                <a:tc rowSpan="7">
                  <a:txBody>
                    <a:bodyPr/>
                    <a:lstStyle/>
                    <a:p>
                      <a:r>
                        <a:rPr lang="en-GB" dirty="0"/>
                        <a:t>Steel can (from recycled materials)</a:t>
                      </a:r>
                    </a:p>
                  </a:txBody>
                  <a:tcPr/>
                </a:tc>
                <a:tc>
                  <a:txBody>
                    <a:bodyPr/>
                    <a:lstStyle/>
                    <a:p>
                      <a:r>
                        <a:rPr lang="en-GB" dirty="0"/>
                        <a:t>Consumer recycles can at kerbside</a:t>
                      </a:r>
                    </a:p>
                  </a:txBody>
                  <a:tcPr/>
                </a:tc>
                <a:tc>
                  <a:txBody>
                    <a:bodyPr/>
                    <a:lstStyle/>
                    <a:p>
                      <a:r>
                        <a:rPr lang="en-GB" dirty="0"/>
                        <a:t>UK</a:t>
                      </a:r>
                    </a:p>
                  </a:txBody>
                  <a:tcPr/>
                </a:tc>
                <a:tc>
                  <a:txBody>
                    <a:bodyPr/>
                    <a:lstStyle/>
                    <a:p>
                      <a:endParaRPr lang="en-GB" dirty="0"/>
                    </a:p>
                  </a:txBody>
                  <a:tcPr/>
                </a:tc>
                <a:tc>
                  <a:txBody>
                    <a:bodyPr/>
                    <a:lstStyle/>
                    <a:p>
                      <a:r>
                        <a:rPr lang="en-GB" dirty="0"/>
                        <a:t>Dustbin lorry</a:t>
                      </a:r>
                    </a:p>
                  </a:txBody>
                  <a:tcPr/>
                </a:tc>
                <a:extLst>
                  <a:ext uri="{0D108BD9-81ED-4DB2-BD59-A6C34878D82A}">
                    <a16:rowId xmlns:a16="http://schemas.microsoft.com/office/drawing/2014/main" val="4098593962"/>
                  </a:ext>
                </a:extLst>
              </a:tr>
              <a:tr h="0">
                <a:tc vMerge="1">
                  <a:txBody>
                    <a:bodyPr/>
                    <a:lstStyle/>
                    <a:p>
                      <a:endParaRPr lang="en-GB"/>
                    </a:p>
                  </a:txBody>
                  <a:tcPr/>
                </a:tc>
                <a:tc>
                  <a:txBody>
                    <a:bodyPr/>
                    <a:lstStyle/>
                    <a:p>
                      <a:r>
                        <a:rPr lang="en-GB" dirty="0"/>
                        <a:t>Collection &amp; sorting of recycling by Council</a:t>
                      </a:r>
                    </a:p>
                  </a:txBody>
                  <a:tcPr/>
                </a:tc>
                <a:tc>
                  <a:txBody>
                    <a:bodyPr/>
                    <a:lstStyle/>
                    <a:p>
                      <a:r>
                        <a:rPr lang="en-GB" dirty="0"/>
                        <a:t>UK</a:t>
                      </a:r>
                    </a:p>
                  </a:txBody>
                  <a:tcPr/>
                </a:tc>
                <a:tc>
                  <a:txBody>
                    <a:bodyPr/>
                    <a:lstStyle/>
                    <a:p>
                      <a:endParaRPr lang="en-GB" dirty="0"/>
                    </a:p>
                  </a:txBody>
                  <a:tcPr/>
                </a:tc>
                <a:tc>
                  <a:txBody>
                    <a:bodyPr/>
                    <a:lstStyle/>
                    <a:p>
                      <a:r>
                        <a:rPr lang="en-GB" dirty="0"/>
                        <a:t>Truck</a:t>
                      </a:r>
                    </a:p>
                  </a:txBody>
                  <a:tcPr/>
                </a:tc>
                <a:extLst>
                  <a:ext uri="{0D108BD9-81ED-4DB2-BD59-A6C34878D82A}">
                    <a16:rowId xmlns:a16="http://schemas.microsoft.com/office/drawing/2014/main" val="4233429681"/>
                  </a:ext>
                </a:extLst>
              </a:tr>
              <a:tr h="0">
                <a:tc vMerge="1">
                  <a:txBody>
                    <a:bodyPr/>
                    <a:lstStyle/>
                    <a:p>
                      <a:endParaRPr lang="en-GB" dirty="0"/>
                    </a:p>
                  </a:txBody>
                  <a:tcPr/>
                </a:tc>
                <a:tc>
                  <a:txBody>
                    <a:bodyPr/>
                    <a:lstStyle/>
                    <a:p>
                      <a:r>
                        <a:rPr lang="en-GB" dirty="0"/>
                        <a:t>Steel recycling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1548192541"/>
                  </a:ext>
                </a:extLst>
              </a:tr>
              <a:tr h="0">
                <a:tc vMerge="1">
                  <a:txBody>
                    <a:bodyPr/>
                    <a:lstStyle/>
                    <a:p>
                      <a:endParaRPr lang="en-GB" dirty="0"/>
                    </a:p>
                  </a:txBody>
                  <a:tcPr/>
                </a:tc>
                <a:tc>
                  <a:txBody>
                    <a:bodyPr/>
                    <a:lstStyle/>
                    <a:p>
                      <a:r>
                        <a:rPr lang="en-GB" dirty="0"/>
                        <a:t>Steel plate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406468686"/>
                  </a:ext>
                </a:extLst>
              </a:tr>
              <a:tr h="0">
                <a:tc vMerge="1">
                  <a:txBody>
                    <a:bodyPr/>
                    <a:lstStyle/>
                    <a:p>
                      <a:endParaRPr lang="en-GB" dirty="0"/>
                    </a:p>
                  </a:txBody>
                  <a:tcPr/>
                </a:tc>
                <a:tc>
                  <a:txBody>
                    <a:bodyPr/>
                    <a:lstStyle/>
                    <a:p>
                      <a:r>
                        <a:rPr lang="en-GB" dirty="0"/>
                        <a:t>Can manufacture</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615752120"/>
                  </a:ext>
                </a:extLst>
              </a:tr>
              <a:tr h="0">
                <a:tc vMerge="1">
                  <a:txBody>
                    <a:bodyPr/>
                    <a:lstStyle/>
                    <a:p>
                      <a:endParaRPr lang="en-GB" dirty="0"/>
                    </a:p>
                  </a:txBody>
                  <a:tcPr/>
                </a:tc>
                <a:tc>
                  <a:txBody>
                    <a:bodyPr/>
                    <a:lstStyle/>
                    <a:p>
                      <a:r>
                        <a:rPr lang="en-GB" dirty="0"/>
                        <a:t>Can filling</a:t>
                      </a:r>
                    </a:p>
                  </a:txBody>
                  <a:tcPr anchor="ctr"/>
                </a:tc>
                <a:tc>
                  <a:txBody>
                    <a:bodyPr/>
                    <a:lstStyle/>
                    <a:p>
                      <a:r>
                        <a:rPr lang="en-GB" dirty="0"/>
                        <a:t>UK</a:t>
                      </a:r>
                    </a:p>
                  </a:txBody>
                  <a:tcPr anchor="ctr"/>
                </a:tc>
                <a:tc>
                  <a:txBody>
                    <a:bodyPr/>
                    <a:lstStyle/>
                    <a:p>
                      <a:endParaRPr lang="en-GB" dirty="0"/>
                    </a:p>
                  </a:txBody>
                  <a:tcPr anchor="ctr"/>
                </a:tc>
                <a:tc>
                  <a:txBody>
                    <a:bodyPr/>
                    <a:lstStyle/>
                    <a:p>
                      <a:r>
                        <a:rPr lang="en-GB" dirty="0"/>
                        <a:t>Truck</a:t>
                      </a:r>
                    </a:p>
                  </a:txBody>
                  <a:tcPr anchor="ctr"/>
                </a:tc>
                <a:extLst>
                  <a:ext uri="{0D108BD9-81ED-4DB2-BD59-A6C34878D82A}">
                    <a16:rowId xmlns:a16="http://schemas.microsoft.com/office/drawing/2014/main" val="2159331581"/>
                  </a:ext>
                </a:extLst>
              </a:tr>
              <a:tr h="0">
                <a:tc vMerge="1">
                  <a:txBody>
                    <a:bodyPr/>
                    <a:lstStyle/>
                    <a:p>
                      <a:endParaRPr lang="en-GB" dirty="0"/>
                    </a:p>
                  </a:txBody>
                  <a:tcPr/>
                </a:tc>
                <a:tc>
                  <a:txBody>
                    <a:bodyPr/>
                    <a:lstStyle/>
                    <a:p>
                      <a:r>
                        <a:rPr lang="en-GB" dirty="0"/>
                        <a:t>Consumer</a:t>
                      </a:r>
                    </a:p>
                  </a:txBody>
                  <a:tcPr anchor="ctr"/>
                </a:tc>
                <a:tc>
                  <a:txBody>
                    <a:bodyPr/>
                    <a:lstStyle/>
                    <a:p>
                      <a:r>
                        <a:rPr lang="en-GB" dirty="0"/>
                        <a:t>UK</a:t>
                      </a:r>
                    </a:p>
                  </a:txBody>
                  <a:tcPr anchor="ctr"/>
                </a:tc>
                <a:tc>
                  <a:txBody>
                    <a:bodyPr/>
                    <a:lstStyle/>
                    <a:p>
                      <a:r>
                        <a:rPr lang="en-GB" dirty="0"/>
                        <a:t>2.3</a:t>
                      </a:r>
                    </a:p>
                  </a:txBody>
                  <a:tcPr anchor="ctr"/>
                </a:tc>
                <a:tc>
                  <a:txBody>
                    <a:bodyPr/>
                    <a:lstStyle/>
                    <a:p>
                      <a:r>
                        <a:rPr lang="en-GB" dirty="0"/>
                        <a:t>Car</a:t>
                      </a:r>
                    </a:p>
                  </a:txBody>
                  <a:tcPr anchor="ctr"/>
                </a:tc>
                <a:extLst>
                  <a:ext uri="{0D108BD9-81ED-4DB2-BD59-A6C34878D82A}">
                    <a16:rowId xmlns:a16="http://schemas.microsoft.com/office/drawing/2014/main" val="39793430"/>
                  </a:ext>
                </a:extLst>
              </a:tr>
            </a:tbl>
          </a:graphicData>
        </a:graphic>
      </p:graphicFrame>
      <p:pic>
        <p:nvPicPr>
          <p:cNvPr id="6" name="Picture 5" descr="A picture containing game&#10;&#10;Description automatically generated">
            <a:extLst>
              <a:ext uri="{FF2B5EF4-FFF2-40B4-BE49-F238E27FC236}">
                <a16:creationId xmlns:a16="http://schemas.microsoft.com/office/drawing/2014/main" id="{1B74346A-3D7E-46EE-A0FE-7686C5CE3AC0}"/>
              </a:ext>
            </a:extLst>
          </p:cNvPr>
          <p:cNvPicPr>
            <a:picLocks noChangeAspect="1"/>
          </p:cNvPicPr>
          <p:nvPr/>
        </p:nvPicPr>
        <p:blipFill rotWithShape="1">
          <a:blip r:embed="rId2"/>
          <a:srcRect l="83617" t="88315" r="-245"/>
          <a:stretch/>
        </p:blipFill>
        <p:spPr>
          <a:xfrm>
            <a:off x="10557501" y="536257"/>
            <a:ext cx="1135393" cy="1128507"/>
          </a:xfrm>
          <a:prstGeom prst="rect">
            <a:avLst/>
          </a:prstGeom>
        </p:spPr>
      </p:pic>
    </p:spTree>
    <p:extLst>
      <p:ext uri="{BB962C8B-B14F-4D97-AF65-F5344CB8AC3E}">
        <p14:creationId xmlns:p14="http://schemas.microsoft.com/office/powerpoint/2010/main" val="3039861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A3C-167E-45B5-A314-8BEFFDAE8A72}"/>
              </a:ext>
            </a:extLst>
          </p:cNvPr>
          <p:cNvSpPr>
            <a:spLocks noGrp="1"/>
          </p:cNvSpPr>
          <p:nvPr>
            <p:ph type="title"/>
          </p:nvPr>
        </p:nvSpPr>
        <p:spPr/>
        <p:txBody>
          <a:bodyPr/>
          <a:lstStyle/>
          <a:p>
            <a:r>
              <a:rPr lang="en-GB" dirty="0"/>
              <a:t>Carbon costs</a:t>
            </a:r>
          </a:p>
        </p:txBody>
      </p:sp>
      <p:sp>
        <p:nvSpPr>
          <p:cNvPr id="3" name="Content Placeholder 2">
            <a:extLst>
              <a:ext uri="{FF2B5EF4-FFF2-40B4-BE49-F238E27FC236}">
                <a16:creationId xmlns:a16="http://schemas.microsoft.com/office/drawing/2014/main" id="{8AED1849-F941-486B-BB31-99D532EBAB56}"/>
              </a:ext>
            </a:extLst>
          </p:cNvPr>
          <p:cNvSpPr>
            <a:spLocks noGrp="1"/>
          </p:cNvSpPr>
          <p:nvPr>
            <p:ph idx="1"/>
          </p:nvPr>
        </p:nvSpPr>
        <p:spPr>
          <a:xfrm>
            <a:off x="1066800" y="2103119"/>
            <a:ext cx="10058400" cy="4001845"/>
          </a:xfrm>
        </p:spPr>
        <p:txBody>
          <a:bodyPr>
            <a:normAutofit lnSpcReduction="10000"/>
          </a:bodyPr>
          <a:lstStyle/>
          <a:p>
            <a:r>
              <a:rPr lang="en-GB" sz="2000" dirty="0"/>
              <a:t>Different transport types have different carbon costs</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Why do you think there are differences?</a:t>
            </a:r>
          </a:p>
        </p:txBody>
      </p:sp>
      <p:graphicFrame>
        <p:nvGraphicFramePr>
          <p:cNvPr id="4" name="Table 3">
            <a:extLst>
              <a:ext uri="{FF2B5EF4-FFF2-40B4-BE49-F238E27FC236}">
                <a16:creationId xmlns:a16="http://schemas.microsoft.com/office/drawing/2014/main" id="{BA4AC287-42AF-45D5-8FE2-113644DE6469}"/>
              </a:ext>
            </a:extLst>
          </p:cNvPr>
          <p:cNvGraphicFramePr>
            <a:graphicFrameLocks noGrp="1"/>
          </p:cNvGraphicFramePr>
          <p:nvPr>
            <p:extLst>
              <p:ext uri="{D42A27DB-BD31-4B8C-83A1-F6EECF244321}">
                <p14:modId xmlns:p14="http://schemas.microsoft.com/office/powerpoint/2010/main" val="1785271825"/>
              </p:ext>
            </p:extLst>
          </p:nvPr>
        </p:nvGraphicFramePr>
        <p:xfrm>
          <a:off x="1066800" y="2642060"/>
          <a:ext cx="10058400" cy="2377440"/>
        </p:xfrm>
        <a:graphic>
          <a:graphicData uri="http://schemas.openxmlformats.org/drawingml/2006/table">
            <a:tbl>
              <a:tblPr firstRow="1">
                <a:tableStyleId>{327F97BB-C833-4FB7-BDE5-3F7075034690}</a:tableStyleId>
              </a:tblPr>
              <a:tblGrid>
                <a:gridCol w="2282250">
                  <a:extLst>
                    <a:ext uri="{9D8B030D-6E8A-4147-A177-3AD203B41FA5}">
                      <a16:colId xmlns:a16="http://schemas.microsoft.com/office/drawing/2014/main" val="3928726841"/>
                    </a:ext>
                  </a:extLst>
                </a:gridCol>
                <a:gridCol w="3888075">
                  <a:extLst>
                    <a:ext uri="{9D8B030D-6E8A-4147-A177-3AD203B41FA5}">
                      <a16:colId xmlns:a16="http://schemas.microsoft.com/office/drawing/2014/main" val="638025449"/>
                    </a:ext>
                  </a:extLst>
                </a:gridCol>
                <a:gridCol w="3888075">
                  <a:extLst>
                    <a:ext uri="{9D8B030D-6E8A-4147-A177-3AD203B41FA5}">
                      <a16:colId xmlns:a16="http://schemas.microsoft.com/office/drawing/2014/main" val="3976686259"/>
                    </a:ext>
                  </a:extLst>
                </a:gridCol>
              </a:tblGrid>
              <a:tr h="0">
                <a:tc>
                  <a:txBody>
                    <a:bodyPr/>
                    <a:lstStyle/>
                    <a:p>
                      <a:r>
                        <a:rPr lang="en-GB" dirty="0"/>
                        <a:t>Mode of Transport </a:t>
                      </a:r>
                    </a:p>
                  </a:txBody>
                  <a:tcPr anchor="ctr"/>
                </a:tc>
                <a:tc>
                  <a:txBody>
                    <a:bodyPr/>
                    <a:lstStyle/>
                    <a:p>
                      <a:r>
                        <a:rPr lang="en-GB" dirty="0"/>
                        <a:t>Amount of CO</a:t>
                      </a:r>
                      <a:r>
                        <a:rPr lang="en-GB" baseline="-25000" dirty="0">
                          <a:effectLst/>
                        </a:rPr>
                        <a:t>2</a:t>
                      </a:r>
                      <a:r>
                        <a:rPr lang="en-GB" dirty="0"/>
                        <a:t> per Ton-Mile (kg)</a:t>
                      </a:r>
                    </a:p>
                  </a:txBody>
                  <a:tcPr anchor="ctr"/>
                </a:tc>
                <a:tc>
                  <a:txBody>
                    <a:bodyPr/>
                    <a:lstStyle/>
                    <a:p>
                      <a:r>
                        <a:rPr lang="en-GB" dirty="0"/>
                        <a:t>Size of load (tonnes)</a:t>
                      </a:r>
                    </a:p>
                  </a:txBody>
                  <a:tcPr anchor="ctr"/>
                </a:tc>
                <a:extLst>
                  <a:ext uri="{0D108BD9-81ED-4DB2-BD59-A6C34878D82A}">
                    <a16:rowId xmlns:a16="http://schemas.microsoft.com/office/drawing/2014/main" val="3531458115"/>
                  </a:ext>
                </a:extLst>
              </a:tr>
              <a:tr h="0">
                <a:tc>
                  <a:txBody>
                    <a:bodyPr/>
                    <a:lstStyle/>
                    <a:p>
                      <a:r>
                        <a:rPr lang="en-GB"/>
                        <a:t>Air cargo </a:t>
                      </a:r>
                    </a:p>
                  </a:txBody>
                  <a:tcPr anchor="ctr"/>
                </a:tc>
                <a:tc>
                  <a:txBody>
                    <a:bodyPr/>
                    <a:lstStyle/>
                    <a:p>
                      <a:r>
                        <a:rPr lang="en-GB" dirty="0"/>
                        <a:t>0.8063 </a:t>
                      </a:r>
                    </a:p>
                  </a:txBody>
                  <a:tcPr anchor="ctr"/>
                </a:tc>
                <a:tc>
                  <a:txBody>
                    <a:bodyPr/>
                    <a:lstStyle/>
                    <a:p>
                      <a:r>
                        <a:rPr lang="en-GB" dirty="0"/>
                        <a:t>20-40 tonnes</a:t>
                      </a:r>
                    </a:p>
                  </a:txBody>
                  <a:tcPr anchor="ctr"/>
                </a:tc>
                <a:extLst>
                  <a:ext uri="{0D108BD9-81ED-4DB2-BD59-A6C34878D82A}">
                    <a16:rowId xmlns:a16="http://schemas.microsoft.com/office/drawing/2014/main" val="4098593962"/>
                  </a:ext>
                </a:extLst>
              </a:tr>
              <a:tr h="0">
                <a:tc>
                  <a:txBody>
                    <a:bodyPr/>
                    <a:lstStyle/>
                    <a:p>
                      <a:r>
                        <a:rPr lang="en-GB"/>
                        <a:t>Truck </a:t>
                      </a:r>
                    </a:p>
                  </a:txBody>
                  <a:tcPr anchor="ctr"/>
                </a:tc>
                <a:tc>
                  <a:txBody>
                    <a:bodyPr/>
                    <a:lstStyle/>
                    <a:p>
                      <a:r>
                        <a:rPr lang="en-GB" dirty="0"/>
                        <a:t>0.1693 </a:t>
                      </a:r>
                    </a:p>
                  </a:txBody>
                  <a:tcPr anchor="ctr"/>
                </a:tc>
                <a:tc>
                  <a:txBody>
                    <a:bodyPr/>
                    <a:lstStyle/>
                    <a:p>
                      <a:r>
                        <a:rPr lang="en-GB" dirty="0"/>
                        <a:t>44 tonnes</a:t>
                      </a:r>
                    </a:p>
                  </a:txBody>
                  <a:tcPr anchor="ctr"/>
                </a:tc>
                <a:extLst>
                  <a:ext uri="{0D108BD9-81ED-4DB2-BD59-A6C34878D82A}">
                    <a16:rowId xmlns:a16="http://schemas.microsoft.com/office/drawing/2014/main" val="1548192541"/>
                  </a:ext>
                </a:extLst>
              </a:tr>
              <a:tr h="0">
                <a:tc>
                  <a:txBody>
                    <a:bodyPr/>
                    <a:lstStyle/>
                    <a:p>
                      <a:r>
                        <a:rPr lang="en-GB"/>
                        <a:t>Train </a:t>
                      </a:r>
                    </a:p>
                  </a:txBody>
                  <a:tcPr anchor="ctr"/>
                </a:tc>
                <a:tc>
                  <a:txBody>
                    <a:bodyPr/>
                    <a:lstStyle/>
                    <a:p>
                      <a:r>
                        <a:rPr lang="en-GB" dirty="0"/>
                        <a:t>0.1048 </a:t>
                      </a:r>
                    </a:p>
                  </a:txBody>
                  <a:tcPr anchor="ctr"/>
                </a:tc>
                <a:tc>
                  <a:txBody>
                    <a:bodyPr/>
                    <a:lstStyle/>
                    <a:p>
                      <a:r>
                        <a:rPr lang="en-GB" dirty="0"/>
                        <a:t>Up to 10,000 tonnes</a:t>
                      </a:r>
                    </a:p>
                  </a:txBody>
                  <a:tcPr anchor="ctr"/>
                </a:tc>
                <a:extLst>
                  <a:ext uri="{0D108BD9-81ED-4DB2-BD59-A6C34878D82A}">
                    <a16:rowId xmlns:a16="http://schemas.microsoft.com/office/drawing/2014/main" val="2406468686"/>
                  </a:ext>
                </a:extLst>
              </a:tr>
              <a:tr h="0">
                <a:tc>
                  <a:txBody>
                    <a:bodyPr/>
                    <a:lstStyle/>
                    <a:p>
                      <a:r>
                        <a:rPr lang="en-GB"/>
                        <a:t>Sea freight </a:t>
                      </a:r>
                    </a:p>
                  </a:txBody>
                  <a:tcPr anchor="ctr"/>
                </a:tc>
                <a:tc>
                  <a:txBody>
                    <a:bodyPr/>
                    <a:lstStyle/>
                    <a:p>
                      <a:r>
                        <a:rPr lang="en-GB" dirty="0"/>
                        <a:t>0.0403 </a:t>
                      </a:r>
                    </a:p>
                  </a:txBody>
                  <a:tcPr anchor="ctr"/>
                </a:tc>
                <a:tc>
                  <a:txBody>
                    <a:bodyPr/>
                    <a:lstStyle/>
                    <a:p>
                      <a:r>
                        <a:rPr lang="en-GB" dirty="0"/>
                        <a:t>Iron ore: 400,000 tonnes</a:t>
                      </a:r>
                    </a:p>
                    <a:p>
                      <a:r>
                        <a:rPr lang="en-GB" dirty="0"/>
                        <a:t>Alumina: 20,000 tonnes</a:t>
                      </a:r>
                    </a:p>
                  </a:txBody>
                  <a:tcPr anchor="ctr"/>
                </a:tc>
                <a:extLst>
                  <a:ext uri="{0D108BD9-81ED-4DB2-BD59-A6C34878D82A}">
                    <a16:rowId xmlns:a16="http://schemas.microsoft.com/office/drawing/2014/main" val="615752120"/>
                  </a:ext>
                </a:extLst>
              </a:tr>
            </a:tbl>
          </a:graphicData>
        </a:graphic>
      </p:graphicFrame>
      <p:sp>
        <p:nvSpPr>
          <p:cNvPr id="5" name="Rectangle 4">
            <a:extLst>
              <a:ext uri="{FF2B5EF4-FFF2-40B4-BE49-F238E27FC236}">
                <a16:creationId xmlns:a16="http://schemas.microsoft.com/office/drawing/2014/main" id="{B130AD3F-1586-4938-9196-A578D848BDA2}"/>
              </a:ext>
            </a:extLst>
          </p:cNvPr>
          <p:cNvSpPr/>
          <p:nvPr/>
        </p:nvSpPr>
        <p:spPr>
          <a:xfrm>
            <a:off x="1066800" y="5108426"/>
            <a:ext cx="10058400" cy="369332"/>
          </a:xfrm>
          <a:prstGeom prst="rect">
            <a:avLst/>
          </a:prstGeom>
        </p:spPr>
        <p:txBody>
          <a:bodyPr wrap="square">
            <a:spAutoFit/>
          </a:bodyPr>
          <a:lstStyle/>
          <a:p>
            <a:r>
              <a:rPr lang="en-GB" dirty="0"/>
              <a:t>Data from: </a:t>
            </a:r>
            <a:r>
              <a:rPr lang="en-GB" dirty="0">
                <a:hlinkClick r:id="rId2"/>
              </a:rPr>
              <a:t>https://en.wikipedia.org/wiki/Environmental_impact_of_transport</a:t>
            </a:r>
            <a:r>
              <a:rPr lang="en-GB" dirty="0"/>
              <a:t> </a:t>
            </a:r>
          </a:p>
        </p:txBody>
      </p:sp>
      <p:pic>
        <p:nvPicPr>
          <p:cNvPr id="7" name="Picture 6" descr="A picture containing game&#10;&#10;Description automatically generated">
            <a:extLst>
              <a:ext uri="{FF2B5EF4-FFF2-40B4-BE49-F238E27FC236}">
                <a16:creationId xmlns:a16="http://schemas.microsoft.com/office/drawing/2014/main" id="{FA642A65-3B3E-450A-A2F6-2B6BAF83846C}"/>
              </a:ext>
            </a:extLst>
          </p:cNvPr>
          <p:cNvPicPr>
            <a:picLocks noChangeAspect="1"/>
          </p:cNvPicPr>
          <p:nvPr/>
        </p:nvPicPr>
        <p:blipFill rotWithShape="1">
          <a:blip r:embed="rId3"/>
          <a:srcRect l="83617" t="88315" r="-245"/>
          <a:stretch/>
        </p:blipFill>
        <p:spPr>
          <a:xfrm>
            <a:off x="10557501" y="536257"/>
            <a:ext cx="1135393" cy="1128507"/>
          </a:xfrm>
          <a:prstGeom prst="rect">
            <a:avLst/>
          </a:prstGeom>
        </p:spPr>
      </p:pic>
    </p:spTree>
    <p:extLst>
      <p:ext uri="{BB962C8B-B14F-4D97-AF65-F5344CB8AC3E}">
        <p14:creationId xmlns:p14="http://schemas.microsoft.com/office/powerpoint/2010/main" val="87972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9048F67-DBA6-40F9-89AB-D5E545AA4FBC}"/>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30501" y="1123542"/>
            <a:ext cx="3406261" cy="2266711"/>
          </a:xfrm>
          <a:prstGeom prst="rect">
            <a:avLst/>
          </a:prstGeom>
          <a:noFill/>
        </p:spPr>
      </p:pic>
      <p:pic>
        <p:nvPicPr>
          <p:cNvPr id="13" name="Picture 12">
            <a:extLst>
              <a:ext uri="{FF2B5EF4-FFF2-40B4-BE49-F238E27FC236}">
                <a16:creationId xmlns:a16="http://schemas.microsoft.com/office/drawing/2014/main" id="{8D1F70FB-CA2F-467C-894D-4D655DC20A4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445079" y="1122767"/>
            <a:ext cx="3301841" cy="2266711"/>
          </a:xfrm>
          <a:prstGeom prst="rect">
            <a:avLst/>
          </a:prstGeom>
          <a:noFill/>
        </p:spPr>
      </p:pic>
      <p:pic>
        <p:nvPicPr>
          <p:cNvPr id="11" name="Picture 10">
            <a:extLst>
              <a:ext uri="{FF2B5EF4-FFF2-40B4-BE49-F238E27FC236}">
                <a16:creationId xmlns:a16="http://schemas.microsoft.com/office/drawing/2014/main" id="{11E667F7-EA4E-4306-AF72-D23F25DF3C84}"/>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086489" y="1124314"/>
            <a:ext cx="3406263" cy="2265164"/>
          </a:xfrm>
          <a:prstGeom prst="rect">
            <a:avLst/>
          </a:prstGeom>
          <a:noFill/>
        </p:spPr>
      </p:pic>
      <p:sp>
        <p:nvSpPr>
          <p:cNvPr id="20" name="Rectangle 19">
            <a:extLst>
              <a:ext uri="{FF2B5EF4-FFF2-40B4-BE49-F238E27FC236}">
                <a16:creationId xmlns:a16="http://schemas.microsoft.com/office/drawing/2014/main" id="{6A0B685E-5162-4E10-98F2-9511FD9E2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4216139"/>
            <a:ext cx="12192000" cy="26418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9" y="4380353"/>
            <a:ext cx="11859768" cy="2313432"/>
          </a:xfrm>
          <a:prstGeom prst="rect">
            <a:avLst/>
          </a:prstGeom>
          <a:noFill/>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CC8B4CB7-88CE-473D-95E1-855E958F4C02}"/>
              </a:ext>
            </a:extLst>
          </p:cNvPr>
          <p:cNvSpPr>
            <a:spLocks noGrp="1"/>
          </p:cNvSpPr>
          <p:nvPr>
            <p:ph type="title"/>
          </p:nvPr>
        </p:nvSpPr>
        <p:spPr>
          <a:xfrm>
            <a:off x="309028" y="4495892"/>
            <a:ext cx="5588000" cy="1923571"/>
          </a:xfrm>
        </p:spPr>
        <p:txBody>
          <a:bodyPr>
            <a:normAutofit/>
          </a:bodyPr>
          <a:lstStyle/>
          <a:p>
            <a:pPr algn="r"/>
            <a:r>
              <a:rPr lang="en-GB" sz="4400" dirty="0">
                <a:solidFill>
                  <a:schemeClr val="tx1"/>
                </a:solidFill>
              </a:rPr>
              <a:t>Open Cast </a:t>
            </a:r>
            <a:br>
              <a:rPr lang="en-GB" sz="4400" dirty="0">
                <a:solidFill>
                  <a:schemeClr val="tx1"/>
                </a:solidFill>
              </a:rPr>
            </a:br>
            <a:r>
              <a:rPr lang="en-GB" sz="4400" dirty="0">
                <a:solidFill>
                  <a:schemeClr val="tx1"/>
                </a:solidFill>
              </a:rPr>
              <a:t>Bauxite Mining</a:t>
            </a:r>
          </a:p>
        </p:txBody>
      </p:sp>
      <p:cxnSp>
        <p:nvCxnSpPr>
          <p:cNvPr id="24" name="Straight Connector 23">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881334"/>
            <a:ext cx="0" cy="1152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392CB9-648B-4E26-908D-C717BA31D250}"/>
              </a:ext>
            </a:extLst>
          </p:cNvPr>
          <p:cNvSpPr>
            <a:spLocks noGrp="1"/>
          </p:cNvSpPr>
          <p:nvPr>
            <p:ph idx="1"/>
          </p:nvPr>
        </p:nvSpPr>
        <p:spPr>
          <a:xfrm>
            <a:off x="6294973" y="4660107"/>
            <a:ext cx="4152898" cy="1923570"/>
          </a:xfrm>
        </p:spPr>
        <p:txBody>
          <a:bodyPr anchor="ctr">
            <a:normAutofit/>
          </a:bodyPr>
          <a:lstStyle/>
          <a:p>
            <a:pPr lvl="0"/>
            <a:r>
              <a:rPr lang="en-GB" sz="2000" dirty="0" err="1"/>
              <a:t>Norsk</a:t>
            </a:r>
            <a:r>
              <a:rPr lang="en-GB" sz="2000" dirty="0"/>
              <a:t> Hydro </a:t>
            </a:r>
            <a:r>
              <a:rPr lang="en-GB" sz="2000" dirty="0" err="1"/>
              <a:t>Paragominas</a:t>
            </a:r>
            <a:r>
              <a:rPr lang="en-GB" sz="2000" dirty="0"/>
              <a:t> Mine in Northern Brazil</a:t>
            </a:r>
          </a:p>
          <a:p>
            <a:r>
              <a:rPr lang="en-GB" sz="2000" dirty="0"/>
              <a:t>One of the largest open cast mines is in Northern Brazil.</a:t>
            </a:r>
          </a:p>
          <a:p>
            <a:endParaRPr lang="en-GB" dirty="0"/>
          </a:p>
        </p:txBody>
      </p:sp>
      <p:pic>
        <p:nvPicPr>
          <p:cNvPr id="17" name="Picture 16" descr="A picture containing game&#10;&#10;Description automatically generated">
            <a:extLst>
              <a:ext uri="{FF2B5EF4-FFF2-40B4-BE49-F238E27FC236}">
                <a16:creationId xmlns:a16="http://schemas.microsoft.com/office/drawing/2014/main" id="{8E8C6565-2483-4A48-8757-EEF44F4A5E28}"/>
              </a:ext>
            </a:extLst>
          </p:cNvPr>
          <p:cNvPicPr>
            <a:picLocks noChangeAspect="1"/>
          </p:cNvPicPr>
          <p:nvPr/>
        </p:nvPicPr>
        <p:blipFill rotWithShape="1">
          <a:blip r:embed="rId6"/>
          <a:srcRect l="83617" t="88315" r="-245"/>
          <a:stretch/>
        </p:blipFill>
        <p:spPr>
          <a:xfrm>
            <a:off x="10421331" y="4731288"/>
            <a:ext cx="1461641" cy="1452777"/>
          </a:xfrm>
          <a:prstGeom prst="rect">
            <a:avLst/>
          </a:prstGeom>
        </p:spPr>
      </p:pic>
    </p:spTree>
    <p:extLst>
      <p:ext uri="{BB962C8B-B14F-4D97-AF65-F5344CB8AC3E}">
        <p14:creationId xmlns:p14="http://schemas.microsoft.com/office/powerpoint/2010/main" val="34651691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view of a city&#10;&#10;Description automatically generated">
            <a:extLst>
              <a:ext uri="{FF2B5EF4-FFF2-40B4-BE49-F238E27FC236}">
                <a16:creationId xmlns:a16="http://schemas.microsoft.com/office/drawing/2014/main" id="{DAFF38B1-23E3-4D29-B568-DA3B5C38F97B}"/>
              </a:ext>
            </a:extLst>
          </p:cNvPr>
          <p:cNvPicPr/>
          <p:nvPr/>
        </p:nvPicPr>
        <p:blipFill rotWithShape="1">
          <a:blip r:embed="rId3" cstate="print">
            <a:extLst>
              <a:ext uri="{28A0092B-C50C-407E-A947-70E740481C1C}">
                <a14:useLocalDpi xmlns:a14="http://schemas.microsoft.com/office/drawing/2010/main" val="0"/>
              </a:ext>
            </a:extLst>
          </a:blip>
          <a:srcRect t="23307" r="9091" b="85"/>
          <a:stretch/>
        </p:blipFill>
        <p:spPr bwMode="auto">
          <a:xfrm>
            <a:off x="20" y="-1"/>
            <a:ext cx="12191980" cy="6857999"/>
          </a:xfrm>
          <a:prstGeom prst="rect">
            <a:avLst/>
          </a:prstGeom>
          <a:noFill/>
        </p:spPr>
      </p:pic>
      <p:sp>
        <p:nvSpPr>
          <p:cNvPr id="27" name="Rectangle 2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54ED4-B305-45DC-A3D8-7E05E5BD1F45}"/>
              </a:ext>
            </a:extLst>
          </p:cNvPr>
          <p:cNvSpPr>
            <a:spLocks noGrp="1"/>
          </p:cNvSpPr>
          <p:nvPr>
            <p:ph type="title"/>
          </p:nvPr>
        </p:nvSpPr>
        <p:spPr>
          <a:xfrm>
            <a:off x="774043" y="727626"/>
            <a:ext cx="4602152" cy="1718225"/>
          </a:xfrm>
        </p:spPr>
        <p:txBody>
          <a:bodyPr vert="horz" lIns="91440" tIns="45720" rIns="91440" bIns="45720" rtlCol="0" anchor="ctr">
            <a:normAutofit/>
          </a:bodyPr>
          <a:lstStyle/>
          <a:p>
            <a:r>
              <a:rPr lang="en-US" sz="4400"/>
              <a:t>Alumina processing</a:t>
            </a:r>
          </a:p>
        </p:txBody>
      </p:sp>
      <p:sp>
        <p:nvSpPr>
          <p:cNvPr id="6" name="Rectangle 5">
            <a:extLst>
              <a:ext uri="{FF2B5EF4-FFF2-40B4-BE49-F238E27FC236}">
                <a16:creationId xmlns:a16="http://schemas.microsoft.com/office/drawing/2014/main" id="{AA8C0B5A-54BC-4F29-9227-E20773226A79}"/>
              </a:ext>
            </a:extLst>
          </p:cNvPr>
          <p:cNvSpPr/>
          <p:nvPr/>
        </p:nvSpPr>
        <p:spPr>
          <a:xfrm>
            <a:off x="774042" y="2445851"/>
            <a:ext cx="4749986" cy="3684523"/>
          </a:xfrm>
          <a:prstGeom prst="rect">
            <a:avLst/>
          </a:prstGeom>
        </p:spPr>
        <p:txBody>
          <a:bodyPr vert="horz" lIns="91440" tIns="45720" rIns="91440" bIns="45720" rtlCol="0">
            <a:noAutofit/>
          </a:bodyPr>
          <a:lstStyle/>
          <a:p>
            <a:pPr indent="-182880">
              <a:spcAft>
                <a:spcPts val="600"/>
              </a:spcAft>
              <a:buClr>
                <a:schemeClr val="tx1">
                  <a:lumMod val="85000"/>
                  <a:lumOff val="15000"/>
                </a:schemeClr>
              </a:buClr>
              <a:buFont typeface="Garamond" pitchFamily="18" charset="0"/>
              <a:buChar char="◦"/>
            </a:pPr>
            <a:r>
              <a:rPr lang="en-US" dirty="0"/>
              <a:t>Alumina or aluminium oxide (Al</a:t>
            </a:r>
            <a:r>
              <a:rPr lang="en-US" baseline="-25000" dirty="0"/>
              <a:t>2</a:t>
            </a:r>
            <a:r>
              <a:rPr lang="en-US" dirty="0"/>
              <a:t>O</a:t>
            </a:r>
            <a:r>
              <a:rPr lang="en-US" baseline="-25000" dirty="0"/>
              <a:t>3</a:t>
            </a:r>
            <a:r>
              <a:rPr lang="en-US" dirty="0"/>
              <a:t>) is the key raw material for producing aluminium. </a:t>
            </a:r>
          </a:p>
          <a:p>
            <a:pPr indent="-182880">
              <a:spcAft>
                <a:spcPts val="600"/>
              </a:spcAft>
              <a:buClr>
                <a:schemeClr val="tx1">
                  <a:lumMod val="85000"/>
                  <a:lumOff val="15000"/>
                </a:schemeClr>
              </a:buClr>
              <a:buFont typeface="Garamond" pitchFamily="18" charset="0"/>
              <a:buChar char="◦"/>
            </a:pPr>
            <a:r>
              <a:rPr lang="en-US" dirty="0"/>
              <a:t>It is a white powder extracted from bauxite through the Bayer process.</a:t>
            </a:r>
          </a:p>
          <a:p>
            <a:pPr indent="-182880">
              <a:spcAft>
                <a:spcPts val="600"/>
              </a:spcAft>
              <a:buClr>
                <a:schemeClr val="tx1">
                  <a:lumMod val="85000"/>
                  <a:lumOff val="15000"/>
                </a:schemeClr>
              </a:buClr>
              <a:buFont typeface="Garamond" pitchFamily="18" charset="0"/>
              <a:buChar char="◦"/>
            </a:pPr>
            <a:r>
              <a:rPr lang="en-US" dirty="0"/>
              <a:t>Hydro </a:t>
            </a:r>
            <a:r>
              <a:rPr lang="en-US" dirty="0" err="1"/>
              <a:t>Alunorte</a:t>
            </a:r>
            <a:r>
              <a:rPr lang="en-US" dirty="0"/>
              <a:t> is the world's largest alumina refinery and is located in Pará, northern Brazil.</a:t>
            </a:r>
          </a:p>
          <a:p>
            <a:pPr indent="-182880">
              <a:spcAft>
                <a:spcPts val="600"/>
              </a:spcAft>
              <a:buClr>
                <a:schemeClr val="tx1">
                  <a:lumMod val="85000"/>
                  <a:lumOff val="15000"/>
                </a:schemeClr>
              </a:buClr>
              <a:buFont typeface="Garamond" pitchFamily="18" charset="0"/>
              <a:buChar char="◦"/>
            </a:pPr>
            <a:r>
              <a:rPr lang="en-US" dirty="0"/>
              <a:t>The plant produces 6.2 million tonnes of alumina (Al</a:t>
            </a:r>
            <a:r>
              <a:rPr lang="en-US" baseline="-25000" dirty="0"/>
              <a:t>2</a:t>
            </a:r>
            <a:r>
              <a:rPr lang="en-US" dirty="0"/>
              <a:t>O</a:t>
            </a:r>
            <a:r>
              <a:rPr lang="en-US" baseline="-25000" dirty="0"/>
              <a:t>3</a:t>
            </a:r>
            <a:r>
              <a:rPr lang="en-US" dirty="0"/>
              <a:t>) per year.</a:t>
            </a:r>
          </a:p>
          <a:p>
            <a:pPr indent="-182880">
              <a:spcAft>
                <a:spcPts val="600"/>
              </a:spcAft>
              <a:buClr>
                <a:schemeClr val="tx1">
                  <a:lumMod val="85000"/>
                  <a:lumOff val="15000"/>
                </a:schemeClr>
              </a:buClr>
              <a:buFont typeface="Garamond" pitchFamily="18" charset="0"/>
              <a:buChar char="◦"/>
            </a:pPr>
            <a:r>
              <a:rPr lang="en-US" dirty="0">
                <a:effectLst/>
              </a:rPr>
              <a:t>Then shipped worldwide for further processing into aluminium.</a:t>
            </a:r>
          </a:p>
        </p:txBody>
      </p:sp>
      <p:pic>
        <p:nvPicPr>
          <p:cNvPr id="11" name="Picture 10" descr="A picture containing game&#10;&#10;Description automatically generated">
            <a:extLst>
              <a:ext uri="{FF2B5EF4-FFF2-40B4-BE49-F238E27FC236}">
                <a16:creationId xmlns:a16="http://schemas.microsoft.com/office/drawing/2014/main" id="{635A3CA0-7E06-4807-A260-2FA52E038D36}"/>
              </a:ext>
            </a:extLst>
          </p:cNvPr>
          <p:cNvPicPr>
            <a:picLocks noChangeAspect="1"/>
          </p:cNvPicPr>
          <p:nvPr/>
        </p:nvPicPr>
        <p:blipFill rotWithShape="1">
          <a:blip r:embed="rId4"/>
          <a:srcRect l="83617" t="88315" r="-245"/>
          <a:stretch/>
        </p:blipFill>
        <p:spPr>
          <a:xfrm>
            <a:off x="10588872" y="5294026"/>
            <a:ext cx="1461641" cy="1452777"/>
          </a:xfrm>
          <a:prstGeom prst="rect">
            <a:avLst/>
          </a:prstGeom>
        </p:spPr>
      </p:pic>
    </p:spTree>
    <p:extLst>
      <p:ext uri="{BB962C8B-B14F-4D97-AF65-F5344CB8AC3E}">
        <p14:creationId xmlns:p14="http://schemas.microsoft.com/office/powerpoint/2010/main" val="396441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C3804-9847-427E-8917-5046A8198C59}"/>
              </a:ext>
            </a:extLst>
          </p:cNvPr>
          <p:cNvSpPr>
            <a:spLocks noGrp="1"/>
          </p:cNvSpPr>
          <p:nvPr>
            <p:ph type="title"/>
          </p:nvPr>
        </p:nvSpPr>
        <p:spPr>
          <a:xfrm>
            <a:off x="557720" y="612843"/>
            <a:ext cx="2312480" cy="1499738"/>
          </a:xfrm>
        </p:spPr>
        <p:txBody>
          <a:bodyPr anchor="b">
            <a:normAutofit/>
          </a:bodyPr>
          <a:lstStyle/>
          <a:p>
            <a:r>
              <a:rPr lang="en-GB" sz="2800" dirty="0"/>
              <a:t>Electrolysis of aluminium</a:t>
            </a:r>
          </a:p>
        </p:txBody>
      </p:sp>
      <p:sp>
        <p:nvSpPr>
          <p:cNvPr id="21" name="Content Placeholder 20">
            <a:extLst>
              <a:ext uri="{FF2B5EF4-FFF2-40B4-BE49-F238E27FC236}">
                <a16:creationId xmlns:a16="http://schemas.microsoft.com/office/drawing/2014/main" id="{5184444A-648D-4197-806F-872E87A20F4D}"/>
              </a:ext>
            </a:extLst>
          </p:cNvPr>
          <p:cNvSpPr>
            <a:spLocks noGrp="1"/>
          </p:cNvSpPr>
          <p:nvPr>
            <p:ph idx="1"/>
          </p:nvPr>
        </p:nvSpPr>
        <p:spPr>
          <a:xfrm>
            <a:off x="557720" y="2149813"/>
            <a:ext cx="2312479" cy="3854197"/>
          </a:xfrm>
        </p:spPr>
        <p:txBody>
          <a:bodyPr>
            <a:normAutofit/>
          </a:bodyPr>
          <a:lstStyle/>
          <a:p>
            <a:r>
              <a:rPr lang="en-US" dirty="0">
                <a:solidFill>
                  <a:schemeClr val="tx1">
                    <a:lumMod val="85000"/>
                    <a:lumOff val="15000"/>
                  </a:schemeClr>
                </a:solidFill>
              </a:rPr>
              <a:t>Requires massive amounts of electricity </a:t>
            </a:r>
          </a:p>
          <a:p>
            <a:r>
              <a:rPr lang="en-US" dirty="0">
                <a:solidFill>
                  <a:schemeClr val="tx1">
                    <a:lumMod val="85000"/>
                    <a:lumOff val="15000"/>
                  </a:schemeClr>
                </a:solidFill>
              </a:rPr>
              <a:t>Cathodes need replacing regularly (graphite/carbon)</a:t>
            </a:r>
          </a:p>
          <a:p>
            <a:r>
              <a:rPr lang="en-US" dirty="0">
                <a:solidFill>
                  <a:schemeClr val="tx1">
                    <a:lumMod val="85000"/>
                    <a:lumOff val="15000"/>
                  </a:schemeClr>
                </a:solidFill>
              </a:rPr>
              <a:t>Between 12-17 tonnes of  carbon dioxide per </a:t>
            </a:r>
            <a:r>
              <a:rPr lang="en-US" dirty="0" err="1">
                <a:solidFill>
                  <a:schemeClr val="tx1">
                    <a:lumMod val="85000"/>
                    <a:lumOff val="15000"/>
                  </a:schemeClr>
                </a:solidFill>
              </a:rPr>
              <a:t>tonne</a:t>
            </a:r>
            <a:r>
              <a:rPr lang="en-US" dirty="0">
                <a:solidFill>
                  <a:schemeClr val="tx1">
                    <a:lumMod val="85000"/>
                    <a:lumOff val="15000"/>
                  </a:schemeClr>
                </a:solidFill>
              </a:rPr>
              <a:t> of Aluminium produced.</a:t>
            </a:r>
          </a:p>
        </p:txBody>
      </p:sp>
      <p:sp>
        <p:nvSpPr>
          <p:cNvPr id="30" name="Rectangle 29">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Online Media 5" title="Extraction Of Aluminium Using Electrolysis | Environmental Chemistry | FuseSchool">
            <a:hlinkClick r:id="" action="ppaction://media"/>
            <a:extLst>
              <a:ext uri="{FF2B5EF4-FFF2-40B4-BE49-F238E27FC236}">
                <a16:creationId xmlns:a16="http://schemas.microsoft.com/office/drawing/2014/main" id="{015B62A1-9076-474E-B57F-A072473DF199}"/>
              </a:ext>
            </a:extLst>
          </p:cNvPr>
          <p:cNvPicPr>
            <a:picLocks noRot="1" noChangeAspect="1"/>
          </p:cNvPicPr>
          <p:nvPr>
            <a:videoFile r:link="rId1"/>
          </p:nvPr>
        </p:nvPicPr>
        <p:blipFill>
          <a:blip r:embed="rId4"/>
          <a:stretch>
            <a:fillRect/>
          </a:stretch>
        </p:blipFill>
        <p:spPr>
          <a:xfrm>
            <a:off x="4049422" y="1407551"/>
            <a:ext cx="7237877" cy="4071305"/>
          </a:xfrm>
          <a:prstGeom prst="rect">
            <a:avLst/>
          </a:prstGeom>
        </p:spPr>
      </p:pic>
      <p:pic>
        <p:nvPicPr>
          <p:cNvPr id="11" name="Picture 10" descr="A picture containing game&#10;&#10;Description automatically generated">
            <a:extLst>
              <a:ext uri="{FF2B5EF4-FFF2-40B4-BE49-F238E27FC236}">
                <a16:creationId xmlns:a16="http://schemas.microsoft.com/office/drawing/2014/main" id="{EDA7023F-CC6C-45A8-9C48-75F736ECAB70}"/>
              </a:ext>
            </a:extLst>
          </p:cNvPr>
          <p:cNvPicPr>
            <a:picLocks noChangeAspect="1"/>
          </p:cNvPicPr>
          <p:nvPr/>
        </p:nvPicPr>
        <p:blipFill rotWithShape="1">
          <a:blip r:embed="rId5"/>
          <a:srcRect l="83617" t="88315" r="-245"/>
          <a:stretch/>
        </p:blipFill>
        <p:spPr>
          <a:xfrm>
            <a:off x="977753" y="4915654"/>
            <a:ext cx="1461641" cy="1452777"/>
          </a:xfrm>
          <a:prstGeom prst="rect">
            <a:avLst/>
          </a:prstGeom>
        </p:spPr>
      </p:pic>
    </p:spTree>
    <p:extLst>
      <p:ext uri="{BB962C8B-B14F-4D97-AF65-F5344CB8AC3E}">
        <p14:creationId xmlns:p14="http://schemas.microsoft.com/office/powerpoint/2010/main" val="2899983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333973-A679-4DC4-ACCD-CBB15E72459F}"/>
              </a:ext>
            </a:extLst>
          </p:cNvPr>
          <p:cNvSpPr txBox="1">
            <a:spLocks/>
          </p:cNvSpPr>
          <p:nvPr/>
        </p:nvSpPr>
        <p:spPr>
          <a:xfrm>
            <a:off x="1066800" y="662473"/>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a:lstStyle>
          <a:p>
            <a:r>
              <a:rPr lang="en-GB" dirty="0"/>
              <a:t>Electrolysis of Aluminium:  Chemical Equations</a:t>
            </a:r>
          </a:p>
        </p:txBody>
      </p:sp>
      <p:sp>
        <p:nvSpPr>
          <p:cNvPr id="5" name="Content Placeholder 2">
            <a:extLst>
              <a:ext uri="{FF2B5EF4-FFF2-40B4-BE49-F238E27FC236}">
                <a16:creationId xmlns:a16="http://schemas.microsoft.com/office/drawing/2014/main" id="{EDBA2B82-A4FD-4B20-A13C-AD4751E9DF20}"/>
              </a:ext>
            </a:extLst>
          </p:cNvPr>
          <p:cNvSpPr txBox="1">
            <a:spLocks/>
          </p:cNvSpPr>
          <p:nvPr/>
        </p:nvSpPr>
        <p:spPr>
          <a:xfrm>
            <a:off x="1066800" y="2034073"/>
            <a:ext cx="10171043" cy="3962536"/>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GB" altLang="en-US" sz="3200" dirty="0"/>
              <a:t>Overall reaction:</a:t>
            </a:r>
          </a:p>
          <a:p>
            <a:pPr lvl="8">
              <a:lnSpc>
                <a:spcPct val="120000"/>
              </a:lnSpc>
            </a:pPr>
            <a:r>
              <a:rPr lang="en-GB" altLang="en-US" sz="3200" dirty="0">
                <a:solidFill>
                  <a:schemeClr val="accent2"/>
                </a:solidFill>
              </a:rPr>
              <a:t>2Al</a:t>
            </a:r>
            <a:r>
              <a:rPr lang="en-GB" altLang="en-US" sz="3200" baseline="-25000" dirty="0">
                <a:solidFill>
                  <a:schemeClr val="accent2"/>
                </a:solidFill>
              </a:rPr>
              <a:t>2</a:t>
            </a:r>
            <a:r>
              <a:rPr lang="en-GB" altLang="en-US" sz="3200" dirty="0">
                <a:solidFill>
                  <a:schemeClr val="accent2"/>
                </a:solidFill>
              </a:rPr>
              <a:t> </a:t>
            </a:r>
            <a:r>
              <a:rPr lang="en-GB" altLang="en-US" sz="3200" dirty="0">
                <a:solidFill>
                  <a:schemeClr val="accent2"/>
                </a:solidFill>
                <a:sym typeface="Wingdings" panose="05000000000000000000" pitchFamily="2" charset="2"/>
              </a:rPr>
              <a:t>O</a:t>
            </a:r>
            <a:r>
              <a:rPr lang="en-GB" altLang="en-US" sz="3200" baseline="-25000" dirty="0">
                <a:solidFill>
                  <a:schemeClr val="accent2"/>
                </a:solidFill>
                <a:sym typeface="Wingdings" panose="05000000000000000000" pitchFamily="2" charset="2"/>
              </a:rPr>
              <a:t>3  </a:t>
            </a:r>
            <a:r>
              <a:rPr lang="en-GB" altLang="en-US" sz="3200" dirty="0">
                <a:solidFill>
                  <a:schemeClr val="accent2"/>
                </a:solidFill>
                <a:sym typeface="Wingdings" panose="05000000000000000000" pitchFamily="2" charset="2"/>
              </a:rPr>
              <a:t>(l)   4Al (l) + 3O</a:t>
            </a:r>
            <a:r>
              <a:rPr lang="en-GB" altLang="en-US" sz="3200" baseline="-25000" dirty="0">
                <a:solidFill>
                  <a:schemeClr val="accent2"/>
                </a:solidFill>
                <a:sym typeface="Wingdings" panose="05000000000000000000" pitchFamily="2" charset="2"/>
              </a:rPr>
              <a:t>2 </a:t>
            </a:r>
            <a:r>
              <a:rPr lang="en-GB" altLang="en-US" sz="3200" dirty="0">
                <a:solidFill>
                  <a:schemeClr val="accent2"/>
                </a:solidFill>
                <a:sym typeface="Wingdings" panose="05000000000000000000" pitchFamily="2" charset="2"/>
              </a:rPr>
              <a:t>(g)</a:t>
            </a:r>
          </a:p>
          <a:p>
            <a:r>
              <a:rPr lang="en-GB" altLang="en-US" sz="3200" dirty="0"/>
              <a:t>At the negative cathode - the aluminium ions from the molten aluminium oxide-cryolite mixture are reduced (gain electrons):</a:t>
            </a:r>
          </a:p>
          <a:p>
            <a:pPr lvl="8">
              <a:lnSpc>
                <a:spcPct val="120000"/>
              </a:lnSpc>
            </a:pPr>
            <a:r>
              <a:rPr lang="en-GB" altLang="en-US" sz="3200" dirty="0">
                <a:solidFill>
                  <a:schemeClr val="accent2"/>
                </a:solidFill>
              </a:rPr>
              <a:t>Al</a:t>
            </a:r>
            <a:r>
              <a:rPr lang="en-GB" altLang="en-US" sz="3200" baseline="30000" dirty="0">
                <a:solidFill>
                  <a:schemeClr val="accent2"/>
                </a:solidFill>
              </a:rPr>
              <a:t>3+ </a:t>
            </a:r>
            <a:r>
              <a:rPr lang="en-GB" altLang="en-US" sz="3200" dirty="0">
                <a:solidFill>
                  <a:schemeClr val="accent2"/>
                </a:solidFill>
              </a:rPr>
              <a:t>+ 3e</a:t>
            </a:r>
            <a:r>
              <a:rPr lang="en-GB" altLang="en-US" sz="3200" baseline="30000" dirty="0">
                <a:solidFill>
                  <a:schemeClr val="accent2"/>
                </a:solidFill>
              </a:rPr>
              <a:t>- </a:t>
            </a:r>
            <a:r>
              <a:rPr lang="en-GB" altLang="en-US" sz="3200" dirty="0">
                <a:solidFill>
                  <a:schemeClr val="accent2"/>
                </a:solidFill>
                <a:sym typeface="Wingdings" panose="05000000000000000000" pitchFamily="2" charset="2"/>
              </a:rPr>
              <a:t> Al</a:t>
            </a:r>
            <a:endParaRPr lang="en-GB" altLang="en-US" sz="3200" baseline="30000" dirty="0">
              <a:solidFill>
                <a:schemeClr val="accent2"/>
              </a:solidFill>
              <a:sym typeface="Wingdings" panose="05000000000000000000" pitchFamily="2" charset="2"/>
            </a:endParaRPr>
          </a:p>
          <a:p>
            <a:r>
              <a:rPr lang="en-GB" altLang="en-US" sz="3200" dirty="0"/>
              <a:t>At the positive anode – the carbon of the graphite reacts with the oxygen to form carbon dioxide:</a:t>
            </a:r>
          </a:p>
          <a:p>
            <a:pPr lvl="8">
              <a:lnSpc>
                <a:spcPct val="120000"/>
              </a:lnSpc>
            </a:pPr>
            <a:r>
              <a:rPr lang="en-GB" altLang="en-US" sz="3200" dirty="0">
                <a:solidFill>
                  <a:schemeClr val="accent2"/>
                </a:solidFill>
                <a:sym typeface="Wingdings" panose="05000000000000000000" pitchFamily="2" charset="2"/>
              </a:rPr>
              <a:t>C (s) + 0</a:t>
            </a:r>
            <a:r>
              <a:rPr lang="en-GB" altLang="en-US" sz="3200" baseline="-25000" dirty="0">
                <a:solidFill>
                  <a:schemeClr val="accent2"/>
                </a:solidFill>
                <a:sym typeface="Wingdings" panose="05000000000000000000" pitchFamily="2" charset="2"/>
              </a:rPr>
              <a:t>2</a:t>
            </a:r>
            <a:r>
              <a:rPr lang="en-GB" altLang="en-US" sz="3200" dirty="0">
                <a:solidFill>
                  <a:schemeClr val="accent2"/>
                </a:solidFill>
                <a:sym typeface="Wingdings" panose="05000000000000000000" pitchFamily="2" charset="2"/>
              </a:rPr>
              <a:t> (g)  CO</a:t>
            </a:r>
            <a:r>
              <a:rPr lang="en-GB" altLang="en-US" sz="3200" baseline="-25000" dirty="0">
                <a:solidFill>
                  <a:schemeClr val="accent2"/>
                </a:solidFill>
                <a:sym typeface="Wingdings" panose="05000000000000000000" pitchFamily="2" charset="2"/>
              </a:rPr>
              <a:t>2</a:t>
            </a:r>
            <a:r>
              <a:rPr lang="en-GB" altLang="en-US" sz="3200" dirty="0">
                <a:solidFill>
                  <a:schemeClr val="accent2"/>
                </a:solidFill>
                <a:sym typeface="Wingdings" panose="05000000000000000000" pitchFamily="2" charset="2"/>
              </a:rPr>
              <a:t> (g)</a:t>
            </a:r>
            <a:endParaRPr lang="en-GB" altLang="en-US" sz="3200" baseline="-25000" dirty="0">
              <a:solidFill>
                <a:schemeClr val="accent2"/>
              </a:solidFill>
              <a:sym typeface="Wingdings" panose="05000000000000000000" pitchFamily="2" charset="2"/>
            </a:endParaRPr>
          </a:p>
        </p:txBody>
      </p:sp>
      <p:pic>
        <p:nvPicPr>
          <p:cNvPr id="8" name="Picture 7" descr="A picture containing game&#10;&#10;Description automatically generated">
            <a:extLst>
              <a:ext uri="{FF2B5EF4-FFF2-40B4-BE49-F238E27FC236}">
                <a16:creationId xmlns:a16="http://schemas.microsoft.com/office/drawing/2014/main" id="{D5845488-D028-42D2-B990-942BADB002CC}"/>
              </a:ext>
            </a:extLst>
          </p:cNvPr>
          <p:cNvPicPr>
            <a:picLocks noChangeAspect="1"/>
          </p:cNvPicPr>
          <p:nvPr/>
        </p:nvPicPr>
        <p:blipFill rotWithShape="1">
          <a:blip r:embed="rId2"/>
          <a:srcRect l="83617" t="88315" r="-245"/>
          <a:stretch/>
        </p:blipFill>
        <p:spPr>
          <a:xfrm>
            <a:off x="10394379" y="4978716"/>
            <a:ext cx="1461641" cy="1452777"/>
          </a:xfrm>
          <a:prstGeom prst="rect">
            <a:avLst/>
          </a:prstGeom>
        </p:spPr>
      </p:pic>
    </p:spTree>
    <p:extLst>
      <p:ext uri="{BB962C8B-B14F-4D97-AF65-F5344CB8AC3E}">
        <p14:creationId xmlns:p14="http://schemas.microsoft.com/office/powerpoint/2010/main" val="98329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369FC-7581-4339-BD38-EA69CC50DC31}"/>
              </a:ext>
            </a:extLst>
          </p:cNvPr>
          <p:cNvSpPr>
            <a:spLocks noGrp="1"/>
          </p:cNvSpPr>
          <p:nvPr>
            <p:ph type="title"/>
          </p:nvPr>
        </p:nvSpPr>
        <p:spPr>
          <a:xfrm>
            <a:off x="557720" y="612843"/>
            <a:ext cx="2312480" cy="1499738"/>
          </a:xfrm>
        </p:spPr>
        <p:txBody>
          <a:bodyPr anchor="b">
            <a:normAutofit/>
          </a:bodyPr>
          <a:lstStyle/>
          <a:p>
            <a:r>
              <a:rPr lang="en-GB" sz="2800"/>
              <a:t>Making aluminium cans</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4" name="Online Media 3" title="How it's made - Aluminium cans">
            <a:hlinkClick r:id="" action="ppaction://media"/>
            <a:extLst>
              <a:ext uri="{FF2B5EF4-FFF2-40B4-BE49-F238E27FC236}">
                <a16:creationId xmlns:a16="http://schemas.microsoft.com/office/drawing/2014/main" id="{211F135D-31DA-4AD3-BDFD-0C30949AAFB7}"/>
              </a:ext>
            </a:extLst>
          </p:cNvPr>
          <p:cNvPicPr>
            <a:picLocks noRot="1" noChangeAspect="1"/>
          </p:cNvPicPr>
          <p:nvPr>
            <a:videoFile r:link="rId1"/>
          </p:nvPr>
        </p:nvPicPr>
        <p:blipFill>
          <a:blip r:embed="rId3"/>
          <a:stretch>
            <a:fillRect/>
          </a:stretch>
        </p:blipFill>
        <p:spPr>
          <a:xfrm>
            <a:off x="4253952" y="882398"/>
            <a:ext cx="6828816" cy="5121612"/>
          </a:xfrm>
          <a:prstGeom prst="rect">
            <a:avLst/>
          </a:prstGeom>
        </p:spPr>
      </p:pic>
      <p:pic>
        <p:nvPicPr>
          <p:cNvPr id="14" name="Picture 13" descr="A picture containing game&#10;&#10;Description automatically generated">
            <a:extLst>
              <a:ext uri="{FF2B5EF4-FFF2-40B4-BE49-F238E27FC236}">
                <a16:creationId xmlns:a16="http://schemas.microsoft.com/office/drawing/2014/main" id="{5E6202BB-41D1-4A9A-8214-E2228AEB5715}"/>
              </a:ext>
            </a:extLst>
          </p:cNvPr>
          <p:cNvPicPr>
            <a:picLocks noChangeAspect="1"/>
          </p:cNvPicPr>
          <p:nvPr/>
        </p:nvPicPr>
        <p:blipFill rotWithShape="1">
          <a:blip r:embed="rId4"/>
          <a:srcRect l="83617" t="88315" r="-245"/>
          <a:stretch/>
        </p:blipFill>
        <p:spPr>
          <a:xfrm>
            <a:off x="996379" y="4965806"/>
            <a:ext cx="1461641" cy="1452777"/>
          </a:xfrm>
          <a:prstGeom prst="rect">
            <a:avLst/>
          </a:prstGeom>
        </p:spPr>
      </p:pic>
    </p:spTree>
    <p:extLst>
      <p:ext uri="{BB962C8B-B14F-4D97-AF65-F5344CB8AC3E}">
        <p14:creationId xmlns:p14="http://schemas.microsoft.com/office/powerpoint/2010/main" val="667510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3EBCEAA616945A7FB099B23E25781" ma:contentTypeVersion="13" ma:contentTypeDescription="Create a new document." ma:contentTypeScope="" ma:versionID="83983a98babfc4e6b092d6c5394a5b24">
  <xsd:schema xmlns:xsd="http://www.w3.org/2001/XMLSchema" xmlns:xs="http://www.w3.org/2001/XMLSchema" xmlns:p="http://schemas.microsoft.com/office/2006/metadata/properties" xmlns:ns2="30e5ab86-4d9b-4904-aa3e-c4ff780914f9" xmlns:ns3="badf2608-c06b-4413-b9fd-5637bfd87e91" targetNamespace="http://schemas.microsoft.com/office/2006/metadata/properties" ma:root="true" ma:fieldsID="f05b20cf8c5648cf37ec0842a3373870" ns2:_="" ns3:_="">
    <xsd:import namespace="30e5ab86-4d9b-4904-aa3e-c4ff780914f9"/>
    <xsd:import namespace="badf2608-c06b-4413-b9fd-5637bfd87e91"/>
    <xsd:element name="properties">
      <xsd:complexType>
        <xsd:sequence>
          <xsd:element name="documentManagement">
            <xsd:complexType>
              <xsd:all>
                <xsd:element ref="ns2:_Flow_SignoffStatus"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5ab86-4d9b-4904-aa3e-c4ff780914f9" elementFormDefault="qualified">
    <xsd:import namespace="http://schemas.microsoft.com/office/2006/documentManagement/types"/>
    <xsd:import namespace="http://schemas.microsoft.com/office/infopath/2007/PartnerControls"/>
    <xsd:element name="_Flow_SignoffStatus" ma:index="2" nillable="true" ma:displayName="Sign-off status" ma:internalName="Sign_x002d_off_x0020_status">
      <xsd:simpleType>
        <xsd:restriction base="dms:Text"/>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df2608-c06b-4413-b9fd-5637bfd87e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30e5ab86-4d9b-4904-aa3e-c4ff780914f9" xsi:nil="true"/>
    <_Flow_SignoffStatus xmlns="30e5ab86-4d9b-4904-aa3e-c4ff780914f9" xsi:nil="true"/>
  </documentManagement>
</p:properties>
</file>

<file path=customXml/itemProps1.xml><?xml version="1.0" encoding="utf-8"?>
<ds:datastoreItem xmlns:ds="http://schemas.openxmlformats.org/officeDocument/2006/customXml" ds:itemID="{D1D29CFA-234B-429C-8EE0-225E14CFC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5ab86-4d9b-4904-aa3e-c4ff780914f9"/>
    <ds:schemaRef ds:uri="badf2608-c06b-4413-b9fd-5637bfd87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30e5ab86-4d9b-4904-aa3e-c4ff780914f9"/>
  </ds:schemaRefs>
</ds:datastoreItem>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Widescreen</PresentationFormat>
  <Paragraphs>330</Paragraphs>
  <Slides>43</Slides>
  <Notes>11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Courier New</vt:lpstr>
      <vt:lpstr>Garamond</vt:lpstr>
      <vt:lpstr>Sagona Book</vt:lpstr>
      <vt:lpstr>Sagona ExtraLight</vt:lpstr>
      <vt:lpstr>SavonVTI</vt:lpstr>
      <vt:lpstr>Comparing recycling with extracting metals</vt:lpstr>
      <vt:lpstr>Lesson objective</vt:lpstr>
      <vt:lpstr>aluminium cans</vt:lpstr>
      <vt:lpstr>Aluminium cans - from rock to pop</vt:lpstr>
      <vt:lpstr>Open Cast  Bauxite Mining</vt:lpstr>
      <vt:lpstr>Alumina processing</vt:lpstr>
      <vt:lpstr>Electrolysis of aluminium</vt:lpstr>
      <vt:lpstr>PowerPoint Presentation</vt:lpstr>
      <vt:lpstr>Making aluminium cans</vt:lpstr>
      <vt:lpstr>Summary</vt:lpstr>
      <vt:lpstr>Steel cans</vt:lpstr>
      <vt:lpstr>Steel cans - from extraction to baked beans</vt:lpstr>
      <vt:lpstr>Open Cast Iron Ore Mining in Brazil</vt:lpstr>
      <vt:lpstr>Blast Furnace</vt:lpstr>
      <vt:lpstr>Blast Furnace – Chemical Equations</vt:lpstr>
      <vt:lpstr>Making steel cans</vt:lpstr>
      <vt:lpstr>PowerPoint Presentation</vt:lpstr>
      <vt:lpstr>Steel cans - from extraction to baked beans</vt:lpstr>
      <vt:lpstr>Recycling process</vt:lpstr>
      <vt:lpstr>Steel and aluminium recycling process in Devon</vt:lpstr>
      <vt:lpstr>Collection</vt:lpstr>
      <vt:lpstr>Separation</vt:lpstr>
      <vt:lpstr>Aluminium Recycling Facts</vt:lpstr>
      <vt:lpstr>Recycling Steel facts</vt:lpstr>
      <vt:lpstr>Back to the consumer…</vt:lpstr>
      <vt:lpstr>Comparing metal extraction from ore with the recycling process</vt:lpstr>
      <vt:lpstr>Using world maps to track carbon footprints  in life cycle analysis of aluminium and steel can processing.</vt:lpstr>
      <vt:lpstr>Life Cycle Analysis</vt:lpstr>
      <vt:lpstr>Aluminium Production - travel</vt:lpstr>
      <vt:lpstr>Aluminium Can Production - travel</vt:lpstr>
      <vt:lpstr>Aluminium Can Recycling – can to can</vt:lpstr>
      <vt:lpstr>Aluminium Can Recycling – can to can</vt:lpstr>
      <vt:lpstr>Iron Extraction and Steel Production - travel</vt:lpstr>
      <vt:lpstr>Steel Can Production - travel</vt:lpstr>
      <vt:lpstr>Steel Can Recycling</vt:lpstr>
      <vt:lpstr>Steel Can Recycling</vt:lpstr>
      <vt:lpstr>Circular economy</vt:lpstr>
      <vt:lpstr>Carbon Footprints</vt:lpstr>
      <vt:lpstr>Distance travelled from raw material to consumer</vt:lpstr>
      <vt:lpstr>Distance travelled from recycling to new can</vt:lpstr>
      <vt:lpstr>Distance travelled from raw material to consumer</vt:lpstr>
      <vt:lpstr>Distance travelled from recycling to new can</vt:lpstr>
      <vt:lpstr>Carbon costs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2020-10-22T10:01:45Z</dcterms:created>
  <dcterms:modified xsi:type="dcterms:W3CDTF">2020-11-24T18:26:37Z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0x010100B7B3EBCEAA616945A7FB099B23E25781</vt:lpwstr>
  </property>
</Properties>
</file>