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72" r:id="rId3"/>
    <p:sldId id="274" r:id="rId4"/>
    <p:sldId id="291" r:id="rId5"/>
    <p:sldId id="290" r:id="rId6"/>
    <p:sldId id="279" r:id="rId7"/>
    <p:sldId id="281" r:id="rId8"/>
    <p:sldId id="280" r:id="rId9"/>
    <p:sldId id="287" r:id="rId10"/>
    <p:sldId id="288" r:id="rId11"/>
    <p:sldId id="289" r:id="rId12"/>
    <p:sldId id="286" r:id="rId13"/>
    <p:sldId id="282" r:id="rId14"/>
    <p:sldId id="263" r:id="rId15"/>
    <p:sldId id="264"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4B89"/>
    <a:srgbClr val="54BC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47" autoAdjust="0"/>
    <p:restoredTop sz="94660"/>
  </p:normalViewPr>
  <p:slideViewPr>
    <p:cSldViewPr snapToGrid="0">
      <p:cViewPr varScale="1">
        <p:scale>
          <a:sx n="70" d="100"/>
          <a:sy n="70" d="100"/>
        </p:scale>
        <p:origin x="73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52D138-52D5-463E-8C63-879E545979AC}" type="datetimeFigureOut">
              <a:rPr lang="en-GB" smtClean="0"/>
              <a:t>10/04/2019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9CACC1-FCF0-4372-8A64-F01622D90452}" type="slidenum">
              <a:rPr lang="en-GB" smtClean="0"/>
              <a:t>‹#›</a:t>
            </a:fld>
            <a:endParaRPr lang="en-GB"/>
          </a:p>
        </p:txBody>
      </p:sp>
    </p:spTree>
    <p:extLst>
      <p:ext uri="{BB962C8B-B14F-4D97-AF65-F5344CB8AC3E}">
        <p14:creationId xmlns:p14="http://schemas.microsoft.com/office/powerpoint/2010/main" val="16948493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89CACC1-FCF0-4372-8A64-F01622D90452}" type="slidenum">
              <a:rPr lang="en-GB" smtClean="0"/>
              <a:t>1</a:t>
            </a:fld>
            <a:endParaRPr lang="en-GB"/>
          </a:p>
        </p:txBody>
      </p:sp>
    </p:spTree>
    <p:extLst>
      <p:ext uri="{BB962C8B-B14F-4D97-AF65-F5344CB8AC3E}">
        <p14:creationId xmlns:p14="http://schemas.microsoft.com/office/powerpoint/2010/main" val="30538918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a:t>
            </a:r>
            <a:r>
              <a:rPr lang="en-GB" baseline="0" dirty="0" smtClean="0"/>
              <a:t> slide shows the results that we got, there may be slightly different answers and this is okay.  Not everyone will get exactly the same result as it is difficult to tell what is plastic and what isn’t from an image.  Step 1: work out the amount of </a:t>
            </a:r>
            <a:r>
              <a:rPr lang="en-GB" baseline="0" dirty="0" err="1" smtClean="0"/>
              <a:t>microplastic</a:t>
            </a:r>
            <a:r>
              <a:rPr lang="en-GB" baseline="0" dirty="0" smtClean="0"/>
              <a:t> in each 1m2 (shown in the table).  Step 2: multiply the answer by 100 to make 10cm2 equal to 1m2.  Step 3: Add up all the averaged from the different quadrats together.  Step 4: divide by 5 to work out the average 1m2.   Finally multiply this number by 150 to work out how much plastic is on the strandline.</a:t>
            </a:r>
            <a:endParaRPr lang="en-GB" dirty="0"/>
          </a:p>
        </p:txBody>
      </p:sp>
      <p:sp>
        <p:nvSpPr>
          <p:cNvPr id="4" name="Slide Number Placeholder 3"/>
          <p:cNvSpPr>
            <a:spLocks noGrp="1"/>
          </p:cNvSpPr>
          <p:nvPr>
            <p:ph type="sldNum" sz="quarter" idx="10"/>
          </p:nvPr>
        </p:nvSpPr>
        <p:spPr/>
        <p:txBody>
          <a:bodyPr/>
          <a:lstStyle/>
          <a:p>
            <a:fld id="{289CACC1-FCF0-4372-8A64-F01622D90452}" type="slidenum">
              <a:rPr lang="en-GB" smtClean="0"/>
              <a:t>10</a:t>
            </a:fld>
            <a:endParaRPr lang="en-GB"/>
          </a:p>
        </p:txBody>
      </p:sp>
    </p:spTree>
    <p:extLst>
      <p:ext uri="{BB962C8B-B14F-4D97-AF65-F5344CB8AC3E}">
        <p14:creationId xmlns:p14="http://schemas.microsoft.com/office/powerpoint/2010/main" val="3289214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 on this beach there are 246,000 pieces of </a:t>
            </a:r>
            <a:r>
              <a:rPr lang="en-GB" dirty="0" err="1" smtClean="0"/>
              <a:t>microplastic</a:t>
            </a:r>
            <a:r>
              <a:rPr lang="en-GB" dirty="0" smtClean="0"/>
              <a:t>.</a:t>
            </a:r>
            <a:r>
              <a:rPr lang="en-GB" baseline="0" dirty="0" smtClean="0"/>
              <a:t>  Where might these have come from? What problems might they cause?</a:t>
            </a:r>
            <a:endParaRPr lang="en-GB" dirty="0"/>
          </a:p>
        </p:txBody>
      </p:sp>
      <p:sp>
        <p:nvSpPr>
          <p:cNvPr id="4" name="Slide Number Placeholder 3"/>
          <p:cNvSpPr>
            <a:spLocks noGrp="1"/>
          </p:cNvSpPr>
          <p:nvPr>
            <p:ph type="sldNum" sz="quarter" idx="10"/>
          </p:nvPr>
        </p:nvSpPr>
        <p:spPr/>
        <p:txBody>
          <a:bodyPr/>
          <a:lstStyle/>
          <a:p>
            <a:fld id="{289CACC1-FCF0-4372-8A64-F01622D90452}" type="slidenum">
              <a:rPr lang="en-GB" smtClean="0"/>
              <a:t>11</a:t>
            </a:fld>
            <a:endParaRPr lang="en-GB"/>
          </a:p>
        </p:txBody>
      </p:sp>
    </p:spTree>
    <p:extLst>
      <p:ext uri="{BB962C8B-B14F-4D97-AF65-F5344CB8AC3E}">
        <p14:creationId xmlns:p14="http://schemas.microsoft.com/office/powerpoint/2010/main" val="12592481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is a</a:t>
            </a:r>
            <a:r>
              <a:rPr lang="en-GB" baseline="0" dirty="0" smtClean="0"/>
              <a:t> thinking activity</a:t>
            </a:r>
            <a:r>
              <a:rPr lang="en-GB" dirty="0" smtClean="0"/>
              <a:t>.</a:t>
            </a:r>
            <a:r>
              <a:rPr lang="en-GB" baseline="0" dirty="0" smtClean="0"/>
              <a:t>  Explain it to the class before they divide into groups.  In groups of 4 they should discuss how they could separate sand from plastic if they were going to do the </a:t>
            </a:r>
            <a:r>
              <a:rPr lang="en-GB" baseline="0" dirty="0" err="1" smtClean="0"/>
              <a:t>microplastic</a:t>
            </a:r>
            <a:r>
              <a:rPr lang="en-GB" baseline="0" dirty="0" smtClean="0"/>
              <a:t> survey in real life on the beach.  They should draw our their method on a piece of paper.  They have 10 minutes to complete the task.     Do not move to the next slide unless everyone is really struggling.</a:t>
            </a:r>
            <a:endParaRPr lang="en-GB" dirty="0"/>
          </a:p>
        </p:txBody>
      </p:sp>
      <p:sp>
        <p:nvSpPr>
          <p:cNvPr id="4" name="Slide Number Placeholder 3"/>
          <p:cNvSpPr>
            <a:spLocks noGrp="1"/>
          </p:cNvSpPr>
          <p:nvPr>
            <p:ph type="sldNum" sz="quarter" idx="10"/>
          </p:nvPr>
        </p:nvSpPr>
        <p:spPr/>
        <p:txBody>
          <a:bodyPr/>
          <a:lstStyle/>
          <a:p>
            <a:fld id="{289CACC1-FCF0-4372-8A64-F01622D90452}" type="slidenum">
              <a:rPr lang="en-GB" smtClean="0"/>
              <a:t>12</a:t>
            </a:fld>
            <a:endParaRPr lang="en-GB"/>
          </a:p>
        </p:txBody>
      </p:sp>
    </p:spTree>
    <p:extLst>
      <p:ext uri="{BB962C8B-B14F-4D97-AF65-F5344CB8AC3E}">
        <p14:creationId xmlns:p14="http://schemas.microsoft.com/office/powerpoint/2010/main" val="37178916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After 10 minutes ask the children to stop and get some groups to feedback their ideas to the class.  </a:t>
            </a:r>
            <a:r>
              <a:rPr lang="en-GB" baseline="0" dirty="0" smtClean="0"/>
              <a:t>Some reflection questions: Why can plastic and sand be separated like this? What does this mean in the ocean? Why would this be bad?</a:t>
            </a:r>
            <a:endParaRPr lang="en-GB" dirty="0"/>
          </a:p>
        </p:txBody>
      </p:sp>
      <p:sp>
        <p:nvSpPr>
          <p:cNvPr id="4" name="Slide Number Placeholder 3"/>
          <p:cNvSpPr>
            <a:spLocks noGrp="1"/>
          </p:cNvSpPr>
          <p:nvPr>
            <p:ph type="sldNum" sz="quarter" idx="10"/>
          </p:nvPr>
        </p:nvSpPr>
        <p:spPr/>
        <p:txBody>
          <a:bodyPr/>
          <a:lstStyle/>
          <a:p>
            <a:fld id="{289CACC1-FCF0-4372-8A64-F01622D90452}" type="slidenum">
              <a:rPr lang="en-GB" smtClean="0"/>
              <a:t>13</a:t>
            </a:fld>
            <a:endParaRPr lang="en-GB"/>
          </a:p>
        </p:txBody>
      </p:sp>
    </p:spTree>
    <p:extLst>
      <p:ext uri="{BB962C8B-B14F-4D97-AF65-F5344CB8AC3E}">
        <p14:creationId xmlns:p14="http://schemas.microsoft.com/office/powerpoint/2010/main" val="8880098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all the children to think of something that they could do at home, school or in a club.  Here are some examples of pledges we have received (you can change these for some of your own) read these out to the class to give them ideas. They can then write this on a pledge card</a:t>
            </a:r>
            <a:r>
              <a:rPr lang="en-GB" dirty="0" smtClean="0"/>
              <a:t>,</a:t>
            </a:r>
            <a:r>
              <a:rPr lang="en-GB" baseline="0" dirty="0" smtClean="0"/>
              <a:t> these can either be put up in the classroom or sent to the Plastics and Sustainability team.</a:t>
            </a:r>
            <a:endParaRPr lang="en-GB" dirty="0"/>
          </a:p>
        </p:txBody>
      </p:sp>
      <p:sp>
        <p:nvSpPr>
          <p:cNvPr id="4" name="Slide Number Placeholder 3"/>
          <p:cNvSpPr>
            <a:spLocks noGrp="1"/>
          </p:cNvSpPr>
          <p:nvPr>
            <p:ph type="sldNum" sz="quarter" idx="10"/>
          </p:nvPr>
        </p:nvSpPr>
        <p:spPr/>
        <p:txBody>
          <a:bodyPr/>
          <a:lstStyle/>
          <a:p>
            <a:fld id="{289CACC1-FCF0-4372-8A64-F01622D90452}" type="slidenum">
              <a:rPr lang="en-GB" smtClean="0"/>
              <a:t>14</a:t>
            </a:fld>
            <a:endParaRPr lang="en-GB"/>
          </a:p>
        </p:txBody>
      </p:sp>
    </p:spTree>
    <p:extLst>
      <p:ext uri="{BB962C8B-B14F-4D97-AF65-F5344CB8AC3E}">
        <p14:creationId xmlns:p14="http://schemas.microsoft.com/office/powerpoint/2010/main" val="42447385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 all the children for listening and doing so well. </a:t>
            </a:r>
            <a:r>
              <a:rPr lang="en-GB" dirty="0" smtClean="0"/>
              <a:t> </a:t>
            </a:r>
            <a:r>
              <a:rPr lang="en-GB" dirty="0"/>
              <a:t>Ask if there are any more questions.</a:t>
            </a:r>
          </a:p>
          <a:p>
            <a:r>
              <a:rPr lang="en-GB" dirty="0"/>
              <a:t>Then get the children to come up to the </a:t>
            </a:r>
            <a:r>
              <a:rPr lang="en-GB" dirty="0" smtClean="0"/>
              <a:t>front</a:t>
            </a:r>
            <a:r>
              <a:rPr lang="en-GB" baseline="0" dirty="0" smtClean="0"/>
              <a:t> and hand in their pledge.</a:t>
            </a:r>
            <a:endParaRPr lang="en-GB" dirty="0"/>
          </a:p>
        </p:txBody>
      </p:sp>
      <p:sp>
        <p:nvSpPr>
          <p:cNvPr id="4" name="Slide Number Placeholder 3"/>
          <p:cNvSpPr>
            <a:spLocks noGrp="1"/>
          </p:cNvSpPr>
          <p:nvPr>
            <p:ph type="sldNum" sz="quarter" idx="10"/>
          </p:nvPr>
        </p:nvSpPr>
        <p:spPr/>
        <p:txBody>
          <a:bodyPr/>
          <a:lstStyle/>
          <a:p>
            <a:fld id="{289CACC1-FCF0-4372-8A64-F01622D90452}" type="slidenum">
              <a:rPr lang="en-GB" smtClean="0"/>
              <a:t>15</a:t>
            </a:fld>
            <a:endParaRPr lang="en-GB"/>
          </a:p>
        </p:txBody>
      </p:sp>
    </p:spTree>
    <p:extLst>
      <p:ext uri="{BB962C8B-B14F-4D97-AF65-F5344CB8AC3E}">
        <p14:creationId xmlns:p14="http://schemas.microsoft.com/office/powerpoint/2010/main" val="3517500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a:t>
            </a:r>
            <a:r>
              <a:rPr lang="en-GB" baseline="0" dirty="0" smtClean="0"/>
              <a:t> question is aimed at getting the class engaged and thinking.  Give them a few minutes to put up their hand and suggest what they think the connection could be.  Answers on the next slide.</a:t>
            </a:r>
            <a:endParaRPr lang="en-GB" dirty="0"/>
          </a:p>
        </p:txBody>
      </p:sp>
      <p:sp>
        <p:nvSpPr>
          <p:cNvPr id="4" name="Slide Number Placeholder 3"/>
          <p:cNvSpPr>
            <a:spLocks noGrp="1"/>
          </p:cNvSpPr>
          <p:nvPr>
            <p:ph type="sldNum" sz="quarter" idx="10"/>
          </p:nvPr>
        </p:nvSpPr>
        <p:spPr/>
        <p:txBody>
          <a:bodyPr/>
          <a:lstStyle/>
          <a:p>
            <a:fld id="{289CACC1-FCF0-4372-8A64-F01622D90452}" type="slidenum">
              <a:rPr lang="en-GB" smtClean="0"/>
              <a:t>2</a:t>
            </a:fld>
            <a:endParaRPr lang="en-GB"/>
          </a:p>
        </p:txBody>
      </p:sp>
    </p:spTree>
    <p:extLst>
      <p:ext uri="{BB962C8B-B14F-4D97-AF65-F5344CB8AC3E}">
        <p14:creationId xmlns:p14="http://schemas.microsoft.com/office/powerpoint/2010/main" val="41711916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Answer for the question</a:t>
            </a:r>
            <a:r>
              <a:rPr lang="en-GB" baseline="0" dirty="0" smtClean="0"/>
              <a:t> will appear one step at a time.  If the class haven’t guess the connection try and get them to continue guessing as each stage appears.  From the supermarket people by food which is wrapped in plastic packaging.  This can end up in the ocean which is were turtles live.  Turtles can get confused and think that plastic is food.  They can eat it which makes them ill.</a:t>
            </a:r>
            <a:endParaRPr lang="en-GB" dirty="0"/>
          </a:p>
        </p:txBody>
      </p:sp>
      <p:sp>
        <p:nvSpPr>
          <p:cNvPr id="4" name="Slide Number Placeholder 3"/>
          <p:cNvSpPr>
            <a:spLocks noGrp="1"/>
          </p:cNvSpPr>
          <p:nvPr>
            <p:ph type="sldNum" sz="quarter" idx="10"/>
          </p:nvPr>
        </p:nvSpPr>
        <p:spPr/>
        <p:txBody>
          <a:bodyPr/>
          <a:lstStyle/>
          <a:p>
            <a:fld id="{289CACC1-FCF0-4372-8A64-F01622D90452}" type="slidenum">
              <a:rPr lang="en-GB" smtClean="0"/>
              <a:t>3</a:t>
            </a:fld>
            <a:endParaRPr lang="en-GB"/>
          </a:p>
        </p:txBody>
      </p:sp>
    </p:spTree>
    <p:extLst>
      <p:ext uri="{BB962C8B-B14F-4D97-AF65-F5344CB8AC3E}">
        <p14:creationId xmlns:p14="http://schemas.microsoft.com/office/powerpoint/2010/main" val="25803003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After</a:t>
            </a:r>
            <a:r>
              <a:rPr lang="en-GB" baseline="0" dirty="0" smtClean="0"/>
              <a:t> watching the video ask the class to write on their white boards: first how it makes them feel, second how the manta ray might feel.</a:t>
            </a:r>
            <a:endParaRPr lang="en-GB" dirty="0"/>
          </a:p>
        </p:txBody>
      </p:sp>
      <p:sp>
        <p:nvSpPr>
          <p:cNvPr id="4" name="Slide Number Placeholder 3"/>
          <p:cNvSpPr>
            <a:spLocks noGrp="1"/>
          </p:cNvSpPr>
          <p:nvPr>
            <p:ph type="sldNum" sz="quarter" idx="10"/>
          </p:nvPr>
        </p:nvSpPr>
        <p:spPr/>
        <p:txBody>
          <a:bodyPr/>
          <a:lstStyle/>
          <a:p>
            <a:fld id="{289CACC1-FCF0-4372-8A64-F01622D90452}" type="slidenum">
              <a:rPr lang="en-GB" smtClean="0"/>
              <a:t>4</a:t>
            </a:fld>
            <a:endParaRPr lang="en-GB"/>
          </a:p>
        </p:txBody>
      </p:sp>
    </p:spTree>
    <p:extLst>
      <p:ext uri="{BB962C8B-B14F-4D97-AF65-F5344CB8AC3E}">
        <p14:creationId xmlns:p14="http://schemas.microsoft.com/office/powerpoint/2010/main" val="9423226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Microplastic</a:t>
            </a:r>
            <a:r>
              <a:rPr lang="en-GB" dirty="0" smtClean="0"/>
              <a:t> are small pieces of plastic (0.5cm).  They can</a:t>
            </a:r>
            <a:r>
              <a:rPr lang="en-GB" baseline="0" dirty="0" smtClean="0"/>
              <a:t> be made by big pieces of plastic breaking up into small pieces, or plastic that are made to be small like beads.  These tiny pieces of plastic can be dangerous because animals can eat them which makes them sick.  Has anyone ever seen </a:t>
            </a:r>
            <a:r>
              <a:rPr lang="en-GB" baseline="0" dirty="0" err="1" smtClean="0"/>
              <a:t>microplastic</a:t>
            </a:r>
            <a:r>
              <a:rPr lang="en-GB" baseline="0" dirty="0" smtClean="0"/>
              <a:t>? </a:t>
            </a:r>
            <a:endParaRPr lang="en-GB" dirty="0"/>
          </a:p>
        </p:txBody>
      </p:sp>
      <p:sp>
        <p:nvSpPr>
          <p:cNvPr id="4" name="Slide Number Placeholder 3"/>
          <p:cNvSpPr>
            <a:spLocks noGrp="1"/>
          </p:cNvSpPr>
          <p:nvPr>
            <p:ph type="sldNum" sz="quarter" idx="10"/>
          </p:nvPr>
        </p:nvSpPr>
        <p:spPr/>
        <p:txBody>
          <a:bodyPr/>
          <a:lstStyle/>
          <a:p>
            <a:fld id="{289CACC1-FCF0-4372-8A64-F01622D90452}" type="slidenum">
              <a:rPr lang="en-GB" smtClean="0"/>
              <a:t>5</a:t>
            </a:fld>
            <a:endParaRPr lang="en-GB"/>
          </a:p>
        </p:txBody>
      </p:sp>
    </p:spTree>
    <p:extLst>
      <p:ext uri="{BB962C8B-B14F-4D97-AF65-F5344CB8AC3E}">
        <p14:creationId xmlns:p14="http://schemas.microsoft.com/office/powerpoint/2010/main" val="5971526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Carrying</a:t>
            </a:r>
            <a:r>
              <a:rPr lang="en-GB" baseline="0" dirty="0" smtClean="0"/>
              <a:t> out a survey is a way that scientists can estimate how much plastic in on a beach.  A 1mx1m quadrat is used (make sure to explain what a quadrat is) it is placed on the sand along the strandline to mark out the survey area.  The strandline is the place on a beach where the sea deposits most of things it is carrying, it can be spotted by looking for a line of seaweed along the beach.  This is also where most plastic is usually found.  Once the quadrat has been placed on the sand a small quadrat that is 10cmx10cm is used to take smaller samples, five small samples are taken inside the big quadrat.  Then five metres is measured out, the big quadrat put down and this is repeated five times.  The class is going to help analyse the results.</a:t>
            </a:r>
            <a:endParaRPr lang="en-GB" dirty="0"/>
          </a:p>
        </p:txBody>
      </p:sp>
      <p:sp>
        <p:nvSpPr>
          <p:cNvPr id="4" name="Slide Number Placeholder 3"/>
          <p:cNvSpPr>
            <a:spLocks noGrp="1"/>
          </p:cNvSpPr>
          <p:nvPr>
            <p:ph type="sldNum" sz="quarter" idx="10"/>
          </p:nvPr>
        </p:nvSpPr>
        <p:spPr/>
        <p:txBody>
          <a:bodyPr/>
          <a:lstStyle/>
          <a:p>
            <a:fld id="{289CACC1-FCF0-4372-8A64-F01622D90452}" type="slidenum">
              <a:rPr lang="en-GB" smtClean="0"/>
              <a:t>6</a:t>
            </a:fld>
            <a:endParaRPr lang="en-GB"/>
          </a:p>
        </p:txBody>
      </p:sp>
    </p:spTree>
    <p:extLst>
      <p:ext uri="{BB962C8B-B14F-4D97-AF65-F5344CB8AC3E}">
        <p14:creationId xmlns:p14="http://schemas.microsoft.com/office/powerpoint/2010/main" val="19377136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a:t>
            </a:r>
            <a:r>
              <a:rPr lang="en-GB" baseline="0" dirty="0" smtClean="0"/>
              <a:t> is an example of the five smaller quadrats inside the big one.  These are all 10cm</a:t>
            </a:r>
            <a:r>
              <a:rPr lang="en-GB" sz="1100" baseline="30000" dirty="0" smtClean="0"/>
              <a:t>2</a:t>
            </a:r>
            <a:r>
              <a:rPr lang="en-GB" baseline="0" dirty="0" smtClean="0"/>
              <a:t> and let scientists work out the mean amount of plastic in 1m</a:t>
            </a:r>
            <a:r>
              <a:rPr lang="en-GB" baseline="30000" dirty="0" smtClean="0"/>
              <a:t>2</a:t>
            </a:r>
            <a:r>
              <a:rPr lang="en-GB" baseline="0" dirty="0" smtClean="0"/>
              <a:t> which they can then use to work out the mean amount of plastic on the beach.</a:t>
            </a:r>
            <a:endParaRPr lang="en-GB" dirty="0"/>
          </a:p>
        </p:txBody>
      </p:sp>
      <p:sp>
        <p:nvSpPr>
          <p:cNvPr id="4" name="Slide Number Placeholder 3"/>
          <p:cNvSpPr>
            <a:spLocks noGrp="1"/>
          </p:cNvSpPr>
          <p:nvPr>
            <p:ph type="sldNum" sz="quarter" idx="10"/>
          </p:nvPr>
        </p:nvSpPr>
        <p:spPr/>
        <p:txBody>
          <a:bodyPr/>
          <a:lstStyle/>
          <a:p>
            <a:fld id="{289CACC1-FCF0-4372-8A64-F01622D90452}" type="slidenum">
              <a:rPr lang="en-GB" smtClean="0"/>
              <a:t>7</a:t>
            </a:fld>
            <a:endParaRPr lang="en-GB"/>
          </a:p>
        </p:txBody>
      </p:sp>
    </p:spTree>
    <p:extLst>
      <p:ext uri="{BB962C8B-B14F-4D97-AF65-F5344CB8AC3E}">
        <p14:creationId xmlns:p14="http://schemas.microsoft.com/office/powerpoint/2010/main" val="25260828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Each</a:t>
            </a:r>
            <a:r>
              <a:rPr lang="en-GB" baseline="0" dirty="0" smtClean="0"/>
              <a:t> table in the room represents a 1m2 quadrat and on each table are 5 sheets which represent the 10cm2 quadrats.  What you need to do is go around each quadrat and count how many pieces of </a:t>
            </a:r>
            <a:r>
              <a:rPr lang="en-GB" baseline="0" dirty="0" err="1" smtClean="0"/>
              <a:t>microplastic</a:t>
            </a:r>
            <a:r>
              <a:rPr lang="en-GB" baseline="0" dirty="0" smtClean="0"/>
              <a:t> there are in each quadrat and then write it on your sheet.  Once you have been around to all of the quadrat there are some maths questions so that you can work out the mean amount of plastic on the beach.</a:t>
            </a:r>
            <a:endParaRPr lang="en-GB" dirty="0"/>
          </a:p>
        </p:txBody>
      </p:sp>
      <p:sp>
        <p:nvSpPr>
          <p:cNvPr id="4" name="Slide Number Placeholder 3"/>
          <p:cNvSpPr>
            <a:spLocks noGrp="1"/>
          </p:cNvSpPr>
          <p:nvPr>
            <p:ph type="sldNum" sz="quarter" idx="10"/>
          </p:nvPr>
        </p:nvSpPr>
        <p:spPr/>
        <p:txBody>
          <a:bodyPr/>
          <a:lstStyle/>
          <a:p>
            <a:fld id="{289CACC1-FCF0-4372-8A64-F01622D90452}" type="slidenum">
              <a:rPr lang="en-GB" smtClean="0"/>
              <a:t>8</a:t>
            </a:fld>
            <a:endParaRPr lang="en-GB"/>
          </a:p>
        </p:txBody>
      </p:sp>
    </p:spTree>
    <p:extLst>
      <p:ext uri="{BB962C8B-B14F-4D97-AF65-F5344CB8AC3E}">
        <p14:creationId xmlns:p14="http://schemas.microsoft.com/office/powerpoint/2010/main" val="4362274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Here are some calculations that will help you with</a:t>
            </a:r>
            <a:r>
              <a:rPr lang="en-GB" baseline="0" dirty="0" smtClean="0"/>
              <a:t> the worksheet.   Leave this slide up for the duration of the activity, once the class have finished then move to the next slide.</a:t>
            </a:r>
            <a:endParaRPr lang="en-GB" dirty="0"/>
          </a:p>
        </p:txBody>
      </p:sp>
      <p:sp>
        <p:nvSpPr>
          <p:cNvPr id="4" name="Slide Number Placeholder 3"/>
          <p:cNvSpPr>
            <a:spLocks noGrp="1"/>
          </p:cNvSpPr>
          <p:nvPr>
            <p:ph type="sldNum" sz="quarter" idx="10"/>
          </p:nvPr>
        </p:nvSpPr>
        <p:spPr/>
        <p:txBody>
          <a:bodyPr/>
          <a:lstStyle/>
          <a:p>
            <a:fld id="{289CACC1-FCF0-4372-8A64-F01622D90452}" type="slidenum">
              <a:rPr lang="en-GB" smtClean="0"/>
              <a:t>9</a:t>
            </a:fld>
            <a:endParaRPr lang="en-GB"/>
          </a:p>
        </p:txBody>
      </p:sp>
    </p:spTree>
    <p:extLst>
      <p:ext uri="{BB962C8B-B14F-4D97-AF65-F5344CB8AC3E}">
        <p14:creationId xmlns:p14="http://schemas.microsoft.com/office/powerpoint/2010/main" val="17552555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17D0528-1315-43BD-B762-56A6A24F5117}" type="datetimeFigureOut">
              <a:rPr lang="en-GB" smtClean="0"/>
              <a:t>10/04/2019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8077380-1D0C-40B5-9A03-ADBF4F47C4F4}" type="slidenum">
              <a:rPr lang="en-GB" smtClean="0"/>
              <a:t>‹#›</a:t>
            </a:fld>
            <a:endParaRPr lang="en-GB"/>
          </a:p>
        </p:txBody>
      </p:sp>
    </p:spTree>
    <p:extLst>
      <p:ext uri="{BB962C8B-B14F-4D97-AF65-F5344CB8AC3E}">
        <p14:creationId xmlns:p14="http://schemas.microsoft.com/office/powerpoint/2010/main" val="28293927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17D0528-1315-43BD-B762-56A6A24F5117}" type="datetimeFigureOut">
              <a:rPr lang="en-GB" smtClean="0"/>
              <a:t>10/04/2019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8077380-1D0C-40B5-9A03-ADBF4F47C4F4}" type="slidenum">
              <a:rPr lang="en-GB" smtClean="0"/>
              <a:t>‹#›</a:t>
            </a:fld>
            <a:endParaRPr lang="en-GB"/>
          </a:p>
        </p:txBody>
      </p:sp>
    </p:spTree>
    <p:extLst>
      <p:ext uri="{BB962C8B-B14F-4D97-AF65-F5344CB8AC3E}">
        <p14:creationId xmlns:p14="http://schemas.microsoft.com/office/powerpoint/2010/main" val="2520926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17D0528-1315-43BD-B762-56A6A24F5117}" type="datetimeFigureOut">
              <a:rPr lang="en-GB" smtClean="0"/>
              <a:t>10/04/2019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8077380-1D0C-40B5-9A03-ADBF4F47C4F4}" type="slidenum">
              <a:rPr lang="en-GB" smtClean="0"/>
              <a:t>‹#›</a:t>
            </a:fld>
            <a:endParaRPr lang="en-GB"/>
          </a:p>
        </p:txBody>
      </p:sp>
    </p:spTree>
    <p:extLst>
      <p:ext uri="{BB962C8B-B14F-4D97-AF65-F5344CB8AC3E}">
        <p14:creationId xmlns:p14="http://schemas.microsoft.com/office/powerpoint/2010/main" val="2109787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17D0528-1315-43BD-B762-56A6A24F5117}" type="datetimeFigureOut">
              <a:rPr lang="en-GB" smtClean="0"/>
              <a:t>10/04/2019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8077380-1D0C-40B5-9A03-ADBF4F47C4F4}" type="slidenum">
              <a:rPr lang="en-GB" smtClean="0"/>
              <a:t>‹#›</a:t>
            </a:fld>
            <a:endParaRPr lang="en-GB"/>
          </a:p>
        </p:txBody>
      </p:sp>
    </p:spTree>
    <p:extLst>
      <p:ext uri="{BB962C8B-B14F-4D97-AF65-F5344CB8AC3E}">
        <p14:creationId xmlns:p14="http://schemas.microsoft.com/office/powerpoint/2010/main" val="19983535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17D0528-1315-43BD-B762-56A6A24F5117}" type="datetimeFigureOut">
              <a:rPr lang="en-GB" smtClean="0"/>
              <a:t>10/04/2019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8077380-1D0C-40B5-9A03-ADBF4F47C4F4}" type="slidenum">
              <a:rPr lang="en-GB" smtClean="0"/>
              <a:t>‹#›</a:t>
            </a:fld>
            <a:endParaRPr lang="en-GB"/>
          </a:p>
        </p:txBody>
      </p:sp>
    </p:spTree>
    <p:extLst>
      <p:ext uri="{BB962C8B-B14F-4D97-AF65-F5344CB8AC3E}">
        <p14:creationId xmlns:p14="http://schemas.microsoft.com/office/powerpoint/2010/main" val="2652814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917D0528-1315-43BD-B762-56A6A24F5117}" type="datetimeFigureOut">
              <a:rPr lang="en-GB" smtClean="0"/>
              <a:t>10/04/2019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8077380-1D0C-40B5-9A03-ADBF4F47C4F4}" type="slidenum">
              <a:rPr lang="en-GB" smtClean="0"/>
              <a:t>‹#›</a:t>
            </a:fld>
            <a:endParaRPr lang="en-GB"/>
          </a:p>
        </p:txBody>
      </p:sp>
    </p:spTree>
    <p:extLst>
      <p:ext uri="{BB962C8B-B14F-4D97-AF65-F5344CB8AC3E}">
        <p14:creationId xmlns:p14="http://schemas.microsoft.com/office/powerpoint/2010/main" val="38042955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917D0528-1315-43BD-B762-56A6A24F5117}" type="datetimeFigureOut">
              <a:rPr lang="en-GB" smtClean="0"/>
              <a:t>10/04/2019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8077380-1D0C-40B5-9A03-ADBF4F47C4F4}" type="slidenum">
              <a:rPr lang="en-GB" smtClean="0"/>
              <a:t>‹#›</a:t>
            </a:fld>
            <a:endParaRPr lang="en-GB"/>
          </a:p>
        </p:txBody>
      </p:sp>
    </p:spTree>
    <p:extLst>
      <p:ext uri="{BB962C8B-B14F-4D97-AF65-F5344CB8AC3E}">
        <p14:creationId xmlns:p14="http://schemas.microsoft.com/office/powerpoint/2010/main" val="28963820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917D0528-1315-43BD-B762-56A6A24F5117}" type="datetimeFigureOut">
              <a:rPr lang="en-GB" smtClean="0"/>
              <a:t>10/04/2019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8077380-1D0C-40B5-9A03-ADBF4F47C4F4}" type="slidenum">
              <a:rPr lang="en-GB" smtClean="0"/>
              <a:t>‹#›</a:t>
            </a:fld>
            <a:endParaRPr lang="en-GB"/>
          </a:p>
        </p:txBody>
      </p:sp>
    </p:spTree>
    <p:extLst>
      <p:ext uri="{BB962C8B-B14F-4D97-AF65-F5344CB8AC3E}">
        <p14:creationId xmlns:p14="http://schemas.microsoft.com/office/powerpoint/2010/main" val="22743793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7D0528-1315-43BD-B762-56A6A24F5117}" type="datetimeFigureOut">
              <a:rPr lang="en-GB" smtClean="0"/>
              <a:t>10/04/2019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8077380-1D0C-40B5-9A03-ADBF4F47C4F4}" type="slidenum">
              <a:rPr lang="en-GB" smtClean="0"/>
              <a:t>‹#›</a:t>
            </a:fld>
            <a:endParaRPr lang="en-GB"/>
          </a:p>
        </p:txBody>
      </p:sp>
    </p:spTree>
    <p:extLst>
      <p:ext uri="{BB962C8B-B14F-4D97-AF65-F5344CB8AC3E}">
        <p14:creationId xmlns:p14="http://schemas.microsoft.com/office/powerpoint/2010/main" val="29547096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17D0528-1315-43BD-B762-56A6A24F5117}" type="datetimeFigureOut">
              <a:rPr lang="en-GB" smtClean="0"/>
              <a:t>10/04/2019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8077380-1D0C-40B5-9A03-ADBF4F47C4F4}" type="slidenum">
              <a:rPr lang="en-GB" smtClean="0"/>
              <a:t>‹#›</a:t>
            </a:fld>
            <a:endParaRPr lang="en-GB"/>
          </a:p>
        </p:txBody>
      </p:sp>
    </p:spTree>
    <p:extLst>
      <p:ext uri="{BB962C8B-B14F-4D97-AF65-F5344CB8AC3E}">
        <p14:creationId xmlns:p14="http://schemas.microsoft.com/office/powerpoint/2010/main" val="2866964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17D0528-1315-43BD-B762-56A6A24F5117}" type="datetimeFigureOut">
              <a:rPr lang="en-GB" smtClean="0"/>
              <a:t>10/04/2019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8077380-1D0C-40B5-9A03-ADBF4F47C4F4}" type="slidenum">
              <a:rPr lang="en-GB" smtClean="0"/>
              <a:t>‹#›</a:t>
            </a:fld>
            <a:endParaRPr lang="en-GB"/>
          </a:p>
        </p:txBody>
      </p:sp>
    </p:spTree>
    <p:extLst>
      <p:ext uri="{BB962C8B-B14F-4D97-AF65-F5344CB8AC3E}">
        <p14:creationId xmlns:p14="http://schemas.microsoft.com/office/powerpoint/2010/main" val="29309427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7D0528-1315-43BD-B762-56A6A24F5117}" type="datetimeFigureOut">
              <a:rPr lang="en-GB" smtClean="0"/>
              <a:t>10/04/2019</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077380-1D0C-40B5-9A03-ADBF4F47C4F4}" type="slidenum">
              <a:rPr lang="en-GB" smtClean="0"/>
              <a:t>‹#›</a:t>
            </a:fld>
            <a:endParaRPr lang="en-GB"/>
          </a:p>
        </p:txBody>
      </p:sp>
    </p:spTree>
    <p:extLst>
      <p:ext uri="{BB962C8B-B14F-4D97-AF65-F5344CB8AC3E}">
        <p14:creationId xmlns:p14="http://schemas.microsoft.com/office/powerpoint/2010/main" val="21323564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image" Target="../media/image1.jpeg"/><Relationship Id="rId7" Type="http://schemas.openxmlformats.org/officeDocument/2006/relationships/image" Target="../media/image4.svg"/><Relationship Id="rId12" Type="http://schemas.openxmlformats.org/officeDocument/2006/relationships/image" Target="../media/image8.em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7.emf"/><Relationship Id="rId5" Type="http://schemas.microsoft.com/office/2007/relationships/hdphoto" Target="../media/hdphoto1.wdp"/><Relationship Id="rId10" Type="http://schemas.openxmlformats.org/officeDocument/2006/relationships/image" Target="../media/image6.emf"/><Relationship Id="rId4" Type="http://schemas.openxmlformats.org/officeDocument/2006/relationships/image" Target="../media/image2.png"/><Relationship Id="rId9" Type="http://schemas.openxmlformats.org/officeDocument/2006/relationships/image" Target="../media/image5.emf"/></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4.png"/><Relationship Id="rId7"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9.emf"/><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image" Target="../media/image30.png"/><Relationship Id="rId7" Type="http://schemas.openxmlformats.org/officeDocument/2006/relationships/image" Target="../media/image4.svg"/><Relationship Id="rId12" Type="http://schemas.openxmlformats.org/officeDocument/2006/relationships/image" Target="../media/image8.em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7.emf"/><Relationship Id="rId5" Type="http://schemas.microsoft.com/office/2007/relationships/hdphoto" Target="../media/hdphoto1.wdp"/><Relationship Id="rId10" Type="http://schemas.openxmlformats.org/officeDocument/2006/relationships/image" Target="../media/image6.emf"/><Relationship Id="rId4" Type="http://schemas.openxmlformats.org/officeDocument/2006/relationships/image" Target="../media/image2.png"/><Relationship Id="rId9" Type="http://schemas.openxmlformats.org/officeDocument/2006/relationships/image" Target="../media/image5.emf"/></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3.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2.jpeg"/><Relationship Id="rId7"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4.jpeg"/><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t="15038" b="62792"/>
          <a:stretch/>
        </p:blipFill>
        <p:spPr>
          <a:xfrm>
            <a:off x="0" y="5337544"/>
            <a:ext cx="10314432" cy="1520456"/>
          </a:xfrm>
          <a:prstGeom prst="rect">
            <a:avLst/>
          </a:prstGeom>
        </p:spPr>
      </p:pic>
      <p:sp>
        <p:nvSpPr>
          <p:cNvPr id="14" name="Rectangle 13"/>
          <p:cNvSpPr/>
          <p:nvPr/>
        </p:nvSpPr>
        <p:spPr>
          <a:xfrm>
            <a:off x="8157411" y="5337544"/>
            <a:ext cx="4034589" cy="1503947"/>
          </a:xfrm>
          <a:prstGeom prst="rect">
            <a:avLst/>
          </a:prstGeom>
          <a:solidFill>
            <a:srgbClr val="034B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0" y="0"/>
            <a:ext cx="12192000" cy="534817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3"/>
          <p:cNvSpPr>
            <a:spLocks noGrp="1"/>
          </p:cNvSpPr>
          <p:nvPr>
            <p:ph type="title"/>
          </p:nvPr>
        </p:nvSpPr>
        <p:spPr>
          <a:xfrm>
            <a:off x="317205" y="864855"/>
            <a:ext cx="11557590" cy="1325563"/>
          </a:xfrm>
        </p:spPr>
        <p:txBody>
          <a:bodyPr>
            <a:noAutofit/>
          </a:bodyPr>
          <a:lstStyle/>
          <a:p>
            <a:r>
              <a:rPr lang="en-GB" sz="6000" b="1" dirty="0">
                <a:ln w="28575">
                  <a:solidFill>
                    <a:schemeClr val="bg1"/>
                  </a:solidFill>
                </a:ln>
                <a:solidFill>
                  <a:srgbClr val="034B89"/>
                </a:solidFill>
                <a:latin typeface="+mn-lt"/>
              </a:rPr>
              <a:t>Together, we can make plastic pollution a thing of the past.</a:t>
            </a:r>
          </a:p>
        </p:txBody>
      </p:sp>
      <p:cxnSp>
        <p:nvCxnSpPr>
          <p:cNvPr id="7" name="Straight Connector 6"/>
          <p:cNvCxnSpPr/>
          <p:nvPr/>
        </p:nvCxnSpPr>
        <p:spPr>
          <a:xfrm>
            <a:off x="7316771" y="5348177"/>
            <a:ext cx="4875229" cy="0"/>
          </a:xfrm>
          <a:prstGeom prst="line">
            <a:avLst/>
          </a:prstGeom>
        </p:spPr>
        <p:style>
          <a:lnRef idx="1">
            <a:schemeClr val="accent1"/>
          </a:lnRef>
          <a:fillRef idx="0">
            <a:schemeClr val="accent1"/>
          </a:fillRef>
          <a:effectRef idx="0">
            <a:schemeClr val="accent1"/>
          </a:effectRef>
          <a:fontRef idx="minor">
            <a:schemeClr val="tx1"/>
          </a:fontRef>
        </p:style>
      </p:cxnSp>
      <p:pic>
        <p:nvPicPr>
          <p:cNvPr id="13" name="Picture 12"/>
          <p:cNvPicPr/>
          <p:nvPr/>
        </p:nvPicPr>
        <p:blipFill>
          <a:blip r:embed="rId4" cstate="print">
            <a:extLst>
              <a:ext uri="{BEBA8EAE-BF5A-486C-A8C5-ECC9F3942E4B}">
                <a14:imgProps xmlns:a14="http://schemas.microsoft.com/office/drawing/2010/main">
                  <a14:imgLayer r:embed="rId5">
                    <a14:imgEffect>
                      <a14:backgroundRemoval t="9908" b="89862" l="2496" r="96802">
                        <a14:foregroundMark x1="22543" y1="43548" x2="22543" y2="43548"/>
                        <a14:foregroundMark x1="15367" y1="32258" x2="15367" y2="32258"/>
                        <a14:foregroundMark x1="16069" y1="45392" x2="16069" y2="45392"/>
                        <a14:foregroundMark x1="32527" y1="37327" x2="32527" y2="37327"/>
                        <a14:foregroundMark x1="41576" y1="40783" x2="41576" y2="40783"/>
                        <a14:foregroundMark x1="44462" y1="42166" x2="44462" y2="42166"/>
                        <a14:foregroundMark x1="49532" y1="38479" x2="49532" y2="38479"/>
                        <a14:foregroundMark x1="49220" y1="31336" x2="49220" y2="31336"/>
                        <a14:foregroundMark x1="53354" y1="38479" x2="53354" y2="38479"/>
                        <a14:foregroundMark x1="59672" y1="40323" x2="59672" y2="40323"/>
                        <a14:foregroundMark x1="65055" y1="41705" x2="65055" y2="41705"/>
                        <a14:foregroundMark x1="70593" y1="38479" x2="70593" y2="38479"/>
                        <a14:foregroundMark x1="79173" y1="41244" x2="79173" y2="41244"/>
                        <a14:foregroundMark x1="84789" y1="43088" x2="84789" y2="43088"/>
                        <a14:foregroundMark x1="87129" y1="42166" x2="87129" y2="42166"/>
                        <a14:foregroundMark x1="35881" y1="73502" x2="35881" y2="73502"/>
                        <a14:foregroundMark x1="41732" y1="70276" x2="41732" y2="70276"/>
                        <a14:foregroundMark x1="46490" y1="68203" x2="46490" y2="68203"/>
                        <a14:foregroundMark x1="49064" y1="67742" x2="49064" y2="67742"/>
                        <a14:foregroundMark x1="54290" y1="72581" x2="54290" y2="72581"/>
                        <a14:foregroundMark x1="60608" y1="74424" x2="60608" y2="74424"/>
                        <a14:backgroundMark x1="23635" y1="64977" x2="23635" y2="64977"/>
                        <a14:backgroundMark x1="17629" y1="79493" x2="17629" y2="79493"/>
                        <a14:backgroundMark x1="11934" y1="73963" x2="11934" y2="73963"/>
                        <a14:backgroundMark x1="77613" y1="40323" x2="77613" y2="40323"/>
                        <a14:backgroundMark x1="34087" y1="67742" x2="34087" y2="67742"/>
                        <a14:backgroundMark x1="45398" y1="67281" x2="45398" y2="67281"/>
                      </a14:backgroundRemoval>
                    </a14:imgEffect>
                  </a14:imgLayer>
                </a14:imgProps>
              </a:ext>
              <a:ext uri="{28A0092B-C50C-407E-A947-70E740481C1C}">
                <a14:useLocalDpi xmlns:a14="http://schemas.microsoft.com/office/drawing/2010/main" val="0"/>
              </a:ext>
            </a:extLst>
          </a:blip>
          <a:srcRect/>
          <a:stretch>
            <a:fillRect/>
          </a:stretch>
        </p:blipFill>
        <p:spPr bwMode="auto">
          <a:xfrm>
            <a:off x="8207211" y="5283129"/>
            <a:ext cx="4214442" cy="1423742"/>
          </a:xfrm>
          <a:prstGeom prst="rect">
            <a:avLst/>
          </a:prstGeom>
          <a:noFill/>
          <a:ln>
            <a:noFill/>
          </a:ln>
        </p:spPr>
      </p:pic>
      <p:pic>
        <p:nvPicPr>
          <p:cNvPr id="6" name="Graphic 5">
            <a:extLst>
              <a:ext uri="{FF2B5EF4-FFF2-40B4-BE49-F238E27FC236}">
                <a16:creationId xmlns:a16="http://schemas.microsoft.com/office/drawing/2014/main" xmlns="" id="{31BBB300-D07B-4B4A-8E07-E8C2C67AAAA3}"/>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6412868" y="3978851"/>
            <a:ext cx="1125406" cy="1080000"/>
          </a:xfrm>
          <a:prstGeom prst="rect">
            <a:avLst/>
          </a:prstGeom>
        </p:spPr>
      </p:pic>
      <p:pic>
        <p:nvPicPr>
          <p:cNvPr id="11" name="Picture 10">
            <a:extLst>
              <a:ext uri="{FF2B5EF4-FFF2-40B4-BE49-F238E27FC236}">
                <a16:creationId xmlns:a16="http://schemas.microsoft.com/office/drawing/2014/main" xmlns="" id="{216BD2F7-D260-401A-8835-E6D1250DB030}"/>
              </a:ext>
            </a:extLst>
          </p:cNvPr>
          <p:cNvPicPr>
            <a:picLocks noChangeAspect="1"/>
          </p:cNvPicPr>
          <p:nvPr/>
        </p:nvPicPr>
        <p:blipFill>
          <a:blip r:embed="rId8"/>
          <a:stretch>
            <a:fillRect/>
          </a:stretch>
        </p:blipFill>
        <p:spPr>
          <a:xfrm>
            <a:off x="10212804" y="3978851"/>
            <a:ext cx="1320791" cy="1080000"/>
          </a:xfrm>
          <a:prstGeom prst="rect">
            <a:avLst/>
          </a:prstGeom>
        </p:spPr>
      </p:pic>
      <p:pic>
        <p:nvPicPr>
          <p:cNvPr id="12" name="Picture 11">
            <a:extLst>
              <a:ext uri="{FF2B5EF4-FFF2-40B4-BE49-F238E27FC236}">
                <a16:creationId xmlns:a16="http://schemas.microsoft.com/office/drawing/2014/main" xmlns="" id="{FA256A43-389B-42B6-86F5-5367E6348F8D}"/>
              </a:ext>
            </a:extLst>
          </p:cNvPr>
          <p:cNvPicPr>
            <a:picLocks noChangeAspect="1"/>
          </p:cNvPicPr>
          <p:nvPr/>
        </p:nvPicPr>
        <p:blipFill>
          <a:blip r:embed="rId9"/>
          <a:stretch>
            <a:fillRect/>
          </a:stretch>
        </p:blipFill>
        <p:spPr>
          <a:xfrm>
            <a:off x="8420626" y="3978851"/>
            <a:ext cx="1185228" cy="1080000"/>
          </a:xfrm>
          <a:prstGeom prst="rect">
            <a:avLst/>
          </a:prstGeom>
        </p:spPr>
      </p:pic>
      <p:pic>
        <p:nvPicPr>
          <p:cNvPr id="15" name="Picture 14">
            <a:extLst>
              <a:ext uri="{FF2B5EF4-FFF2-40B4-BE49-F238E27FC236}">
                <a16:creationId xmlns:a16="http://schemas.microsoft.com/office/drawing/2014/main" xmlns="" id="{4C576BBB-C7A9-410E-9926-5B054E215023}"/>
              </a:ext>
            </a:extLst>
          </p:cNvPr>
          <p:cNvPicPr>
            <a:picLocks noChangeAspect="1"/>
          </p:cNvPicPr>
          <p:nvPr/>
        </p:nvPicPr>
        <p:blipFill>
          <a:blip r:embed="rId10"/>
          <a:stretch>
            <a:fillRect/>
          </a:stretch>
        </p:blipFill>
        <p:spPr>
          <a:xfrm>
            <a:off x="4284764" y="3999313"/>
            <a:ext cx="1319659" cy="1080000"/>
          </a:xfrm>
          <a:prstGeom prst="rect">
            <a:avLst/>
          </a:prstGeom>
        </p:spPr>
      </p:pic>
      <p:pic>
        <p:nvPicPr>
          <p:cNvPr id="16" name="Picture 15">
            <a:extLst>
              <a:ext uri="{FF2B5EF4-FFF2-40B4-BE49-F238E27FC236}">
                <a16:creationId xmlns:a16="http://schemas.microsoft.com/office/drawing/2014/main" xmlns="" id="{89159EE4-E9EB-4360-87D7-829D5C4873BA}"/>
              </a:ext>
            </a:extLst>
          </p:cNvPr>
          <p:cNvPicPr>
            <a:picLocks noChangeAspect="1"/>
          </p:cNvPicPr>
          <p:nvPr/>
        </p:nvPicPr>
        <p:blipFill>
          <a:blip r:embed="rId11"/>
          <a:stretch>
            <a:fillRect/>
          </a:stretch>
        </p:blipFill>
        <p:spPr>
          <a:xfrm>
            <a:off x="2520092" y="3999313"/>
            <a:ext cx="956227" cy="1080000"/>
          </a:xfrm>
          <a:prstGeom prst="rect">
            <a:avLst/>
          </a:prstGeom>
        </p:spPr>
      </p:pic>
      <p:pic>
        <p:nvPicPr>
          <p:cNvPr id="17" name="Picture 16">
            <a:extLst>
              <a:ext uri="{FF2B5EF4-FFF2-40B4-BE49-F238E27FC236}">
                <a16:creationId xmlns:a16="http://schemas.microsoft.com/office/drawing/2014/main" xmlns="" id="{68C7D309-EA72-485A-9A2A-66F440FF1E7C}"/>
              </a:ext>
            </a:extLst>
          </p:cNvPr>
          <p:cNvPicPr>
            <a:picLocks noChangeAspect="1"/>
          </p:cNvPicPr>
          <p:nvPr/>
        </p:nvPicPr>
        <p:blipFill>
          <a:blip r:embed="rId12"/>
          <a:stretch>
            <a:fillRect/>
          </a:stretch>
        </p:blipFill>
        <p:spPr>
          <a:xfrm>
            <a:off x="699157" y="3999313"/>
            <a:ext cx="1213985" cy="1080000"/>
          </a:xfrm>
          <a:prstGeom prst="rect">
            <a:avLst/>
          </a:prstGeom>
        </p:spPr>
      </p:pic>
    </p:spTree>
    <p:extLst>
      <p:ext uri="{BB962C8B-B14F-4D97-AF65-F5344CB8AC3E}">
        <p14:creationId xmlns:p14="http://schemas.microsoft.com/office/powerpoint/2010/main" val="13496559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 xmlns:a16="http://schemas.microsoft.com/office/drawing/2014/main" id="{82720D7C-AE7A-471A-9005-4ED4FBF00029}"/>
              </a:ext>
            </a:extLst>
          </p:cNvPr>
          <p:cNvSpPr>
            <a:spLocks noGrp="1"/>
          </p:cNvSpPr>
          <p:nvPr>
            <p:ph type="title"/>
          </p:nvPr>
        </p:nvSpPr>
        <p:spPr>
          <a:xfrm>
            <a:off x="838200" y="0"/>
            <a:ext cx="10515600" cy="1325563"/>
          </a:xfrm>
        </p:spPr>
        <p:txBody>
          <a:bodyPr/>
          <a:lstStyle/>
          <a:p>
            <a:pPr algn="ctr"/>
            <a:r>
              <a:rPr lang="en-GB" dirty="0" err="1" smtClean="0">
                <a:latin typeface="+mn-lt"/>
              </a:rPr>
              <a:t>Microplastic</a:t>
            </a:r>
            <a:r>
              <a:rPr lang="en-GB" dirty="0" smtClean="0">
                <a:latin typeface="+mn-lt"/>
              </a:rPr>
              <a:t> Survey</a:t>
            </a:r>
            <a:endParaRPr lang="en-GB" dirty="0">
              <a:latin typeface="+mn-lt"/>
            </a:endParaRPr>
          </a:p>
        </p:txBody>
      </p:sp>
      <p:sp>
        <p:nvSpPr>
          <p:cNvPr id="7" name="Title 2">
            <a:extLst>
              <a:ext uri="{FF2B5EF4-FFF2-40B4-BE49-F238E27FC236}">
                <a16:creationId xmlns="" xmlns:a16="http://schemas.microsoft.com/office/drawing/2014/main" id="{82720D7C-AE7A-471A-9005-4ED4FBF00029}"/>
              </a:ext>
            </a:extLst>
          </p:cNvPr>
          <p:cNvSpPr txBox="1">
            <a:spLocks/>
          </p:cNvSpPr>
          <p:nvPr/>
        </p:nvSpPr>
        <p:spPr>
          <a:xfrm>
            <a:off x="838200" y="75898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dirty="0" smtClean="0">
                <a:latin typeface="+mn-lt"/>
              </a:rPr>
              <a:t>Results</a:t>
            </a:r>
            <a:endParaRPr lang="en-GB" sz="3600" dirty="0">
              <a:latin typeface="+mn-lt"/>
            </a:endParaRPr>
          </a:p>
        </p:txBody>
      </p:sp>
      <p:pic>
        <p:nvPicPr>
          <p:cNvPr id="13" name="Picture 12" descr="E:\Work\Positive green logo pack\blue logo.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17836" y="6173582"/>
            <a:ext cx="1649962" cy="674183"/>
          </a:xfrm>
          <a:prstGeom prst="rect">
            <a:avLst/>
          </a:prstGeom>
          <a:noFill/>
          <a:ln>
            <a:noFill/>
          </a:ln>
        </p:spPr>
      </p:pic>
      <p:sp>
        <p:nvSpPr>
          <p:cNvPr id="16" name="TextBox 15"/>
          <p:cNvSpPr txBox="1"/>
          <p:nvPr/>
        </p:nvSpPr>
        <p:spPr>
          <a:xfrm>
            <a:off x="4969042" y="1929549"/>
            <a:ext cx="6962274" cy="3108543"/>
          </a:xfrm>
          <a:prstGeom prst="rect">
            <a:avLst/>
          </a:prstGeom>
          <a:noFill/>
        </p:spPr>
        <p:txBody>
          <a:bodyPr wrap="square" rtlCol="0">
            <a:spAutoFit/>
          </a:bodyPr>
          <a:lstStyle/>
          <a:p>
            <a:r>
              <a:rPr lang="en-GB" sz="2800" b="1" dirty="0" smtClean="0"/>
              <a:t>Mean amount of </a:t>
            </a:r>
            <a:r>
              <a:rPr lang="en-GB" sz="2800" b="1" dirty="0" err="1" smtClean="0"/>
              <a:t>microplastic</a:t>
            </a:r>
            <a:r>
              <a:rPr lang="en-GB" sz="2800" b="1" dirty="0" smtClean="0"/>
              <a:t> per 1m</a:t>
            </a:r>
            <a:r>
              <a:rPr lang="en-GB" sz="2800" b="1" baseline="30000" dirty="0" smtClean="0"/>
              <a:t>2</a:t>
            </a:r>
          </a:p>
          <a:p>
            <a:r>
              <a:rPr lang="en-GB" sz="2400" b="1" dirty="0" smtClean="0"/>
              <a:t>Step 1: </a:t>
            </a:r>
            <a:r>
              <a:rPr lang="en-GB" sz="2400" dirty="0" smtClean="0"/>
              <a:t>Work out the mean amount of plastic 	   in each 1m</a:t>
            </a:r>
            <a:r>
              <a:rPr lang="en-GB" sz="2400" baseline="30000" dirty="0" smtClean="0"/>
              <a:t>2</a:t>
            </a:r>
            <a:endParaRPr lang="en-GB" sz="2400" baseline="30000" dirty="0"/>
          </a:p>
          <a:p>
            <a:r>
              <a:rPr lang="en-GB" sz="2400" b="1" dirty="0" smtClean="0"/>
              <a:t>Step 2: </a:t>
            </a:r>
            <a:r>
              <a:rPr lang="en-GB" sz="2400" dirty="0"/>
              <a:t>14x100=1400, 16.2x100=1620 	 	25.4x100=2540,18x100=1800, 			 8.4x100=840 </a:t>
            </a:r>
            <a:endParaRPr lang="en-GB" sz="2400" b="1" dirty="0" smtClean="0"/>
          </a:p>
          <a:p>
            <a:r>
              <a:rPr lang="en-GB" sz="2400" b="1" dirty="0" smtClean="0"/>
              <a:t>Step 3: </a:t>
            </a:r>
            <a:r>
              <a:rPr lang="en-GB" sz="2400" dirty="0" smtClean="0"/>
              <a:t>1400+1620+2540+1800+840=8200</a:t>
            </a:r>
          </a:p>
          <a:p>
            <a:r>
              <a:rPr lang="en-GB" sz="2400" b="1" dirty="0" smtClean="0"/>
              <a:t>Step 4: </a:t>
            </a:r>
            <a:r>
              <a:rPr lang="en-GB" sz="2400" dirty="0" smtClean="0"/>
              <a:t>8200</a:t>
            </a:r>
            <a:r>
              <a:rPr lang="en-US" sz="2400" dirty="0" smtClean="0">
                <a:solidFill>
                  <a:srgbClr val="231F20"/>
                </a:solidFill>
              </a:rPr>
              <a:t>÷5=1640</a:t>
            </a:r>
            <a:endParaRPr lang="en-GB" sz="2400" dirty="0"/>
          </a:p>
        </p:txBody>
      </p:sp>
      <p:sp>
        <p:nvSpPr>
          <p:cNvPr id="17" name="TextBox 16"/>
          <p:cNvSpPr txBox="1"/>
          <p:nvPr/>
        </p:nvSpPr>
        <p:spPr>
          <a:xfrm>
            <a:off x="4969042" y="5038092"/>
            <a:ext cx="6962274" cy="1323439"/>
          </a:xfrm>
          <a:prstGeom prst="rect">
            <a:avLst/>
          </a:prstGeom>
          <a:noFill/>
        </p:spPr>
        <p:txBody>
          <a:bodyPr wrap="square" rtlCol="0">
            <a:spAutoFit/>
          </a:bodyPr>
          <a:lstStyle/>
          <a:p>
            <a:r>
              <a:rPr lang="en-GB" sz="2800" b="1" dirty="0" smtClean="0"/>
              <a:t>Mean amount of </a:t>
            </a:r>
            <a:r>
              <a:rPr lang="en-GB" sz="2800" b="1" dirty="0" err="1" smtClean="0"/>
              <a:t>microplastic</a:t>
            </a:r>
            <a:r>
              <a:rPr lang="en-GB" sz="2800" b="1" dirty="0" smtClean="0"/>
              <a:t> on the strandline</a:t>
            </a:r>
          </a:p>
          <a:p>
            <a:r>
              <a:rPr lang="en-GB" sz="2400" dirty="0" smtClean="0"/>
              <a:t>1640x150=246,000</a:t>
            </a:r>
            <a:endParaRPr lang="en-GB" sz="2400" dirty="0"/>
          </a:p>
        </p:txBody>
      </p:sp>
      <p:pic>
        <p:nvPicPr>
          <p:cNvPr id="10" name="Picture 9"/>
          <p:cNvPicPr/>
          <p:nvPr/>
        </p:nvPicPr>
        <p:blipFill rotWithShape="1">
          <a:blip r:embed="rId4"/>
          <a:srcRect l="43876" t="19811" r="29454" b="12243"/>
          <a:stretch/>
        </p:blipFill>
        <p:spPr bwMode="auto">
          <a:xfrm>
            <a:off x="522858" y="1073078"/>
            <a:ext cx="3868668" cy="55535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557175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 xmlns:a16="http://schemas.microsoft.com/office/drawing/2014/main" id="{82720D7C-AE7A-471A-9005-4ED4FBF00029}"/>
              </a:ext>
            </a:extLst>
          </p:cNvPr>
          <p:cNvSpPr>
            <a:spLocks noGrp="1"/>
          </p:cNvSpPr>
          <p:nvPr>
            <p:ph type="title"/>
          </p:nvPr>
        </p:nvSpPr>
        <p:spPr>
          <a:xfrm>
            <a:off x="838200" y="0"/>
            <a:ext cx="10515600" cy="1325563"/>
          </a:xfrm>
        </p:spPr>
        <p:txBody>
          <a:bodyPr/>
          <a:lstStyle/>
          <a:p>
            <a:pPr algn="ctr"/>
            <a:r>
              <a:rPr lang="en-GB" dirty="0" err="1" smtClean="0">
                <a:latin typeface="+mn-lt"/>
              </a:rPr>
              <a:t>Microplastic</a:t>
            </a:r>
            <a:r>
              <a:rPr lang="en-GB" dirty="0" smtClean="0">
                <a:latin typeface="+mn-lt"/>
              </a:rPr>
              <a:t> Survey</a:t>
            </a:r>
            <a:endParaRPr lang="en-GB" dirty="0">
              <a:latin typeface="+mn-lt"/>
            </a:endParaRPr>
          </a:p>
        </p:txBody>
      </p:sp>
      <p:sp>
        <p:nvSpPr>
          <p:cNvPr id="7" name="Title 2">
            <a:extLst>
              <a:ext uri="{FF2B5EF4-FFF2-40B4-BE49-F238E27FC236}">
                <a16:creationId xmlns="" xmlns:a16="http://schemas.microsoft.com/office/drawing/2014/main" id="{82720D7C-AE7A-471A-9005-4ED4FBF00029}"/>
              </a:ext>
            </a:extLst>
          </p:cNvPr>
          <p:cNvSpPr txBox="1">
            <a:spLocks/>
          </p:cNvSpPr>
          <p:nvPr/>
        </p:nvSpPr>
        <p:spPr>
          <a:xfrm>
            <a:off x="838200" y="75898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dirty="0" smtClean="0">
                <a:latin typeface="+mn-lt"/>
              </a:rPr>
              <a:t>Results</a:t>
            </a:r>
            <a:endParaRPr lang="en-GB" sz="3600" dirty="0">
              <a:latin typeface="+mn-lt"/>
            </a:endParaRPr>
          </a:p>
        </p:txBody>
      </p:sp>
      <p:pic>
        <p:nvPicPr>
          <p:cNvPr id="13" name="Picture 12" descr="E:\Work\Positive green logo pack\blue logo.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17836" y="6173582"/>
            <a:ext cx="1649962" cy="674183"/>
          </a:xfrm>
          <a:prstGeom prst="rect">
            <a:avLst/>
          </a:prstGeom>
          <a:noFill/>
          <a:ln>
            <a:noFill/>
          </a:ln>
        </p:spPr>
      </p:pic>
      <p:pic>
        <p:nvPicPr>
          <p:cNvPr id="11" name="Picture 6" descr="Image result for strand lin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9542"/>
          <a:stretch/>
        </p:blipFill>
        <p:spPr bwMode="auto">
          <a:xfrm>
            <a:off x="3364109" y="1817252"/>
            <a:ext cx="5463782" cy="3710250"/>
          </a:xfrm>
          <a:prstGeom prst="rect">
            <a:avLst/>
          </a:prstGeom>
          <a:noFill/>
          <a:extLst>
            <a:ext uri="{909E8E84-426E-40DD-AFC4-6F175D3DCCD1}">
              <a14:hiddenFill xmlns:a14="http://schemas.microsoft.com/office/drawing/2010/main">
                <a:solidFill>
                  <a:srgbClr val="FFFFFF"/>
                </a:solidFill>
              </a14:hiddenFill>
            </a:ext>
          </a:extLst>
        </p:spPr>
      </p:pic>
      <p:sp>
        <p:nvSpPr>
          <p:cNvPr id="23" name="Title 2">
            <a:extLst>
              <a:ext uri="{FF2B5EF4-FFF2-40B4-BE49-F238E27FC236}">
                <a16:creationId xmlns="" xmlns:a16="http://schemas.microsoft.com/office/drawing/2014/main" id="{82720D7C-AE7A-471A-9005-4ED4FBF00029}"/>
              </a:ext>
            </a:extLst>
          </p:cNvPr>
          <p:cNvSpPr txBox="1">
            <a:spLocks/>
          </p:cNvSpPr>
          <p:nvPr/>
        </p:nvSpPr>
        <p:spPr>
          <a:xfrm>
            <a:off x="735588" y="5696923"/>
            <a:ext cx="10515600" cy="953317"/>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dirty="0" smtClean="0">
                <a:latin typeface="+mn-lt"/>
              </a:rPr>
              <a:t>On this beach there are 246,000 pieces of </a:t>
            </a:r>
            <a:r>
              <a:rPr lang="en-GB" sz="3600" dirty="0" err="1" smtClean="0">
                <a:latin typeface="+mn-lt"/>
              </a:rPr>
              <a:t>microplastic</a:t>
            </a:r>
            <a:endParaRPr lang="en-GB" sz="3600" dirty="0">
              <a:latin typeface="+mn-lt"/>
            </a:endParaRPr>
          </a:p>
        </p:txBody>
      </p:sp>
    </p:spTree>
    <p:extLst>
      <p:ext uri="{BB962C8B-B14F-4D97-AF65-F5344CB8AC3E}">
        <p14:creationId xmlns:p14="http://schemas.microsoft.com/office/powerpoint/2010/main" val="39197606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9281"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xmlns="" id="{82720D7C-AE7A-471A-9005-4ED4FBF00029}"/>
              </a:ext>
            </a:extLst>
          </p:cNvPr>
          <p:cNvSpPr>
            <a:spLocks noGrp="1"/>
          </p:cNvSpPr>
          <p:nvPr>
            <p:ph type="title"/>
          </p:nvPr>
        </p:nvSpPr>
        <p:spPr>
          <a:xfrm>
            <a:off x="847481" y="2306471"/>
            <a:ext cx="10515600" cy="1325563"/>
          </a:xfrm>
        </p:spPr>
        <p:txBody>
          <a:bodyPr>
            <a:noAutofit/>
          </a:bodyPr>
          <a:lstStyle/>
          <a:p>
            <a:pPr algn="ctr"/>
            <a:r>
              <a:rPr lang="en-GB" sz="8000" dirty="0" smtClean="0">
                <a:latin typeface="+mn-lt"/>
              </a:rPr>
              <a:t>How can plastic be separated from sand?</a:t>
            </a:r>
            <a:endParaRPr lang="en-GB" sz="8000" dirty="0">
              <a:latin typeface="+mn-lt"/>
            </a:endParaRPr>
          </a:p>
        </p:txBody>
      </p:sp>
      <p:pic>
        <p:nvPicPr>
          <p:cNvPr id="4" name="Picture 3" descr="E:\Work\Positive green logo pack\blue logo.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17836" y="6173582"/>
            <a:ext cx="1649962" cy="674183"/>
          </a:xfrm>
          <a:prstGeom prst="rect">
            <a:avLst/>
          </a:prstGeom>
          <a:noFill/>
          <a:ln>
            <a:noFill/>
          </a:ln>
        </p:spPr>
      </p:pic>
    </p:spTree>
    <p:extLst>
      <p:ext uri="{BB962C8B-B14F-4D97-AF65-F5344CB8AC3E}">
        <p14:creationId xmlns:p14="http://schemas.microsoft.com/office/powerpoint/2010/main" val="26697535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9281"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xmlns="" id="{82720D7C-AE7A-471A-9005-4ED4FBF00029}"/>
              </a:ext>
            </a:extLst>
          </p:cNvPr>
          <p:cNvSpPr>
            <a:spLocks noGrp="1"/>
          </p:cNvSpPr>
          <p:nvPr>
            <p:ph type="title"/>
          </p:nvPr>
        </p:nvSpPr>
        <p:spPr>
          <a:xfrm>
            <a:off x="847481" y="90814"/>
            <a:ext cx="10515600" cy="1325563"/>
          </a:xfrm>
        </p:spPr>
        <p:txBody>
          <a:bodyPr/>
          <a:lstStyle/>
          <a:p>
            <a:pPr algn="ctr"/>
            <a:r>
              <a:rPr lang="en-GB" dirty="0" smtClean="0">
                <a:latin typeface="+mn-lt"/>
              </a:rPr>
              <a:t>How can plastic be separated from sand?</a:t>
            </a:r>
            <a:endParaRPr lang="en-GB" dirty="0">
              <a:latin typeface="+mn-lt"/>
            </a:endParaRPr>
          </a:p>
        </p:txBody>
      </p:sp>
      <p:pic>
        <p:nvPicPr>
          <p:cNvPr id="4106" name="Picture 10" descr="Image result for buck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44799"/>
            <a:ext cx="3793331" cy="3793331"/>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Image result for sal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1675" y="4170362"/>
            <a:ext cx="2244725" cy="22447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Image result for pouring water"/>
          <p:cNvPicPr/>
          <p:nvPr/>
        </p:nvPicPr>
        <p:blipFill rotWithShape="1">
          <a:blip r:embed="rId5">
            <a:extLst>
              <a:ext uri="{BEBA8EAE-BF5A-486C-A8C5-ECC9F3942E4B}">
                <a14:imgProps xmlns:a14="http://schemas.microsoft.com/office/drawing/2010/main">
                  <a14:imgLayer r:embed="rId6">
                    <a14:imgEffect>
                      <a14:backgroundRemoval t="0" b="90000" l="41197" r="95775">
                        <a14:foregroundMark x1="45540" y1="26875" x2="45540" y2="26875"/>
                        <a14:foregroundMark x1="44366" y1="26042" x2="44366" y2="26042"/>
                        <a14:foregroundMark x1="56103" y1="62917" x2="56103" y2="62917"/>
                        <a14:foregroundMark x1="58803" y1="67500" x2="58803" y2="67500"/>
                        <a14:foregroundMark x1="59859" y1="69583" x2="59859" y2="69583"/>
                        <a14:foregroundMark x1="56455" y1="73750" x2="56455" y2="73750"/>
                        <a14:foregroundMark x1="57277" y1="73750" x2="57277" y2="73750"/>
                        <a14:foregroundMark x1="54108" y1="76250" x2="54108" y2="76250"/>
                        <a14:foregroundMark x1="48357" y1="65833" x2="48357" y2="65833"/>
                        <a14:foregroundMark x1="46948" y1="61667" x2="46948" y2="61667"/>
                        <a14:foregroundMark x1="46009" y1="57500" x2="46009" y2="57500"/>
                        <a14:foregroundMark x1="48005" y1="60000" x2="48005" y2="60000"/>
                        <a14:foregroundMark x1="55164" y1="74792" x2="55164" y2="74792"/>
                        <a14:foregroundMark x1="61737" y1="68333" x2="61737" y2="68333"/>
                        <a14:foregroundMark x1="62793" y1="63125" x2="62793" y2="63125"/>
                        <a14:foregroundMark x1="61150" y1="68542" x2="61150" y2="68542"/>
                        <a14:foregroundMark x1="64671" y1="69167" x2="64671" y2="69167"/>
                        <a14:foregroundMark x1="65376" y1="68542" x2="65376" y2="68542"/>
                        <a14:foregroundMark x1="64085" y1="69375" x2="64085" y2="69375"/>
                        <a14:foregroundMark x1="65845" y1="67917" x2="65845" y2="67917"/>
                        <a14:foregroundMark x1="68075" y1="70000" x2="68075" y2="70000"/>
                        <a14:foregroundMark x1="68310" y1="69375" x2="68310" y2="69375"/>
                        <a14:foregroundMark x1="61033" y1="64583" x2="61033" y2="64583"/>
                        <a14:foregroundMark x1="54108" y1="79792" x2="54108" y2="79792"/>
                        <a14:foregroundMark x1="54930" y1="82083" x2="54930" y2="82083"/>
                        <a14:foregroundMark x1="53756" y1="79583" x2="53756" y2="79583"/>
                        <a14:foregroundMark x1="49883" y1="73958" x2="49883" y2="73958"/>
                        <a14:foregroundMark x1="50704" y1="74583" x2="50704" y2="74583"/>
                        <a14:foregroundMark x1="46009" y1="71250" x2="46009" y2="71250"/>
                        <a14:foregroundMark x1="46479" y1="71458" x2="46479" y2="71458"/>
                        <a14:foregroundMark x1="44601" y1="52917" x2="44601" y2="52917"/>
                        <a14:foregroundMark x1="43897" y1="52292" x2="43897" y2="52292"/>
                        <a14:foregroundMark x1="45070" y1="53958" x2="45070" y2="53958"/>
                        <a14:foregroundMark x1="43779" y1="51458" x2="43779" y2="51458"/>
                        <a14:foregroundMark x1="52113" y1="41042" x2="52113" y2="41042"/>
                        <a14:foregroundMark x1="53169" y1="43125" x2="53169" y2="43125"/>
                        <a14:foregroundMark x1="52230" y1="37292" x2="52230" y2="37292"/>
                        <a14:foregroundMark x1="53521" y1="44583" x2="53521" y2="44583"/>
                        <a14:foregroundMark x1="54930" y1="45208" x2="54930" y2="45208"/>
                        <a14:foregroundMark x1="57160" y1="46042" x2="57160" y2="46042"/>
                        <a14:foregroundMark x1="57394" y1="41875" x2="57394" y2="41875"/>
                        <a14:foregroundMark x1="52934" y1="38750" x2="52934" y2="38750"/>
                        <a14:foregroundMark x1="52113" y1="11250" x2="52113" y2="11250"/>
                        <a14:foregroundMark x1="50822" y1="10417" x2="50822" y2="10417"/>
                        <a14:foregroundMark x1="51878" y1="10208" x2="51878" y2="10208"/>
                        <a14:foregroundMark x1="50117" y1="10417" x2="50117" y2="10417"/>
                        <a14:backgroundMark x1="60211" y1="66250" x2="60211" y2="66250"/>
                        <a14:backgroundMark x1="58451" y1="70000" x2="58451" y2="70000"/>
                        <a14:backgroundMark x1="57160" y1="48750" x2="57160" y2="48750"/>
                        <a14:backgroundMark x1="55282" y1="41458" x2="55282" y2="41458"/>
                        <a14:backgroundMark x1="58451" y1="40417" x2="58451" y2="40417"/>
                        <a14:backgroundMark x1="50587" y1="26042" x2="50587" y2="26042"/>
                        <a14:backgroundMark x1="50235" y1="13125" x2="50235" y2="13125"/>
                        <a14:backgroundMark x1="50117" y1="12083" x2="50117" y2="12083"/>
                        <a14:backgroundMark x1="64906" y1="27917" x2="64906" y2="27917"/>
                        <a14:backgroundMark x1="67019" y1="26042" x2="67019" y2="26042"/>
                        <a14:backgroundMark x1="70657" y1="26875" x2="70657" y2="26875"/>
                        <a14:backgroundMark x1="60563" y1="56458" x2="60563" y2="56458"/>
                        <a14:backgroundMark x1="59155" y1="53750" x2="59155" y2="53750"/>
                        <a14:backgroundMark x1="61033" y1="56042" x2="61033" y2="56042"/>
                        <a14:backgroundMark x1="47653" y1="61250" x2="47653" y2="61250"/>
                        <a14:backgroundMark x1="53873" y1="35417" x2="53873" y2="35417"/>
                        <a14:backgroundMark x1="56690" y1="33542" x2="56690" y2="33542"/>
                        <a14:backgroundMark x1="52113" y1="16667" x2="52113" y2="16667"/>
                      </a14:backgroundRemoval>
                    </a14:imgEffect>
                  </a14:imgLayer>
                </a14:imgProps>
              </a:ext>
              <a:ext uri="{28A0092B-C50C-407E-A947-70E740481C1C}">
                <a14:useLocalDpi xmlns:a14="http://schemas.microsoft.com/office/drawing/2010/main" val="0"/>
              </a:ext>
            </a:extLst>
          </a:blip>
          <a:srcRect l="41018" r="12377"/>
          <a:stretch/>
        </p:blipFill>
        <p:spPr bwMode="auto">
          <a:xfrm rot="491724">
            <a:off x="1232737" y="1813246"/>
            <a:ext cx="2670175" cy="3229610"/>
          </a:xfrm>
          <a:prstGeom prst="rect">
            <a:avLst/>
          </a:prstGeom>
          <a:noFill/>
          <a:ln>
            <a:noFill/>
          </a:ln>
          <a:extLst>
            <a:ext uri="{53640926-AAD7-44D8-BBD7-CCE9431645EC}">
              <a14:shadowObscured xmlns:a14="http://schemas.microsoft.com/office/drawing/2010/main"/>
            </a:ext>
          </a:extLst>
        </p:spPr>
      </p:pic>
      <p:pic>
        <p:nvPicPr>
          <p:cNvPr id="10" name="Picture 9" descr="E:\Work\Positive green logo pack\blue logo.pn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17836" y="6173582"/>
            <a:ext cx="1649962" cy="674183"/>
          </a:xfrm>
          <a:prstGeom prst="rect">
            <a:avLst/>
          </a:prstGeom>
          <a:noFill/>
          <a:ln>
            <a:noFill/>
          </a:ln>
        </p:spPr>
      </p:pic>
      <p:pic>
        <p:nvPicPr>
          <p:cNvPr id="1026" name="Picture 2" descr="Related image"/>
          <p:cNvPicPr>
            <a:picLocks noChangeAspect="1" noChangeArrowheads="1"/>
          </p:cNvPicPr>
          <p:nvPr/>
        </p:nvPicPr>
        <p:blipFill rotWithShape="1">
          <a:blip r:embed="rId8">
            <a:extLst>
              <a:ext uri="{28A0092B-C50C-407E-A947-70E740481C1C}">
                <a14:useLocalDpi xmlns:a14="http://schemas.microsoft.com/office/drawing/2010/main" val="0"/>
              </a:ext>
            </a:extLst>
          </a:blip>
          <a:srcRect l="21138" r="15204"/>
          <a:stretch/>
        </p:blipFill>
        <p:spPr bwMode="auto">
          <a:xfrm>
            <a:off x="6096000" y="1851025"/>
            <a:ext cx="5614738" cy="42862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120161" y="5875665"/>
            <a:ext cx="1591733" cy="261610"/>
          </a:xfrm>
          <a:prstGeom prst="rect">
            <a:avLst/>
          </a:prstGeom>
          <a:noFill/>
        </p:spPr>
        <p:txBody>
          <a:bodyPr wrap="square" rtlCol="0">
            <a:spAutoFit/>
          </a:bodyPr>
          <a:lstStyle/>
          <a:p>
            <a:r>
              <a:rPr lang="en-GB" sz="1050" dirty="0" smtClean="0">
                <a:solidFill>
                  <a:schemeClr val="bg1"/>
                </a:solidFill>
              </a:rPr>
              <a:t>©NOAA</a:t>
            </a:r>
            <a:endParaRPr lang="en-GB" sz="1050" dirty="0">
              <a:solidFill>
                <a:schemeClr val="bg1"/>
              </a:solidFill>
            </a:endParaRPr>
          </a:p>
        </p:txBody>
      </p:sp>
    </p:spTree>
    <p:extLst>
      <p:ext uri="{BB962C8B-B14F-4D97-AF65-F5344CB8AC3E}">
        <p14:creationId xmlns:p14="http://schemas.microsoft.com/office/powerpoint/2010/main" val="38218863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itle 1">
            <a:extLst>
              <a:ext uri="{FF2B5EF4-FFF2-40B4-BE49-F238E27FC236}">
                <a16:creationId xmlns:a16="http://schemas.microsoft.com/office/drawing/2014/main" xmlns="" id="{9E88802E-8665-4911-9999-3444F60C81BB}"/>
              </a:ext>
            </a:extLst>
          </p:cNvPr>
          <p:cNvSpPr txBox="1">
            <a:spLocks/>
          </p:cNvSpPr>
          <p:nvPr/>
        </p:nvSpPr>
        <p:spPr>
          <a:xfrm>
            <a:off x="838200"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dirty="0">
                <a:latin typeface="+mn-lt"/>
              </a:rPr>
              <a:t>What can you do?</a:t>
            </a:r>
          </a:p>
        </p:txBody>
      </p:sp>
      <p:pic>
        <p:nvPicPr>
          <p:cNvPr id="6" name="Picture 5" descr="E:\Work\Positive green logo pack\blue logo.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17836" y="6173582"/>
            <a:ext cx="1649962" cy="674183"/>
          </a:xfrm>
          <a:prstGeom prst="rect">
            <a:avLst/>
          </a:prstGeom>
          <a:noFill/>
          <a:ln>
            <a:noFill/>
          </a:ln>
        </p:spPr>
      </p:pic>
      <p:grpSp>
        <p:nvGrpSpPr>
          <p:cNvPr id="7" name="Group 6"/>
          <p:cNvGrpSpPr/>
          <p:nvPr/>
        </p:nvGrpSpPr>
        <p:grpSpPr>
          <a:xfrm>
            <a:off x="500375" y="2315069"/>
            <a:ext cx="5055487" cy="2277243"/>
            <a:chOff x="500375" y="2315069"/>
            <a:chExt cx="5055487" cy="2277243"/>
          </a:xfrm>
        </p:grpSpPr>
        <p:grpSp>
          <p:nvGrpSpPr>
            <p:cNvPr id="8" name="Group 7"/>
            <p:cNvGrpSpPr/>
            <p:nvPr/>
          </p:nvGrpSpPr>
          <p:grpSpPr>
            <a:xfrm>
              <a:off x="500375" y="2315069"/>
              <a:ext cx="5000000" cy="2227862"/>
              <a:chOff x="500375" y="2315069"/>
              <a:chExt cx="5000000" cy="2227862"/>
            </a:xfrm>
          </p:grpSpPr>
          <p:pic>
            <p:nvPicPr>
              <p:cNvPr id="11" name="Picture 10">
                <a:extLst>
                  <a:ext uri="{FF2B5EF4-FFF2-40B4-BE49-F238E27FC236}">
                    <a16:creationId xmlns:a16="http://schemas.microsoft.com/office/drawing/2014/main" xmlns="" id="{C721964B-23E7-449F-9E8E-0ADEDD7350E6}"/>
                  </a:ext>
                </a:extLst>
              </p:cNvPr>
              <p:cNvPicPr>
                <a:picLocks noChangeAspect="1"/>
              </p:cNvPicPr>
              <p:nvPr/>
            </p:nvPicPr>
            <p:blipFill rotWithShape="1">
              <a:blip r:embed="rId4">
                <a:extLst>
                  <a:ext uri="{28A0092B-C50C-407E-A947-70E740481C1C}">
                    <a14:useLocalDpi xmlns:a14="http://schemas.microsoft.com/office/drawing/2010/main" val="0"/>
                  </a:ext>
                </a:extLst>
              </a:blip>
              <a:srcRect b="52065"/>
              <a:stretch/>
            </p:blipFill>
            <p:spPr>
              <a:xfrm>
                <a:off x="500375" y="2315069"/>
                <a:ext cx="5000000" cy="2227862"/>
              </a:xfrm>
              <a:prstGeom prst="rect">
                <a:avLst/>
              </a:prstGeom>
              <a:effectLst>
                <a:outerShdw blurRad="50800" dist="38100" dir="2700000" algn="tl" rotWithShape="0">
                  <a:prstClr val="black">
                    <a:alpha val="40000"/>
                  </a:prstClr>
                </a:outerShdw>
              </a:effectLst>
            </p:spPr>
          </p:pic>
          <p:sp>
            <p:nvSpPr>
              <p:cNvPr id="12" name="Rectangle 11"/>
              <p:cNvSpPr/>
              <p:nvPr/>
            </p:nvSpPr>
            <p:spPr>
              <a:xfrm>
                <a:off x="3865830" y="3983525"/>
                <a:ext cx="1625492" cy="5503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3926871" y="3883654"/>
                <a:ext cx="521713" cy="39829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0" name="Picture 9">
              <a:extLst>
                <a:ext uri="{FF2B5EF4-FFF2-40B4-BE49-F238E27FC236}">
                  <a16:creationId xmlns:a16="http://schemas.microsoft.com/office/drawing/2014/main" xmlns="" id="{24BC468B-2BC0-4C1C-94AE-F28FF2A68803}"/>
                </a:ext>
              </a:extLst>
            </p:cNvPr>
            <p:cNvPicPr>
              <a:picLocks noChangeAspect="1"/>
            </p:cNvPicPr>
            <p:nvPr/>
          </p:nvPicPr>
          <p:blipFill rotWithShape="1">
            <a:blip r:embed="rId5"/>
            <a:srcRect l="1800" t="3097" r="1613" b="3048"/>
            <a:stretch/>
          </p:blipFill>
          <p:spPr>
            <a:xfrm>
              <a:off x="3622239" y="3824109"/>
              <a:ext cx="1933623" cy="768203"/>
            </a:xfrm>
            <a:prstGeom prst="rect">
              <a:avLst/>
            </a:prstGeom>
          </p:spPr>
        </p:pic>
      </p:grpSp>
      <p:grpSp>
        <p:nvGrpSpPr>
          <p:cNvPr id="16" name="Group 15"/>
          <p:cNvGrpSpPr/>
          <p:nvPr/>
        </p:nvGrpSpPr>
        <p:grpSpPr>
          <a:xfrm>
            <a:off x="6491600" y="2308720"/>
            <a:ext cx="5086249" cy="2277242"/>
            <a:chOff x="6491600" y="2308720"/>
            <a:chExt cx="5086249" cy="2277242"/>
          </a:xfrm>
        </p:grpSpPr>
        <p:grpSp>
          <p:nvGrpSpPr>
            <p:cNvPr id="17" name="Group 16"/>
            <p:cNvGrpSpPr/>
            <p:nvPr/>
          </p:nvGrpSpPr>
          <p:grpSpPr>
            <a:xfrm>
              <a:off x="6491600" y="2308720"/>
              <a:ext cx="5000000" cy="2227862"/>
              <a:chOff x="6491600" y="2315070"/>
              <a:chExt cx="5000000" cy="2227862"/>
            </a:xfrm>
          </p:grpSpPr>
          <p:pic>
            <p:nvPicPr>
              <p:cNvPr id="19" name="Picture 18">
                <a:extLst>
                  <a:ext uri="{FF2B5EF4-FFF2-40B4-BE49-F238E27FC236}">
                    <a16:creationId xmlns:a16="http://schemas.microsoft.com/office/drawing/2014/main" xmlns="" id="{E9C5D943-9E5C-45BF-AB5A-983390450F32}"/>
                  </a:ext>
                </a:extLst>
              </p:cNvPr>
              <p:cNvPicPr>
                <a:picLocks noChangeAspect="1"/>
              </p:cNvPicPr>
              <p:nvPr/>
            </p:nvPicPr>
            <p:blipFill rotWithShape="1">
              <a:blip r:embed="rId4">
                <a:extLst>
                  <a:ext uri="{28A0092B-C50C-407E-A947-70E740481C1C}">
                    <a14:useLocalDpi xmlns:a14="http://schemas.microsoft.com/office/drawing/2010/main" val="0"/>
                  </a:ext>
                </a:extLst>
              </a:blip>
              <a:srcRect t="47951" b="4114"/>
              <a:stretch/>
            </p:blipFill>
            <p:spPr>
              <a:xfrm>
                <a:off x="6491600" y="2315070"/>
                <a:ext cx="5000000" cy="2227862"/>
              </a:xfrm>
              <a:prstGeom prst="rect">
                <a:avLst/>
              </a:prstGeom>
              <a:effectLst>
                <a:outerShdw blurRad="50800" dist="38100" dir="2700000" algn="tl" rotWithShape="0">
                  <a:prstClr val="black">
                    <a:alpha val="40000"/>
                  </a:prstClr>
                </a:outerShdw>
              </a:effectLst>
            </p:spPr>
          </p:pic>
          <p:sp>
            <p:nvSpPr>
              <p:cNvPr id="20" name="Rectangle 19"/>
              <p:cNvSpPr/>
              <p:nvPr/>
            </p:nvSpPr>
            <p:spPr>
              <a:xfrm>
                <a:off x="9868277" y="3983526"/>
                <a:ext cx="1485523" cy="4617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p:cNvSpPr/>
              <p:nvPr/>
            </p:nvSpPr>
            <p:spPr>
              <a:xfrm>
                <a:off x="9923764" y="3824109"/>
                <a:ext cx="594072" cy="45834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8" name="Picture 17">
              <a:extLst>
                <a:ext uri="{FF2B5EF4-FFF2-40B4-BE49-F238E27FC236}">
                  <a16:creationId xmlns:a16="http://schemas.microsoft.com/office/drawing/2014/main" xmlns="" id="{24BC468B-2BC0-4C1C-94AE-F28FF2A68803}"/>
                </a:ext>
              </a:extLst>
            </p:cNvPr>
            <p:cNvPicPr>
              <a:picLocks noChangeAspect="1"/>
            </p:cNvPicPr>
            <p:nvPr/>
          </p:nvPicPr>
          <p:blipFill rotWithShape="1">
            <a:blip r:embed="rId5"/>
            <a:srcRect l="1800" t="3097" r="1613" b="3048"/>
            <a:stretch/>
          </p:blipFill>
          <p:spPr>
            <a:xfrm>
              <a:off x="9644226" y="3817759"/>
              <a:ext cx="1933623" cy="768203"/>
            </a:xfrm>
            <a:prstGeom prst="rect">
              <a:avLst/>
            </a:prstGeom>
          </p:spPr>
        </p:pic>
      </p:grpSp>
    </p:spTree>
    <p:extLst>
      <p:ext uri="{BB962C8B-B14F-4D97-AF65-F5344CB8AC3E}">
        <p14:creationId xmlns:p14="http://schemas.microsoft.com/office/powerpoint/2010/main" val="8562326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0" name="Picture 2" descr="Related image"/>
          <p:cNvPicPr>
            <a:picLocks noChangeAspect="1" noChangeArrowheads="1"/>
          </p:cNvPicPr>
          <p:nvPr/>
        </p:nvPicPr>
        <p:blipFill rotWithShape="1">
          <a:blip r:embed="rId3">
            <a:extLst>
              <a:ext uri="{28A0092B-C50C-407E-A947-70E740481C1C}">
                <a14:useLocalDpi xmlns:a14="http://schemas.microsoft.com/office/drawing/2010/main" val="0"/>
              </a:ext>
            </a:extLst>
          </a:blip>
          <a:srcRect l="9175" b="13707"/>
          <a:stretch/>
        </p:blipFill>
        <p:spPr bwMode="auto">
          <a:xfrm>
            <a:off x="3874169" y="-481443"/>
            <a:ext cx="9204157" cy="582787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Oval Callout 6"/>
          <p:cNvSpPr/>
          <p:nvPr/>
        </p:nvSpPr>
        <p:spPr>
          <a:xfrm>
            <a:off x="156411" y="144378"/>
            <a:ext cx="4969042" cy="4030579"/>
          </a:xfrm>
          <a:prstGeom prst="wedgeEllipseCallout">
            <a:avLst>
              <a:gd name="adj1" fmla="val 79449"/>
              <a:gd name="adj2" fmla="val 3688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926431" y="601579"/>
            <a:ext cx="3416969" cy="2862322"/>
          </a:xfrm>
          <a:prstGeom prst="rect">
            <a:avLst/>
          </a:prstGeom>
          <a:noFill/>
        </p:spPr>
        <p:txBody>
          <a:bodyPr wrap="square" rtlCol="0">
            <a:spAutoFit/>
          </a:bodyPr>
          <a:lstStyle/>
          <a:p>
            <a:pPr algn="ctr"/>
            <a:r>
              <a:rPr lang="en-GB" sz="3600" dirty="0"/>
              <a:t>Thank you for helping to make plastic pollution a thing of the past!</a:t>
            </a:r>
          </a:p>
        </p:txBody>
      </p:sp>
      <p:sp>
        <p:nvSpPr>
          <p:cNvPr id="12" name="Rectangle 11"/>
          <p:cNvSpPr/>
          <p:nvPr/>
        </p:nvSpPr>
        <p:spPr>
          <a:xfrm>
            <a:off x="0" y="5346432"/>
            <a:ext cx="12192000" cy="1503947"/>
          </a:xfrm>
          <a:prstGeom prst="rect">
            <a:avLst/>
          </a:prstGeom>
          <a:solidFill>
            <a:srgbClr val="034B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p:cNvPicPr/>
          <p:nvPr/>
        </p:nvPicPr>
        <p:blipFill>
          <a:blip r:embed="rId4" cstate="print">
            <a:extLst>
              <a:ext uri="{BEBA8EAE-BF5A-486C-A8C5-ECC9F3942E4B}">
                <a14:imgProps xmlns:a14="http://schemas.microsoft.com/office/drawing/2010/main">
                  <a14:imgLayer r:embed="rId5">
                    <a14:imgEffect>
                      <a14:backgroundRemoval t="9908" b="89862" l="2496" r="96802">
                        <a14:foregroundMark x1="22543" y1="43548" x2="22543" y2="43548"/>
                        <a14:foregroundMark x1="15367" y1="32258" x2="15367" y2="32258"/>
                        <a14:foregroundMark x1="16069" y1="45392" x2="16069" y2="45392"/>
                        <a14:foregroundMark x1="32527" y1="37327" x2="32527" y2="37327"/>
                        <a14:foregroundMark x1="41576" y1="40783" x2="41576" y2="40783"/>
                        <a14:foregroundMark x1="44462" y1="42166" x2="44462" y2="42166"/>
                        <a14:foregroundMark x1="49532" y1="38479" x2="49532" y2="38479"/>
                        <a14:foregroundMark x1="49220" y1="31336" x2="49220" y2="31336"/>
                        <a14:foregroundMark x1="53354" y1="38479" x2="53354" y2="38479"/>
                        <a14:foregroundMark x1="59672" y1="40323" x2="59672" y2="40323"/>
                        <a14:foregroundMark x1="65055" y1="41705" x2="65055" y2="41705"/>
                        <a14:foregroundMark x1="70593" y1="38479" x2="70593" y2="38479"/>
                        <a14:foregroundMark x1="79173" y1="41244" x2="79173" y2="41244"/>
                        <a14:foregroundMark x1="84789" y1="43088" x2="84789" y2="43088"/>
                        <a14:foregroundMark x1="87129" y1="42166" x2="87129" y2="42166"/>
                        <a14:foregroundMark x1="35881" y1="73502" x2="35881" y2="73502"/>
                        <a14:foregroundMark x1="41732" y1="70276" x2="41732" y2="70276"/>
                        <a14:foregroundMark x1="46490" y1="68203" x2="46490" y2="68203"/>
                        <a14:foregroundMark x1="49064" y1="67742" x2="49064" y2="67742"/>
                        <a14:foregroundMark x1="54290" y1="72581" x2="54290" y2="72581"/>
                        <a14:foregroundMark x1="60608" y1="74424" x2="60608" y2="74424"/>
                        <a14:backgroundMark x1="23635" y1="64977" x2="23635" y2="64977"/>
                        <a14:backgroundMark x1="17629" y1="79493" x2="17629" y2="79493"/>
                        <a14:backgroundMark x1="11934" y1="73963" x2="11934" y2="73963"/>
                        <a14:backgroundMark x1="77613" y1="40323" x2="77613" y2="40323"/>
                        <a14:backgroundMark x1="34087" y1="67742" x2="34087" y2="67742"/>
                        <a14:backgroundMark x1="45398" y1="67281" x2="45398" y2="67281"/>
                      </a14:backgroundRemoval>
                    </a14:imgEffect>
                  </a14:imgLayer>
                </a14:imgProps>
              </a:ext>
              <a:ext uri="{28A0092B-C50C-407E-A947-70E740481C1C}">
                <a14:useLocalDpi xmlns:a14="http://schemas.microsoft.com/office/drawing/2010/main" val="0"/>
              </a:ext>
            </a:extLst>
          </a:blip>
          <a:srcRect/>
          <a:stretch>
            <a:fillRect/>
          </a:stretch>
        </p:blipFill>
        <p:spPr bwMode="auto">
          <a:xfrm>
            <a:off x="55394" y="5294261"/>
            <a:ext cx="4214442" cy="1423742"/>
          </a:xfrm>
          <a:prstGeom prst="rect">
            <a:avLst/>
          </a:prstGeom>
          <a:noFill/>
          <a:ln>
            <a:noFill/>
          </a:ln>
        </p:spPr>
      </p:pic>
      <p:pic>
        <p:nvPicPr>
          <p:cNvPr id="9" name="Graphic 5">
            <a:extLst>
              <a:ext uri="{FF2B5EF4-FFF2-40B4-BE49-F238E27FC236}">
                <a16:creationId xmlns:a16="http://schemas.microsoft.com/office/drawing/2014/main" xmlns="" id="{31BBB300-D07B-4B4A-8E07-E8C2C67AAAA3}"/>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8100675" y="5492481"/>
            <a:ext cx="1125406" cy="1080000"/>
          </a:xfrm>
          <a:prstGeom prst="rect">
            <a:avLst/>
          </a:prstGeom>
        </p:spPr>
      </p:pic>
      <p:pic>
        <p:nvPicPr>
          <p:cNvPr id="10" name="Picture 9">
            <a:extLst>
              <a:ext uri="{FF2B5EF4-FFF2-40B4-BE49-F238E27FC236}">
                <a16:creationId xmlns:a16="http://schemas.microsoft.com/office/drawing/2014/main" xmlns="" id="{216BD2F7-D260-401A-8835-E6D1250DB030}"/>
              </a:ext>
            </a:extLst>
          </p:cNvPr>
          <p:cNvPicPr>
            <a:picLocks noChangeAspect="1"/>
          </p:cNvPicPr>
          <p:nvPr/>
        </p:nvPicPr>
        <p:blipFill>
          <a:blip r:embed="rId8"/>
          <a:stretch>
            <a:fillRect/>
          </a:stretch>
        </p:blipFill>
        <p:spPr>
          <a:xfrm>
            <a:off x="10817129" y="5513138"/>
            <a:ext cx="1320791" cy="1080000"/>
          </a:xfrm>
          <a:prstGeom prst="rect">
            <a:avLst/>
          </a:prstGeom>
        </p:spPr>
      </p:pic>
      <p:pic>
        <p:nvPicPr>
          <p:cNvPr id="14" name="Picture 13">
            <a:extLst>
              <a:ext uri="{FF2B5EF4-FFF2-40B4-BE49-F238E27FC236}">
                <a16:creationId xmlns:a16="http://schemas.microsoft.com/office/drawing/2014/main" xmlns="" id="{FA256A43-389B-42B6-86F5-5367E6348F8D}"/>
              </a:ext>
            </a:extLst>
          </p:cNvPr>
          <p:cNvPicPr>
            <a:picLocks noChangeAspect="1"/>
          </p:cNvPicPr>
          <p:nvPr/>
        </p:nvPicPr>
        <p:blipFill>
          <a:blip r:embed="rId9"/>
          <a:stretch>
            <a:fillRect/>
          </a:stretch>
        </p:blipFill>
        <p:spPr>
          <a:xfrm>
            <a:off x="9462123" y="5492481"/>
            <a:ext cx="1185228" cy="1080000"/>
          </a:xfrm>
          <a:prstGeom prst="rect">
            <a:avLst/>
          </a:prstGeom>
        </p:spPr>
      </p:pic>
      <p:pic>
        <p:nvPicPr>
          <p:cNvPr id="15" name="Picture 14">
            <a:extLst>
              <a:ext uri="{FF2B5EF4-FFF2-40B4-BE49-F238E27FC236}">
                <a16:creationId xmlns:a16="http://schemas.microsoft.com/office/drawing/2014/main" xmlns="" id="{4C576BBB-C7A9-410E-9926-5B054E215023}"/>
              </a:ext>
            </a:extLst>
          </p:cNvPr>
          <p:cNvPicPr>
            <a:picLocks noChangeAspect="1"/>
          </p:cNvPicPr>
          <p:nvPr/>
        </p:nvPicPr>
        <p:blipFill>
          <a:blip r:embed="rId10"/>
          <a:stretch>
            <a:fillRect/>
          </a:stretch>
        </p:blipFill>
        <p:spPr>
          <a:xfrm>
            <a:off x="6544974" y="5511478"/>
            <a:ext cx="1319659" cy="1080000"/>
          </a:xfrm>
          <a:prstGeom prst="rect">
            <a:avLst/>
          </a:prstGeom>
        </p:spPr>
      </p:pic>
      <p:pic>
        <p:nvPicPr>
          <p:cNvPr id="16" name="Picture 15">
            <a:extLst>
              <a:ext uri="{FF2B5EF4-FFF2-40B4-BE49-F238E27FC236}">
                <a16:creationId xmlns:a16="http://schemas.microsoft.com/office/drawing/2014/main" xmlns="" id="{89159EE4-E9EB-4360-87D7-829D5C4873BA}"/>
              </a:ext>
            </a:extLst>
          </p:cNvPr>
          <p:cNvPicPr>
            <a:picLocks noChangeAspect="1"/>
          </p:cNvPicPr>
          <p:nvPr/>
        </p:nvPicPr>
        <p:blipFill>
          <a:blip r:embed="rId11"/>
          <a:stretch>
            <a:fillRect/>
          </a:stretch>
        </p:blipFill>
        <p:spPr>
          <a:xfrm>
            <a:off x="5352705" y="5492481"/>
            <a:ext cx="956227" cy="1080000"/>
          </a:xfrm>
          <a:prstGeom prst="rect">
            <a:avLst/>
          </a:prstGeom>
        </p:spPr>
      </p:pic>
      <p:pic>
        <p:nvPicPr>
          <p:cNvPr id="17" name="Picture 16">
            <a:extLst>
              <a:ext uri="{FF2B5EF4-FFF2-40B4-BE49-F238E27FC236}">
                <a16:creationId xmlns:a16="http://schemas.microsoft.com/office/drawing/2014/main" xmlns="" id="{68C7D309-EA72-485A-9A2A-66F440FF1E7C}"/>
              </a:ext>
            </a:extLst>
          </p:cNvPr>
          <p:cNvPicPr>
            <a:picLocks noChangeAspect="1"/>
          </p:cNvPicPr>
          <p:nvPr/>
        </p:nvPicPr>
        <p:blipFill>
          <a:blip r:embed="rId12"/>
          <a:stretch>
            <a:fillRect/>
          </a:stretch>
        </p:blipFill>
        <p:spPr>
          <a:xfrm>
            <a:off x="3968942" y="5563950"/>
            <a:ext cx="1213985" cy="1080000"/>
          </a:xfrm>
          <a:prstGeom prst="rect">
            <a:avLst/>
          </a:prstGeom>
        </p:spPr>
      </p:pic>
    </p:spTree>
    <p:extLst>
      <p:ext uri="{BB962C8B-B14F-4D97-AF65-F5344CB8AC3E}">
        <p14:creationId xmlns:p14="http://schemas.microsoft.com/office/powerpoint/2010/main" val="17688557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
            <a:ext cx="12204340" cy="686494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xmlns="" id="{82720D7C-AE7A-471A-9005-4ED4FBF00029}"/>
              </a:ext>
            </a:extLst>
          </p:cNvPr>
          <p:cNvSpPr>
            <a:spLocks noGrp="1"/>
          </p:cNvSpPr>
          <p:nvPr>
            <p:ph type="title"/>
          </p:nvPr>
        </p:nvSpPr>
        <p:spPr>
          <a:xfrm>
            <a:off x="838200" y="0"/>
            <a:ext cx="10515600" cy="1325563"/>
          </a:xfrm>
        </p:spPr>
        <p:txBody>
          <a:bodyPr/>
          <a:lstStyle/>
          <a:p>
            <a:pPr algn="ctr"/>
            <a:r>
              <a:rPr lang="en-GB" dirty="0" smtClean="0">
                <a:latin typeface="+mn-lt"/>
              </a:rPr>
              <a:t>What’s the connection?</a:t>
            </a:r>
            <a:endParaRPr lang="en-GB" dirty="0">
              <a:latin typeface="+mn-lt"/>
            </a:endParaRPr>
          </a:p>
        </p:txBody>
      </p:sp>
      <p:sp>
        <p:nvSpPr>
          <p:cNvPr id="2" name="Right Arrow 1"/>
          <p:cNvSpPr/>
          <p:nvPr/>
        </p:nvSpPr>
        <p:spPr>
          <a:xfrm>
            <a:off x="5466392" y="3105339"/>
            <a:ext cx="1457607" cy="5884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E:\Work\Positive green logo pack\blue logo.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17836" y="6173582"/>
            <a:ext cx="1649962" cy="674183"/>
          </a:xfrm>
          <a:prstGeom prst="rect">
            <a:avLst/>
          </a:prstGeom>
          <a:noFill/>
          <a:ln>
            <a:noFill/>
          </a:ln>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4916" y="2120435"/>
            <a:ext cx="4198507" cy="2624067"/>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999" y="2020710"/>
            <a:ext cx="4073151" cy="3054863"/>
          </a:xfrm>
          <a:prstGeom prst="rect">
            <a:avLst/>
          </a:prstGeom>
        </p:spPr>
      </p:pic>
    </p:spTree>
    <p:extLst>
      <p:ext uri="{BB962C8B-B14F-4D97-AF65-F5344CB8AC3E}">
        <p14:creationId xmlns:p14="http://schemas.microsoft.com/office/powerpoint/2010/main" val="35164487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230" y="-13669"/>
            <a:ext cx="12204340" cy="686494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xmlns="" id="{82720D7C-AE7A-471A-9005-4ED4FBF00029}"/>
              </a:ext>
            </a:extLst>
          </p:cNvPr>
          <p:cNvSpPr>
            <a:spLocks noGrp="1"/>
          </p:cNvSpPr>
          <p:nvPr>
            <p:ph type="title"/>
          </p:nvPr>
        </p:nvSpPr>
        <p:spPr>
          <a:xfrm>
            <a:off x="838200" y="0"/>
            <a:ext cx="10515600" cy="1325563"/>
          </a:xfrm>
        </p:spPr>
        <p:txBody>
          <a:bodyPr/>
          <a:lstStyle/>
          <a:p>
            <a:pPr algn="ctr"/>
            <a:r>
              <a:rPr lang="en-GB" dirty="0" smtClean="0">
                <a:latin typeface="+mn-lt"/>
              </a:rPr>
              <a:t>What’s the connection?</a:t>
            </a:r>
            <a:endParaRPr lang="en-GB" dirty="0">
              <a:latin typeface="+mn-lt"/>
            </a:endParaRPr>
          </a:p>
        </p:txBody>
      </p:sp>
      <p:pic>
        <p:nvPicPr>
          <p:cNvPr id="2050" name="Picture 2" descr="Image result for food packaging was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9242" y="3593508"/>
            <a:ext cx="2648294" cy="161840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packaging in the ocea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7501" y="1898585"/>
            <a:ext cx="2433379" cy="1622253"/>
          </a:xfrm>
          <a:prstGeom prst="rect">
            <a:avLst/>
          </a:prstGeom>
          <a:noFill/>
          <a:extLst>
            <a:ext uri="{909E8E84-426E-40DD-AFC4-6F175D3DCCD1}">
              <a14:hiddenFill xmlns:a14="http://schemas.microsoft.com/office/drawing/2010/main">
                <a:solidFill>
                  <a:srgbClr val="FFFFFF"/>
                </a:solidFill>
              </a14:hiddenFill>
            </a:ext>
          </a:extLst>
        </p:spPr>
      </p:pic>
      <p:sp>
        <p:nvSpPr>
          <p:cNvPr id="2" name="Right Arrow 1"/>
          <p:cNvSpPr/>
          <p:nvPr/>
        </p:nvSpPr>
        <p:spPr>
          <a:xfrm rot="19947980">
            <a:off x="2928517" y="4892191"/>
            <a:ext cx="818982" cy="3306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ight Arrow 10"/>
          <p:cNvSpPr/>
          <p:nvPr/>
        </p:nvSpPr>
        <p:spPr>
          <a:xfrm rot="19947980">
            <a:off x="6219280" y="3325471"/>
            <a:ext cx="818982" cy="3306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2" name="Picture 4"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65944" y="3826687"/>
            <a:ext cx="6836868" cy="455791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E:\Work\Positive green logo pack\blue logo.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517836" y="6173582"/>
            <a:ext cx="1649962" cy="674183"/>
          </a:xfrm>
          <a:prstGeom prst="rect">
            <a:avLst/>
          </a:prstGeom>
          <a:noFill/>
          <a:ln>
            <a:noFill/>
          </a:ln>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13311" y="833629"/>
            <a:ext cx="2064021" cy="1290013"/>
          </a:xfrm>
          <a:prstGeom prst="rect">
            <a:avLst/>
          </a:prstGeom>
        </p:spPr>
      </p:pic>
      <p:sp>
        <p:nvSpPr>
          <p:cNvPr id="12" name="Right Arrow 11"/>
          <p:cNvSpPr/>
          <p:nvPr/>
        </p:nvSpPr>
        <p:spPr>
          <a:xfrm rot="19947980">
            <a:off x="9257880" y="1622426"/>
            <a:ext cx="818982" cy="3306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8480" y="4908235"/>
            <a:ext cx="2281510" cy="1711132"/>
          </a:xfrm>
          <a:prstGeom prst="rect">
            <a:avLst/>
          </a:prstGeom>
        </p:spPr>
      </p:pic>
    </p:spTree>
    <p:extLst>
      <p:ext uri="{BB962C8B-B14F-4D97-AF65-F5344CB8AC3E}">
        <p14:creationId xmlns:p14="http://schemas.microsoft.com/office/powerpoint/2010/main" val="3266745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5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
            <a:ext cx="12204340" cy="686494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 xmlns:a16="http://schemas.microsoft.com/office/drawing/2014/main" id="{82720D7C-AE7A-471A-9005-4ED4FBF00029}"/>
              </a:ext>
            </a:extLst>
          </p:cNvPr>
          <p:cNvSpPr>
            <a:spLocks noGrp="1"/>
          </p:cNvSpPr>
          <p:nvPr>
            <p:ph type="title"/>
          </p:nvPr>
        </p:nvSpPr>
        <p:spPr>
          <a:xfrm>
            <a:off x="838200" y="0"/>
            <a:ext cx="10515600" cy="1325563"/>
          </a:xfrm>
        </p:spPr>
        <p:txBody>
          <a:bodyPr/>
          <a:lstStyle/>
          <a:p>
            <a:pPr algn="ctr"/>
            <a:r>
              <a:rPr lang="en-GB" dirty="0" smtClean="0">
                <a:latin typeface="+mn-lt"/>
              </a:rPr>
              <a:t>How does it make you feel?</a:t>
            </a:r>
            <a:endParaRPr lang="en-GB" dirty="0">
              <a:latin typeface="+mn-lt"/>
            </a:endParaRPr>
          </a:p>
        </p:txBody>
      </p:sp>
      <p:pic>
        <p:nvPicPr>
          <p:cNvPr id="4" name="34237154782005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78280" y="1148142"/>
            <a:ext cx="9835440" cy="5532435"/>
          </a:xfrm>
          <a:prstGeom prst="rect">
            <a:avLst/>
          </a:prstGeom>
        </p:spPr>
      </p:pic>
    </p:spTree>
    <p:extLst>
      <p:ext uri="{BB962C8B-B14F-4D97-AF65-F5344CB8AC3E}">
        <p14:creationId xmlns:p14="http://schemas.microsoft.com/office/powerpoint/2010/main" val="8536572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
            <a:ext cx="12204340" cy="686494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 xmlns:a16="http://schemas.microsoft.com/office/drawing/2014/main" id="{82720D7C-AE7A-471A-9005-4ED4FBF00029}"/>
              </a:ext>
            </a:extLst>
          </p:cNvPr>
          <p:cNvSpPr>
            <a:spLocks noGrp="1"/>
          </p:cNvSpPr>
          <p:nvPr>
            <p:ph type="title"/>
          </p:nvPr>
        </p:nvSpPr>
        <p:spPr>
          <a:xfrm>
            <a:off x="838200" y="0"/>
            <a:ext cx="10515600" cy="1325563"/>
          </a:xfrm>
        </p:spPr>
        <p:txBody>
          <a:bodyPr/>
          <a:lstStyle/>
          <a:p>
            <a:pPr algn="ctr"/>
            <a:r>
              <a:rPr lang="en-GB" dirty="0" smtClean="0">
                <a:latin typeface="+mn-lt"/>
              </a:rPr>
              <a:t>What is </a:t>
            </a:r>
            <a:r>
              <a:rPr lang="en-GB" dirty="0" err="1" smtClean="0">
                <a:latin typeface="+mn-lt"/>
              </a:rPr>
              <a:t>microplastic</a:t>
            </a:r>
            <a:r>
              <a:rPr lang="en-GB" dirty="0" smtClean="0">
                <a:latin typeface="+mn-lt"/>
              </a:rPr>
              <a:t>?</a:t>
            </a:r>
            <a:endParaRPr lang="en-GB" dirty="0">
              <a:latin typeface="+mn-l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979" y="832512"/>
            <a:ext cx="4836556" cy="3698543"/>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44219"/>
          <a:stretch/>
        </p:blipFill>
        <p:spPr>
          <a:xfrm>
            <a:off x="361080" y="4113966"/>
            <a:ext cx="4836556" cy="2063085"/>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b="54302"/>
          <a:stretch/>
        </p:blipFill>
        <p:spPr>
          <a:xfrm>
            <a:off x="1511065" y="1468605"/>
            <a:ext cx="4836556" cy="1690167"/>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22426" b="54302"/>
          <a:stretch/>
        </p:blipFill>
        <p:spPr>
          <a:xfrm>
            <a:off x="3809155" y="2661806"/>
            <a:ext cx="4836556" cy="860732"/>
          </a:xfrm>
          <a:prstGeom prst="rect">
            <a:avLst/>
          </a:prstGeom>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b="79763"/>
          <a:stretch/>
        </p:blipFill>
        <p:spPr>
          <a:xfrm>
            <a:off x="3907815" y="1706612"/>
            <a:ext cx="4836556" cy="748471"/>
          </a:xfrm>
          <a:prstGeom prst="rect">
            <a:avLst/>
          </a:prstGeom>
        </p:spPr>
      </p:pic>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t="67002"/>
          <a:stretch/>
        </p:blipFill>
        <p:spPr>
          <a:xfrm>
            <a:off x="2650923" y="5071895"/>
            <a:ext cx="4836556" cy="1220455"/>
          </a:xfrm>
          <a:prstGeom prst="rect">
            <a:avLst/>
          </a:prstGeom>
        </p:spPr>
      </p:pic>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t="22426" b="54302"/>
          <a:stretch/>
        </p:blipFill>
        <p:spPr>
          <a:xfrm>
            <a:off x="2591911" y="3718745"/>
            <a:ext cx="4836556" cy="860732"/>
          </a:xfrm>
          <a:prstGeom prst="rect">
            <a:avLst/>
          </a:prstGeom>
        </p:spPr>
      </p:pic>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66493" b="79763"/>
          <a:stretch/>
        </p:blipFill>
        <p:spPr>
          <a:xfrm>
            <a:off x="9237115" y="2039019"/>
            <a:ext cx="1620583" cy="748471"/>
          </a:xfrm>
          <a:prstGeom prst="rect">
            <a:avLst/>
          </a:prstGeom>
        </p:spPr>
      </p:pic>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r="30867" b="79763"/>
          <a:stretch/>
        </p:blipFill>
        <p:spPr>
          <a:xfrm>
            <a:off x="6123610" y="2325982"/>
            <a:ext cx="3343669" cy="748471"/>
          </a:xfrm>
          <a:prstGeom prst="rect">
            <a:avLst/>
          </a:prstGeom>
        </p:spPr>
      </p:pic>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t="33768" b="54302"/>
          <a:stretch/>
        </p:blipFill>
        <p:spPr>
          <a:xfrm>
            <a:off x="6192489" y="3153625"/>
            <a:ext cx="4836556" cy="441247"/>
          </a:xfrm>
          <a:prstGeom prst="rect">
            <a:avLst/>
          </a:prstGeom>
        </p:spPr>
      </p:pic>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t="33768" b="54302"/>
          <a:stretch/>
        </p:blipFill>
        <p:spPr>
          <a:xfrm>
            <a:off x="4652028" y="5758857"/>
            <a:ext cx="4836556" cy="441247"/>
          </a:xfrm>
          <a:prstGeom prst="rect">
            <a:avLst/>
          </a:prstGeom>
        </p:spPr>
      </p:pic>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t="33768" b="54302"/>
          <a:stretch/>
        </p:blipFill>
        <p:spPr>
          <a:xfrm>
            <a:off x="5616260" y="3975915"/>
            <a:ext cx="4836556" cy="441247"/>
          </a:xfrm>
          <a:prstGeom prst="rect">
            <a:avLst/>
          </a:prstGeom>
        </p:spPr>
      </p:pic>
      <p:pic>
        <p:nvPicPr>
          <p:cNvPr id="18" name="Picture 17"/>
          <p:cNvPicPr>
            <a:picLocks noChangeAspect="1"/>
          </p:cNvPicPr>
          <p:nvPr/>
        </p:nvPicPr>
        <p:blipFill rotWithShape="1">
          <a:blip r:embed="rId3">
            <a:extLst>
              <a:ext uri="{28A0092B-C50C-407E-A947-70E740481C1C}">
                <a14:useLocalDpi xmlns:a14="http://schemas.microsoft.com/office/drawing/2010/main" val="0"/>
              </a:ext>
            </a:extLst>
          </a:blip>
          <a:srcRect t="33768" b="54302"/>
          <a:stretch/>
        </p:blipFill>
        <p:spPr>
          <a:xfrm>
            <a:off x="6180877" y="3811950"/>
            <a:ext cx="4836556" cy="441247"/>
          </a:xfrm>
          <a:prstGeom prst="rect">
            <a:avLst/>
          </a:prstGeom>
        </p:spPr>
      </p:pic>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t="33768" b="54302"/>
          <a:stretch/>
        </p:blipFill>
        <p:spPr>
          <a:xfrm>
            <a:off x="5375005" y="4676784"/>
            <a:ext cx="4836556" cy="441247"/>
          </a:xfrm>
          <a:prstGeom prst="rect">
            <a:avLst/>
          </a:prstGeom>
        </p:spPr>
      </p:pic>
      <p:pic>
        <p:nvPicPr>
          <p:cNvPr id="20" name="Picture 19"/>
          <p:cNvPicPr>
            <a:picLocks noChangeAspect="1"/>
          </p:cNvPicPr>
          <p:nvPr/>
        </p:nvPicPr>
        <p:blipFill rotWithShape="1">
          <a:blip r:embed="rId3">
            <a:extLst>
              <a:ext uri="{28A0092B-C50C-407E-A947-70E740481C1C}">
                <a14:useLocalDpi xmlns:a14="http://schemas.microsoft.com/office/drawing/2010/main" val="0"/>
              </a:ext>
            </a:extLst>
          </a:blip>
          <a:srcRect t="33768" b="54302"/>
          <a:stretch/>
        </p:blipFill>
        <p:spPr>
          <a:xfrm>
            <a:off x="5162256" y="5202524"/>
            <a:ext cx="4836556" cy="441247"/>
          </a:xfrm>
          <a:prstGeom prst="rect">
            <a:avLst/>
          </a:prstGeom>
        </p:spPr>
      </p:pic>
      <p:pic>
        <p:nvPicPr>
          <p:cNvPr id="21" name="Picture 20"/>
          <p:cNvPicPr>
            <a:picLocks noChangeAspect="1"/>
          </p:cNvPicPr>
          <p:nvPr/>
        </p:nvPicPr>
        <p:blipFill rotWithShape="1">
          <a:blip r:embed="rId3">
            <a:extLst>
              <a:ext uri="{28A0092B-C50C-407E-A947-70E740481C1C}">
                <a14:useLocalDpi xmlns:a14="http://schemas.microsoft.com/office/drawing/2010/main" val="0"/>
              </a:ext>
            </a:extLst>
          </a:blip>
          <a:srcRect t="40566" b="54302"/>
          <a:stretch/>
        </p:blipFill>
        <p:spPr>
          <a:xfrm>
            <a:off x="8907504" y="4327795"/>
            <a:ext cx="4836556" cy="189803"/>
          </a:xfrm>
          <a:prstGeom prst="rect">
            <a:avLst/>
          </a:prstGeom>
        </p:spPr>
      </p:pic>
      <p:pic>
        <p:nvPicPr>
          <p:cNvPr id="22" name="Picture 21"/>
          <p:cNvPicPr>
            <a:picLocks noChangeAspect="1"/>
          </p:cNvPicPr>
          <p:nvPr/>
        </p:nvPicPr>
        <p:blipFill rotWithShape="1">
          <a:blip r:embed="rId3">
            <a:extLst>
              <a:ext uri="{28A0092B-C50C-407E-A947-70E740481C1C}">
                <a14:useLocalDpi xmlns:a14="http://schemas.microsoft.com/office/drawing/2010/main" val="0"/>
              </a:ext>
            </a:extLst>
          </a:blip>
          <a:srcRect t="40566" b="54302"/>
          <a:stretch/>
        </p:blipFill>
        <p:spPr>
          <a:xfrm>
            <a:off x="8569850" y="4642967"/>
            <a:ext cx="4836556" cy="189803"/>
          </a:xfrm>
          <a:prstGeom prst="rect">
            <a:avLst/>
          </a:prstGeom>
        </p:spPr>
      </p:pic>
      <p:pic>
        <p:nvPicPr>
          <p:cNvPr id="23" name="Picture 22"/>
          <p:cNvPicPr>
            <a:picLocks noChangeAspect="1"/>
          </p:cNvPicPr>
          <p:nvPr/>
        </p:nvPicPr>
        <p:blipFill rotWithShape="1">
          <a:blip r:embed="rId3">
            <a:extLst>
              <a:ext uri="{28A0092B-C50C-407E-A947-70E740481C1C}">
                <a14:useLocalDpi xmlns:a14="http://schemas.microsoft.com/office/drawing/2010/main" val="0"/>
              </a:ext>
            </a:extLst>
          </a:blip>
          <a:srcRect t="40566" b="54302"/>
          <a:stretch/>
        </p:blipFill>
        <p:spPr>
          <a:xfrm>
            <a:off x="8333268" y="4331744"/>
            <a:ext cx="4836556" cy="189803"/>
          </a:xfrm>
          <a:prstGeom prst="rect">
            <a:avLst/>
          </a:prstGeom>
        </p:spPr>
      </p:pic>
      <p:pic>
        <p:nvPicPr>
          <p:cNvPr id="24" name="Picture 23"/>
          <p:cNvPicPr>
            <a:picLocks noChangeAspect="1"/>
          </p:cNvPicPr>
          <p:nvPr/>
        </p:nvPicPr>
        <p:blipFill rotWithShape="1">
          <a:blip r:embed="rId3">
            <a:extLst>
              <a:ext uri="{28A0092B-C50C-407E-A947-70E740481C1C}">
                <a14:useLocalDpi xmlns:a14="http://schemas.microsoft.com/office/drawing/2010/main" val="0"/>
              </a:ext>
            </a:extLst>
          </a:blip>
          <a:srcRect t="40566" b="54302"/>
          <a:stretch/>
        </p:blipFill>
        <p:spPr>
          <a:xfrm>
            <a:off x="8651362" y="5002325"/>
            <a:ext cx="4836556" cy="189803"/>
          </a:xfrm>
          <a:prstGeom prst="rect">
            <a:avLst/>
          </a:prstGeom>
        </p:spPr>
      </p:pic>
      <p:pic>
        <p:nvPicPr>
          <p:cNvPr id="25" name="Picture 24"/>
          <p:cNvPicPr>
            <a:picLocks noChangeAspect="1"/>
          </p:cNvPicPr>
          <p:nvPr/>
        </p:nvPicPr>
        <p:blipFill rotWithShape="1">
          <a:blip r:embed="rId3">
            <a:extLst>
              <a:ext uri="{28A0092B-C50C-407E-A947-70E740481C1C}">
                <a14:useLocalDpi xmlns:a14="http://schemas.microsoft.com/office/drawing/2010/main" val="0"/>
              </a:ext>
            </a:extLst>
          </a:blip>
          <a:srcRect t="40566" b="54302"/>
          <a:stretch/>
        </p:blipFill>
        <p:spPr>
          <a:xfrm>
            <a:off x="8439420" y="5385986"/>
            <a:ext cx="4836556" cy="189803"/>
          </a:xfrm>
          <a:prstGeom prst="rect">
            <a:avLst/>
          </a:prstGeom>
        </p:spPr>
      </p:pic>
      <p:pic>
        <p:nvPicPr>
          <p:cNvPr id="26" name="Picture 25"/>
          <p:cNvPicPr>
            <a:picLocks noChangeAspect="1"/>
          </p:cNvPicPr>
          <p:nvPr/>
        </p:nvPicPr>
        <p:blipFill rotWithShape="1">
          <a:blip r:embed="rId3">
            <a:extLst>
              <a:ext uri="{28A0092B-C50C-407E-A947-70E740481C1C}">
                <a14:useLocalDpi xmlns:a14="http://schemas.microsoft.com/office/drawing/2010/main" val="0"/>
              </a:ext>
            </a:extLst>
          </a:blip>
          <a:srcRect t="40566" b="54302"/>
          <a:stretch/>
        </p:blipFill>
        <p:spPr>
          <a:xfrm>
            <a:off x="8218782" y="5060652"/>
            <a:ext cx="4836556" cy="189803"/>
          </a:xfrm>
          <a:prstGeom prst="rect">
            <a:avLst/>
          </a:prstGeom>
        </p:spPr>
      </p:pic>
      <p:pic>
        <p:nvPicPr>
          <p:cNvPr id="27" name="Picture 26"/>
          <p:cNvPicPr>
            <a:picLocks noChangeAspect="1"/>
          </p:cNvPicPr>
          <p:nvPr/>
        </p:nvPicPr>
        <p:blipFill rotWithShape="1">
          <a:blip r:embed="rId3">
            <a:extLst>
              <a:ext uri="{28A0092B-C50C-407E-A947-70E740481C1C}">
                <a14:useLocalDpi xmlns:a14="http://schemas.microsoft.com/office/drawing/2010/main" val="0"/>
              </a:ext>
            </a:extLst>
          </a:blip>
          <a:srcRect t="40566" b="54302"/>
          <a:stretch/>
        </p:blipFill>
        <p:spPr>
          <a:xfrm>
            <a:off x="8272585" y="5867266"/>
            <a:ext cx="4836556" cy="189803"/>
          </a:xfrm>
          <a:prstGeom prst="rect">
            <a:avLst/>
          </a:prstGeom>
        </p:spPr>
      </p:pic>
      <p:pic>
        <p:nvPicPr>
          <p:cNvPr id="28" name="Picture 27"/>
          <p:cNvPicPr>
            <a:picLocks noChangeAspect="1"/>
          </p:cNvPicPr>
          <p:nvPr/>
        </p:nvPicPr>
        <p:blipFill rotWithShape="1">
          <a:blip r:embed="rId3">
            <a:extLst>
              <a:ext uri="{28A0092B-C50C-407E-A947-70E740481C1C}">
                <a14:useLocalDpi xmlns:a14="http://schemas.microsoft.com/office/drawing/2010/main" val="0"/>
              </a:ext>
            </a:extLst>
          </a:blip>
          <a:srcRect t="40566" b="54302"/>
          <a:stretch/>
        </p:blipFill>
        <p:spPr>
          <a:xfrm>
            <a:off x="7968817" y="5542010"/>
            <a:ext cx="4836556" cy="189803"/>
          </a:xfrm>
          <a:prstGeom prst="rect">
            <a:avLst/>
          </a:prstGeom>
        </p:spPr>
      </p:pic>
      <p:pic>
        <p:nvPicPr>
          <p:cNvPr id="29" name="Picture 28"/>
          <p:cNvPicPr>
            <a:picLocks noChangeAspect="1"/>
          </p:cNvPicPr>
          <p:nvPr/>
        </p:nvPicPr>
        <p:blipFill rotWithShape="1">
          <a:blip r:embed="rId3">
            <a:extLst>
              <a:ext uri="{28A0092B-C50C-407E-A947-70E740481C1C}">
                <a14:useLocalDpi xmlns:a14="http://schemas.microsoft.com/office/drawing/2010/main" val="0"/>
              </a:ext>
            </a:extLst>
          </a:blip>
          <a:srcRect t="40566" b="54302"/>
          <a:stretch/>
        </p:blipFill>
        <p:spPr>
          <a:xfrm>
            <a:off x="7968817" y="6242321"/>
            <a:ext cx="4836556" cy="189803"/>
          </a:xfrm>
          <a:prstGeom prst="rect">
            <a:avLst/>
          </a:prstGeom>
        </p:spPr>
      </p:pic>
      <p:pic>
        <p:nvPicPr>
          <p:cNvPr id="30" name="Picture 29"/>
          <p:cNvPicPr>
            <a:picLocks noChangeAspect="1"/>
          </p:cNvPicPr>
          <p:nvPr/>
        </p:nvPicPr>
        <p:blipFill rotWithShape="1">
          <a:blip r:embed="rId3">
            <a:extLst>
              <a:ext uri="{28A0092B-C50C-407E-A947-70E740481C1C}">
                <a14:useLocalDpi xmlns:a14="http://schemas.microsoft.com/office/drawing/2010/main" val="0"/>
              </a:ext>
            </a:extLst>
          </a:blip>
          <a:srcRect t="40566" b="54302"/>
          <a:stretch/>
        </p:blipFill>
        <p:spPr>
          <a:xfrm>
            <a:off x="7771704" y="5943466"/>
            <a:ext cx="4836556" cy="189803"/>
          </a:xfrm>
          <a:prstGeom prst="rect">
            <a:avLst/>
          </a:prstGeom>
        </p:spPr>
      </p:pic>
      <p:pic>
        <p:nvPicPr>
          <p:cNvPr id="31" name="Picture 30"/>
          <p:cNvPicPr>
            <a:picLocks noChangeAspect="1"/>
          </p:cNvPicPr>
          <p:nvPr/>
        </p:nvPicPr>
        <p:blipFill rotWithShape="1">
          <a:blip r:embed="rId3">
            <a:extLst>
              <a:ext uri="{28A0092B-C50C-407E-A947-70E740481C1C}">
                <a14:useLocalDpi xmlns:a14="http://schemas.microsoft.com/office/drawing/2010/main" val="0"/>
              </a:ext>
            </a:extLst>
          </a:blip>
          <a:srcRect t="40566" b="54302"/>
          <a:stretch/>
        </p:blipFill>
        <p:spPr>
          <a:xfrm>
            <a:off x="7571187" y="5602705"/>
            <a:ext cx="4836556" cy="189803"/>
          </a:xfrm>
          <a:prstGeom prst="rect">
            <a:avLst/>
          </a:prstGeom>
        </p:spPr>
      </p:pic>
      <p:pic>
        <p:nvPicPr>
          <p:cNvPr id="32" name="Picture 31"/>
          <p:cNvPicPr>
            <a:picLocks noChangeAspect="1"/>
          </p:cNvPicPr>
          <p:nvPr/>
        </p:nvPicPr>
        <p:blipFill rotWithShape="1">
          <a:blip r:embed="rId3">
            <a:extLst>
              <a:ext uri="{28A0092B-C50C-407E-A947-70E740481C1C}">
                <a14:useLocalDpi xmlns:a14="http://schemas.microsoft.com/office/drawing/2010/main" val="0"/>
              </a:ext>
            </a:extLst>
          </a:blip>
          <a:srcRect t="40566" b="54302"/>
          <a:stretch/>
        </p:blipFill>
        <p:spPr>
          <a:xfrm>
            <a:off x="7793283" y="5115178"/>
            <a:ext cx="4836556" cy="189803"/>
          </a:xfrm>
          <a:prstGeom prst="rect">
            <a:avLst/>
          </a:prstGeom>
        </p:spPr>
      </p:pic>
      <p:pic>
        <p:nvPicPr>
          <p:cNvPr id="33" name="Picture 32"/>
          <p:cNvPicPr>
            <a:picLocks noChangeAspect="1"/>
          </p:cNvPicPr>
          <p:nvPr/>
        </p:nvPicPr>
        <p:blipFill rotWithShape="1">
          <a:blip r:embed="rId3">
            <a:extLst>
              <a:ext uri="{28A0092B-C50C-407E-A947-70E740481C1C}">
                <a14:useLocalDpi xmlns:a14="http://schemas.microsoft.com/office/drawing/2010/main" val="0"/>
              </a:ext>
            </a:extLst>
          </a:blip>
          <a:srcRect t="40566" b="54302"/>
          <a:stretch/>
        </p:blipFill>
        <p:spPr>
          <a:xfrm>
            <a:off x="8067975" y="4751327"/>
            <a:ext cx="4836556" cy="189803"/>
          </a:xfrm>
          <a:prstGeom prst="rect">
            <a:avLst/>
          </a:prstGeom>
        </p:spPr>
      </p:pic>
      <p:pic>
        <p:nvPicPr>
          <p:cNvPr id="35" name="Picture 34"/>
          <p:cNvPicPr>
            <a:picLocks noChangeAspect="1"/>
          </p:cNvPicPr>
          <p:nvPr/>
        </p:nvPicPr>
        <p:blipFill rotWithShape="1">
          <a:blip r:embed="rId3">
            <a:extLst>
              <a:ext uri="{28A0092B-C50C-407E-A947-70E740481C1C}">
                <a14:useLocalDpi xmlns:a14="http://schemas.microsoft.com/office/drawing/2010/main" val="0"/>
              </a:ext>
            </a:extLst>
          </a:blip>
          <a:srcRect l="1" r="38797" b="79763"/>
          <a:stretch/>
        </p:blipFill>
        <p:spPr>
          <a:xfrm>
            <a:off x="7987220" y="3446399"/>
            <a:ext cx="2960118" cy="748471"/>
          </a:xfrm>
          <a:prstGeom prst="rect">
            <a:avLst/>
          </a:prstGeom>
        </p:spPr>
      </p:pic>
      <p:pic>
        <p:nvPicPr>
          <p:cNvPr id="36" name="Picture 35"/>
          <p:cNvPicPr>
            <a:picLocks noChangeAspect="1"/>
          </p:cNvPicPr>
          <p:nvPr/>
        </p:nvPicPr>
        <p:blipFill rotWithShape="1">
          <a:blip r:embed="rId3">
            <a:extLst>
              <a:ext uri="{28A0092B-C50C-407E-A947-70E740481C1C}">
                <a14:useLocalDpi xmlns:a14="http://schemas.microsoft.com/office/drawing/2010/main" val="0"/>
              </a:ext>
            </a:extLst>
          </a:blip>
          <a:srcRect l="60184" r="30867" b="79763"/>
          <a:stretch/>
        </p:blipFill>
        <p:spPr>
          <a:xfrm>
            <a:off x="11299603" y="3365495"/>
            <a:ext cx="432853" cy="748471"/>
          </a:xfrm>
          <a:prstGeom prst="rect">
            <a:avLst/>
          </a:prstGeom>
        </p:spPr>
      </p:pic>
      <p:pic>
        <p:nvPicPr>
          <p:cNvPr id="37" name="Picture 36"/>
          <p:cNvPicPr>
            <a:picLocks noChangeAspect="1"/>
          </p:cNvPicPr>
          <p:nvPr/>
        </p:nvPicPr>
        <p:blipFill rotWithShape="1">
          <a:blip r:embed="rId3">
            <a:extLst>
              <a:ext uri="{28A0092B-C50C-407E-A947-70E740481C1C}">
                <a14:useLocalDpi xmlns:a14="http://schemas.microsoft.com/office/drawing/2010/main" val="0"/>
              </a:ext>
            </a:extLst>
          </a:blip>
          <a:srcRect l="66493" r="23998" b="79763"/>
          <a:stretch/>
        </p:blipFill>
        <p:spPr>
          <a:xfrm>
            <a:off x="10609734" y="3139565"/>
            <a:ext cx="459906" cy="748471"/>
          </a:xfrm>
          <a:prstGeom prst="rect">
            <a:avLst/>
          </a:prstGeom>
        </p:spPr>
      </p:pic>
      <p:pic>
        <p:nvPicPr>
          <p:cNvPr id="38" name="Picture 37"/>
          <p:cNvPicPr>
            <a:picLocks noChangeAspect="1"/>
          </p:cNvPicPr>
          <p:nvPr/>
        </p:nvPicPr>
        <p:blipFill rotWithShape="1">
          <a:blip r:embed="rId3">
            <a:extLst>
              <a:ext uri="{28A0092B-C50C-407E-A947-70E740481C1C}">
                <a14:useLocalDpi xmlns:a14="http://schemas.microsoft.com/office/drawing/2010/main" val="0"/>
              </a:ext>
            </a:extLst>
          </a:blip>
          <a:srcRect l="75897" b="79763"/>
          <a:stretch/>
        </p:blipFill>
        <p:spPr>
          <a:xfrm>
            <a:off x="11241978" y="2819379"/>
            <a:ext cx="1165765" cy="748471"/>
          </a:xfrm>
          <a:prstGeom prst="rect">
            <a:avLst/>
          </a:prstGeom>
        </p:spPr>
      </p:pic>
      <p:cxnSp>
        <p:nvCxnSpPr>
          <p:cNvPr id="39" name="Straight Arrow Connector 38"/>
          <p:cNvCxnSpPr/>
          <p:nvPr/>
        </p:nvCxnSpPr>
        <p:spPr>
          <a:xfrm>
            <a:off x="1897039" y="2681783"/>
            <a:ext cx="694872" cy="39267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3717646" y="3567850"/>
            <a:ext cx="694872" cy="39267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5952289" y="4278370"/>
            <a:ext cx="694872" cy="39267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8397402" y="4962969"/>
            <a:ext cx="694872" cy="39267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37304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xmlns="" id="{82720D7C-AE7A-471A-9005-4ED4FBF00029}"/>
              </a:ext>
            </a:extLst>
          </p:cNvPr>
          <p:cNvSpPr>
            <a:spLocks noGrp="1"/>
          </p:cNvSpPr>
          <p:nvPr>
            <p:ph type="title"/>
          </p:nvPr>
        </p:nvSpPr>
        <p:spPr>
          <a:xfrm>
            <a:off x="838200" y="0"/>
            <a:ext cx="10515600" cy="1325563"/>
          </a:xfrm>
        </p:spPr>
        <p:txBody>
          <a:bodyPr/>
          <a:lstStyle/>
          <a:p>
            <a:pPr algn="ctr"/>
            <a:r>
              <a:rPr lang="en-GB" dirty="0" err="1" smtClean="0">
                <a:latin typeface="+mn-lt"/>
              </a:rPr>
              <a:t>Microplastic</a:t>
            </a:r>
            <a:r>
              <a:rPr lang="en-GB" dirty="0" smtClean="0">
                <a:latin typeface="+mn-lt"/>
              </a:rPr>
              <a:t> Survey</a:t>
            </a:r>
            <a:endParaRPr lang="en-GB" dirty="0">
              <a:latin typeface="+mn-lt"/>
            </a:endParaRPr>
          </a:p>
        </p:txBody>
      </p:sp>
      <p:cxnSp>
        <p:nvCxnSpPr>
          <p:cNvPr id="25" name="Straight Arrow Connector 24"/>
          <p:cNvCxnSpPr/>
          <p:nvPr/>
        </p:nvCxnSpPr>
        <p:spPr>
          <a:xfrm>
            <a:off x="7942006" y="4542503"/>
            <a:ext cx="530942" cy="45720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2371342" y="1325563"/>
            <a:ext cx="7449315" cy="5058552"/>
            <a:chOff x="2371342" y="1325563"/>
            <a:chExt cx="7449315" cy="5058552"/>
          </a:xfrm>
        </p:grpSpPr>
        <p:pic>
          <p:nvPicPr>
            <p:cNvPr id="3078" name="Picture 6" descr="Image result for strand lin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9542"/>
            <a:stretch/>
          </p:blipFill>
          <p:spPr bwMode="auto">
            <a:xfrm>
              <a:off x="2371342" y="1325563"/>
              <a:ext cx="7449315" cy="505855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8591340" y="4542503"/>
              <a:ext cx="900000" cy="9000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6975305" y="3940579"/>
              <a:ext cx="810000" cy="811034"/>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5596098" y="3554233"/>
              <a:ext cx="720000" cy="7200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4407774" y="3239233"/>
              <a:ext cx="630000" cy="6300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3478567" y="3014233"/>
              <a:ext cx="540000" cy="5400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Arrow Connector 28"/>
            <p:cNvCxnSpPr/>
            <p:nvPr/>
          </p:nvCxnSpPr>
          <p:spPr>
            <a:xfrm flipH="1" flipV="1">
              <a:off x="7863078" y="4461387"/>
              <a:ext cx="466823" cy="419922"/>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7981470" y="4317279"/>
              <a:ext cx="530942" cy="369332"/>
            </a:xfrm>
            <a:prstGeom prst="rect">
              <a:avLst/>
            </a:prstGeom>
            <a:noFill/>
          </p:spPr>
          <p:txBody>
            <a:bodyPr wrap="square" rtlCol="0">
              <a:spAutoFit/>
            </a:bodyPr>
            <a:lstStyle/>
            <a:p>
              <a:r>
                <a:rPr lang="en-GB" dirty="0" smtClean="0">
                  <a:solidFill>
                    <a:schemeClr val="bg1"/>
                  </a:solidFill>
                  <a:latin typeface="Century Gothic" panose="020B0502020202020204" pitchFamily="34" charset="0"/>
                </a:rPr>
                <a:t>5m</a:t>
              </a:r>
              <a:endParaRPr lang="en-GB" dirty="0">
                <a:solidFill>
                  <a:schemeClr val="bg1"/>
                </a:solidFill>
                <a:latin typeface="Century Gothic" panose="020B0502020202020204" pitchFamily="34" charset="0"/>
              </a:endParaRPr>
            </a:p>
          </p:txBody>
        </p:sp>
      </p:grpSp>
      <p:pic>
        <p:nvPicPr>
          <p:cNvPr id="14" name="Picture 13" descr="E:\Work\Positive green logo pack\blue logo.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17836" y="6173582"/>
            <a:ext cx="1649962" cy="674183"/>
          </a:xfrm>
          <a:prstGeom prst="rect">
            <a:avLst/>
          </a:prstGeom>
          <a:noFill/>
          <a:ln>
            <a:noFill/>
          </a:ln>
        </p:spPr>
      </p:pic>
    </p:spTree>
    <p:extLst>
      <p:ext uri="{BB962C8B-B14F-4D97-AF65-F5344CB8AC3E}">
        <p14:creationId xmlns:p14="http://schemas.microsoft.com/office/powerpoint/2010/main" val="30316135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xmlns="" id="{82720D7C-AE7A-471A-9005-4ED4FBF00029}"/>
              </a:ext>
            </a:extLst>
          </p:cNvPr>
          <p:cNvSpPr>
            <a:spLocks noGrp="1"/>
          </p:cNvSpPr>
          <p:nvPr>
            <p:ph type="title"/>
          </p:nvPr>
        </p:nvSpPr>
        <p:spPr>
          <a:xfrm>
            <a:off x="838200" y="0"/>
            <a:ext cx="10515600" cy="1325563"/>
          </a:xfrm>
        </p:spPr>
        <p:txBody>
          <a:bodyPr/>
          <a:lstStyle/>
          <a:p>
            <a:pPr algn="ctr"/>
            <a:r>
              <a:rPr lang="en-GB" dirty="0" err="1" smtClean="0">
                <a:latin typeface="+mn-lt"/>
              </a:rPr>
              <a:t>Microplastic</a:t>
            </a:r>
            <a:r>
              <a:rPr lang="en-GB" dirty="0" smtClean="0">
                <a:latin typeface="+mn-lt"/>
              </a:rPr>
              <a:t> Survey</a:t>
            </a:r>
            <a:endParaRPr lang="en-GB" dirty="0">
              <a:latin typeface="+mn-lt"/>
            </a:endParaRPr>
          </a:p>
        </p:txBody>
      </p:sp>
      <p:pic>
        <p:nvPicPr>
          <p:cNvPr id="10" name="Picture 9" descr="E:\Work\Positive green logo pack\blue logo.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17836" y="6173582"/>
            <a:ext cx="1649962" cy="674183"/>
          </a:xfrm>
          <a:prstGeom prst="rect">
            <a:avLst/>
          </a:prstGeom>
          <a:noFill/>
          <a:ln>
            <a:noFill/>
          </a:ln>
        </p:spPr>
      </p:pic>
      <p:grpSp>
        <p:nvGrpSpPr>
          <p:cNvPr id="4" name="Group 3"/>
          <p:cNvGrpSpPr/>
          <p:nvPr/>
        </p:nvGrpSpPr>
        <p:grpSpPr>
          <a:xfrm>
            <a:off x="3441007" y="1254632"/>
            <a:ext cx="5309986" cy="5351585"/>
            <a:chOff x="3175439" y="1254632"/>
            <a:chExt cx="5309986" cy="5351585"/>
          </a:xfrm>
        </p:grpSpPr>
        <p:pic>
          <p:nvPicPr>
            <p:cNvPr id="2" name="Picture 1"/>
            <p:cNvPicPr>
              <a:picLocks noChangeAspect="1"/>
            </p:cNvPicPr>
            <p:nvPr/>
          </p:nvPicPr>
          <p:blipFill rotWithShape="1">
            <a:blip r:embed="rId4"/>
            <a:srcRect l="37413" r="-1"/>
            <a:stretch/>
          </p:blipFill>
          <p:spPr>
            <a:xfrm>
              <a:off x="3175439" y="1254632"/>
              <a:ext cx="5309986" cy="5351585"/>
            </a:xfrm>
            <a:prstGeom prst="rect">
              <a:avLst/>
            </a:prstGeom>
          </p:spPr>
        </p:pic>
        <p:sp>
          <p:nvSpPr>
            <p:cNvPr id="15" name="Rectangle 14"/>
            <p:cNvSpPr/>
            <p:nvPr/>
          </p:nvSpPr>
          <p:spPr>
            <a:xfrm>
              <a:off x="6916269" y="1591733"/>
              <a:ext cx="1200314" cy="1144702"/>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3845540" y="2284298"/>
              <a:ext cx="1200314" cy="1144702"/>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5565325" y="3177221"/>
              <a:ext cx="1200314" cy="1144702"/>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7113825" y="5266839"/>
              <a:ext cx="1200314" cy="1144702"/>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3881100" y="4616459"/>
              <a:ext cx="1200314" cy="1144702"/>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Rectangle 19"/>
          <p:cNvSpPr/>
          <p:nvPr/>
        </p:nvSpPr>
        <p:spPr>
          <a:xfrm>
            <a:off x="3424023" y="1223339"/>
            <a:ext cx="5326970" cy="5382877"/>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914653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xmlns="" id="{82720D7C-AE7A-471A-9005-4ED4FBF00029}"/>
              </a:ext>
            </a:extLst>
          </p:cNvPr>
          <p:cNvSpPr>
            <a:spLocks noGrp="1"/>
          </p:cNvSpPr>
          <p:nvPr>
            <p:ph type="title"/>
          </p:nvPr>
        </p:nvSpPr>
        <p:spPr>
          <a:xfrm>
            <a:off x="838200" y="0"/>
            <a:ext cx="10515600" cy="1325563"/>
          </a:xfrm>
        </p:spPr>
        <p:txBody>
          <a:bodyPr/>
          <a:lstStyle/>
          <a:p>
            <a:pPr algn="ctr"/>
            <a:r>
              <a:rPr lang="en-GB" dirty="0" err="1" smtClean="0">
                <a:latin typeface="+mn-lt"/>
              </a:rPr>
              <a:t>Microplastic</a:t>
            </a:r>
            <a:r>
              <a:rPr lang="en-GB" dirty="0" smtClean="0">
                <a:latin typeface="+mn-lt"/>
              </a:rPr>
              <a:t> Survey</a:t>
            </a:r>
            <a:endParaRPr lang="en-GB" dirty="0">
              <a:latin typeface="+mn-lt"/>
            </a:endParaRPr>
          </a:p>
        </p:txBody>
      </p:sp>
      <p:pic>
        <p:nvPicPr>
          <p:cNvPr id="19" name="Picture 18" descr="E:\Work\Positive green logo pack\blue logo.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17836" y="6173582"/>
            <a:ext cx="1649962" cy="674183"/>
          </a:xfrm>
          <a:prstGeom prst="rect">
            <a:avLst/>
          </a:prstGeom>
          <a:noFill/>
          <a:ln>
            <a:noFill/>
          </a:ln>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22847" r="3077"/>
          <a:stretch/>
        </p:blipFill>
        <p:spPr>
          <a:xfrm rot="5400000">
            <a:off x="3556000" y="1293813"/>
            <a:ext cx="5080000" cy="5143500"/>
          </a:xfrm>
          <a:prstGeom prst="rect">
            <a:avLst/>
          </a:prstGeom>
        </p:spPr>
      </p:pic>
      <p:sp>
        <p:nvSpPr>
          <p:cNvPr id="20" name="Rectangle 19"/>
          <p:cNvSpPr/>
          <p:nvPr/>
        </p:nvSpPr>
        <p:spPr>
          <a:xfrm>
            <a:off x="3524249" y="1325564"/>
            <a:ext cx="5143501" cy="50800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p:cNvSpPr/>
          <p:nvPr/>
        </p:nvSpPr>
        <p:spPr>
          <a:xfrm>
            <a:off x="7934631" y="2411362"/>
            <a:ext cx="538316" cy="53831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6870289" y="2949678"/>
            <a:ext cx="538316" cy="53831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6506301" y="2853201"/>
            <a:ext cx="337368" cy="33736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7668739" y="3314074"/>
            <a:ext cx="671473" cy="67147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6095999" y="3365351"/>
            <a:ext cx="337368" cy="33736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4441722" y="1969170"/>
            <a:ext cx="337368" cy="33736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4500715" y="4018682"/>
            <a:ext cx="337368" cy="33736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3844412" y="4889351"/>
            <a:ext cx="337368" cy="33736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7765947" y="4277293"/>
            <a:ext cx="337368" cy="33736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6506301" y="3702719"/>
            <a:ext cx="695211" cy="69521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7310282" y="1868463"/>
            <a:ext cx="538316" cy="53831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p:cNvSpPr/>
          <p:nvPr/>
        </p:nvSpPr>
        <p:spPr>
          <a:xfrm>
            <a:off x="6264683" y="1788885"/>
            <a:ext cx="337368" cy="33736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p:cNvSpPr/>
          <p:nvPr/>
        </p:nvSpPr>
        <p:spPr>
          <a:xfrm>
            <a:off x="5336245" y="4719133"/>
            <a:ext cx="337368" cy="33736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p:cNvSpPr/>
          <p:nvPr/>
        </p:nvSpPr>
        <p:spPr>
          <a:xfrm>
            <a:off x="7665473" y="4618659"/>
            <a:ext cx="538316" cy="53831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p:cNvSpPr/>
          <p:nvPr/>
        </p:nvSpPr>
        <p:spPr>
          <a:xfrm>
            <a:off x="6355020" y="5117286"/>
            <a:ext cx="1378971" cy="49617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p:cNvSpPr/>
          <p:nvPr/>
        </p:nvSpPr>
        <p:spPr>
          <a:xfrm>
            <a:off x="4639202" y="5015856"/>
            <a:ext cx="478487" cy="478487"/>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p:cNvSpPr/>
          <p:nvPr/>
        </p:nvSpPr>
        <p:spPr>
          <a:xfrm>
            <a:off x="5257073" y="4050323"/>
            <a:ext cx="418437" cy="418437"/>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p:cNvSpPr/>
          <p:nvPr/>
        </p:nvSpPr>
        <p:spPr>
          <a:xfrm>
            <a:off x="4527445" y="2803119"/>
            <a:ext cx="441139" cy="441139"/>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p:cNvSpPr/>
          <p:nvPr/>
        </p:nvSpPr>
        <p:spPr>
          <a:xfrm>
            <a:off x="5555378" y="2680520"/>
            <a:ext cx="441139" cy="441139"/>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p:cNvSpPr/>
          <p:nvPr/>
        </p:nvSpPr>
        <p:spPr>
          <a:xfrm>
            <a:off x="4988050" y="1917051"/>
            <a:ext cx="441139" cy="663917"/>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p:cNvSpPr/>
          <p:nvPr/>
        </p:nvSpPr>
        <p:spPr>
          <a:xfrm>
            <a:off x="6173640" y="4548389"/>
            <a:ext cx="418437" cy="418437"/>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p:cNvSpPr/>
          <p:nvPr/>
        </p:nvSpPr>
        <p:spPr>
          <a:xfrm>
            <a:off x="3863874" y="2777697"/>
            <a:ext cx="441139" cy="58765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p:cNvSpPr/>
          <p:nvPr/>
        </p:nvSpPr>
        <p:spPr>
          <a:xfrm>
            <a:off x="3688294" y="3710506"/>
            <a:ext cx="441139" cy="68742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p:cNvSpPr/>
          <p:nvPr/>
        </p:nvSpPr>
        <p:spPr>
          <a:xfrm rot="21269279">
            <a:off x="5751799" y="3727046"/>
            <a:ext cx="441139" cy="201003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463165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4202"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 xmlns:a16="http://schemas.microsoft.com/office/drawing/2014/main" id="{82720D7C-AE7A-471A-9005-4ED4FBF00029}"/>
              </a:ext>
            </a:extLst>
          </p:cNvPr>
          <p:cNvSpPr>
            <a:spLocks noGrp="1"/>
          </p:cNvSpPr>
          <p:nvPr>
            <p:ph type="title"/>
          </p:nvPr>
        </p:nvSpPr>
        <p:spPr>
          <a:xfrm>
            <a:off x="838200" y="0"/>
            <a:ext cx="10515600" cy="1325563"/>
          </a:xfrm>
        </p:spPr>
        <p:txBody>
          <a:bodyPr/>
          <a:lstStyle/>
          <a:p>
            <a:pPr algn="ctr"/>
            <a:r>
              <a:rPr lang="en-GB" dirty="0" err="1" smtClean="0">
                <a:latin typeface="+mn-lt"/>
              </a:rPr>
              <a:t>Microplastic</a:t>
            </a:r>
            <a:r>
              <a:rPr lang="en-GB" dirty="0" smtClean="0">
                <a:latin typeface="+mn-lt"/>
              </a:rPr>
              <a:t> Survey</a:t>
            </a:r>
            <a:endParaRPr lang="en-GB" dirty="0">
              <a:latin typeface="+mn-lt"/>
            </a:endParaRPr>
          </a:p>
        </p:txBody>
      </p:sp>
      <p:sp>
        <p:nvSpPr>
          <p:cNvPr id="7" name="Title 2">
            <a:extLst>
              <a:ext uri="{FF2B5EF4-FFF2-40B4-BE49-F238E27FC236}">
                <a16:creationId xmlns="" xmlns:a16="http://schemas.microsoft.com/office/drawing/2014/main" id="{82720D7C-AE7A-471A-9005-4ED4FBF00029}"/>
              </a:ext>
            </a:extLst>
          </p:cNvPr>
          <p:cNvSpPr txBox="1">
            <a:spLocks/>
          </p:cNvSpPr>
          <p:nvPr/>
        </p:nvSpPr>
        <p:spPr>
          <a:xfrm>
            <a:off x="838200" y="75898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dirty="0" smtClean="0">
                <a:latin typeface="+mn-lt"/>
              </a:rPr>
              <a:t>Calculations</a:t>
            </a:r>
            <a:endParaRPr lang="en-GB" sz="3600" dirty="0">
              <a:latin typeface="+mn-lt"/>
            </a:endParaRPr>
          </a:p>
        </p:txBody>
      </p:sp>
      <p:sp>
        <p:nvSpPr>
          <p:cNvPr id="5" name="Rectangle 4"/>
          <p:cNvSpPr/>
          <p:nvPr/>
        </p:nvSpPr>
        <p:spPr>
          <a:xfrm>
            <a:off x="422495" y="2354397"/>
            <a:ext cx="8102669" cy="830997"/>
          </a:xfrm>
          <a:prstGeom prst="rect">
            <a:avLst/>
          </a:prstGeom>
        </p:spPr>
        <p:txBody>
          <a:bodyPr wrap="square">
            <a:spAutoFit/>
          </a:bodyPr>
          <a:lstStyle/>
          <a:p>
            <a:r>
              <a:rPr lang="en-US" sz="2400" dirty="0">
                <a:solidFill>
                  <a:srgbClr val="231F20"/>
                </a:solidFill>
              </a:rPr>
              <a:t>To find the mean, add all the </a:t>
            </a:r>
            <a:r>
              <a:rPr lang="en-US" sz="2400" dirty="0" smtClean="0">
                <a:solidFill>
                  <a:srgbClr val="231F20"/>
                </a:solidFill>
              </a:rPr>
              <a:t>numbers and then divide them by how many numbers there are.</a:t>
            </a:r>
            <a:endParaRPr lang="en-US" sz="2400" b="0" i="0" dirty="0">
              <a:solidFill>
                <a:srgbClr val="231F20"/>
              </a:solidFill>
              <a:effectLst/>
            </a:endParaRPr>
          </a:p>
        </p:txBody>
      </p:sp>
      <p:sp>
        <p:nvSpPr>
          <p:cNvPr id="9" name="Rectangle 8"/>
          <p:cNvSpPr/>
          <p:nvPr/>
        </p:nvSpPr>
        <p:spPr>
          <a:xfrm>
            <a:off x="8931495" y="2058697"/>
            <a:ext cx="2769607" cy="1569660"/>
          </a:xfrm>
          <a:prstGeom prst="rect">
            <a:avLst/>
          </a:prstGeom>
        </p:spPr>
        <p:txBody>
          <a:bodyPr wrap="square">
            <a:spAutoFit/>
          </a:bodyPr>
          <a:lstStyle/>
          <a:p>
            <a:r>
              <a:rPr lang="en-US" sz="3200" dirty="0" smtClean="0">
                <a:solidFill>
                  <a:srgbClr val="231F20"/>
                </a:solidFill>
              </a:rPr>
              <a:t>Example:</a:t>
            </a:r>
          </a:p>
          <a:p>
            <a:r>
              <a:rPr lang="en-US" sz="3200" dirty="0" smtClean="0">
                <a:solidFill>
                  <a:srgbClr val="231F20"/>
                </a:solidFill>
              </a:rPr>
              <a:t>5+8+7+4=24</a:t>
            </a:r>
          </a:p>
          <a:p>
            <a:r>
              <a:rPr lang="en-US" sz="3200" b="0" i="0" dirty="0" smtClean="0">
                <a:solidFill>
                  <a:srgbClr val="231F20"/>
                </a:solidFill>
                <a:effectLst/>
              </a:rPr>
              <a:t>24÷4=6</a:t>
            </a:r>
            <a:endParaRPr lang="en-US" sz="3200" b="0" i="0" dirty="0">
              <a:solidFill>
                <a:srgbClr val="231F20"/>
              </a:solidFill>
              <a:effectLst/>
            </a:endParaRPr>
          </a:p>
        </p:txBody>
      </p:sp>
      <p:sp>
        <p:nvSpPr>
          <p:cNvPr id="10" name="Rectangle 9"/>
          <p:cNvSpPr/>
          <p:nvPr/>
        </p:nvSpPr>
        <p:spPr>
          <a:xfrm>
            <a:off x="491722" y="4072904"/>
            <a:ext cx="8033442" cy="461665"/>
          </a:xfrm>
          <a:prstGeom prst="rect">
            <a:avLst/>
          </a:prstGeom>
        </p:spPr>
        <p:txBody>
          <a:bodyPr wrap="square">
            <a:spAutoFit/>
          </a:bodyPr>
          <a:lstStyle/>
          <a:p>
            <a:r>
              <a:rPr lang="en-US" sz="2400" dirty="0" smtClean="0">
                <a:solidFill>
                  <a:srgbClr val="231F20"/>
                </a:solidFill>
              </a:rPr>
              <a:t>In 1m</a:t>
            </a:r>
            <a:r>
              <a:rPr lang="en-US" sz="2400" baseline="30000" dirty="0" smtClean="0">
                <a:solidFill>
                  <a:srgbClr val="231F20"/>
                </a:solidFill>
              </a:rPr>
              <a:t>2</a:t>
            </a:r>
            <a:r>
              <a:rPr lang="en-US" sz="2400" dirty="0" smtClean="0">
                <a:solidFill>
                  <a:srgbClr val="231F20"/>
                </a:solidFill>
              </a:rPr>
              <a:t> there are 100 lots of 10cm</a:t>
            </a:r>
            <a:r>
              <a:rPr lang="en-US" sz="2400" baseline="30000" dirty="0" smtClean="0">
                <a:solidFill>
                  <a:srgbClr val="231F20"/>
                </a:solidFill>
              </a:rPr>
              <a:t>2</a:t>
            </a:r>
            <a:endParaRPr lang="en-US" sz="2400" b="0" i="0" baseline="30000" dirty="0">
              <a:solidFill>
                <a:srgbClr val="231F20"/>
              </a:solidFill>
              <a:effectLst/>
            </a:endParaRPr>
          </a:p>
        </p:txBody>
      </p:sp>
      <p:sp>
        <p:nvSpPr>
          <p:cNvPr id="12" name="Rectangle 11"/>
          <p:cNvSpPr/>
          <p:nvPr/>
        </p:nvSpPr>
        <p:spPr>
          <a:xfrm>
            <a:off x="422495" y="5539791"/>
            <a:ext cx="10486931" cy="830997"/>
          </a:xfrm>
          <a:prstGeom prst="rect">
            <a:avLst/>
          </a:prstGeom>
        </p:spPr>
        <p:txBody>
          <a:bodyPr wrap="square">
            <a:spAutoFit/>
          </a:bodyPr>
          <a:lstStyle/>
          <a:p>
            <a:r>
              <a:rPr lang="en-US" sz="2400" dirty="0" smtClean="0">
                <a:solidFill>
                  <a:srgbClr val="231F20"/>
                </a:solidFill>
              </a:rPr>
              <a:t>The strandline on the beach we surveyed is 150mx1m, how many 1m</a:t>
            </a:r>
            <a:r>
              <a:rPr lang="en-US" sz="2400" baseline="30000" dirty="0" smtClean="0">
                <a:solidFill>
                  <a:srgbClr val="231F20"/>
                </a:solidFill>
              </a:rPr>
              <a:t>2</a:t>
            </a:r>
            <a:r>
              <a:rPr lang="en-US" sz="2400" dirty="0" smtClean="0">
                <a:solidFill>
                  <a:srgbClr val="231F20"/>
                </a:solidFill>
              </a:rPr>
              <a:t> is this? </a:t>
            </a:r>
            <a:endParaRPr lang="en-US" sz="2400" b="0" i="0" baseline="30000" dirty="0">
              <a:solidFill>
                <a:srgbClr val="231F20"/>
              </a:solidFill>
              <a:effectLst/>
            </a:endParaRPr>
          </a:p>
        </p:txBody>
      </p:sp>
      <p:pic>
        <p:nvPicPr>
          <p:cNvPr id="13" name="Picture 12" descr="E:\Work\Positive green logo pack\blue logo.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17836" y="6173582"/>
            <a:ext cx="1649962" cy="674183"/>
          </a:xfrm>
          <a:prstGeom prst="rect">
            <a:avLst/>
          </a:prstGeom>
          <a:noFill/>
          <a:ln>
            <a:noFill/>
          </a:ln>
        </p:spPr>
      </p:pic>
    </p:spTree>
    <p:extLst>
      <p:ext uri="{BB962C8B-B14F-4D97-AF65-F5344CB8AC3E}">
        <p14:creationId xmlns:p14="http://schemas.microsoft.com/office/powerpoint/2010/main" val="46716283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BA66D8A5-62FA-49A4-BC90-9A648D27214D}" vid="{201AB91D-F649-41BA-B7C1-4CE60505CE3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2848</TotalTime>
  <Words>1092</Words>
  <Application>Microsoft Office PowerPoint</Application>
  <PresentationFormat>Widescreen</PresentationFormat>
  <Paragraphs>64</Paragraphs>
  <Slides>15</Slides>
  <Notes>15</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Century Gothic</vt:lpstr>
      <vt:lpstr>Office Theme</vt:lpstr>
      <vt:lpstr>Together, we can make plastic pollution a thing of the past.</vt:lpstr>
      <vt:lpstr>What’s the connection?</vt:lpstr>
      <vt:lpstr>What’s the connection?</vt:lpstr>
      <vt:lpstr>How does it make you feel?</vt:lpstr>
      <vt:lpstr>What is microplastic?</vt:lpstr>
      <vt:lpstr>Microplastic Survey</vt:lpstr>
      <vt:lpstr>Microplastic Survey</vt:lpstr>
      <vt:lpstr>Microplastic Survey</vt:lpstr>
      <vt:lpstr>Microplastic Survey</vt:lpstr>
      <vt:lpstr>Microplastic Survey</vt:lpstr>
      <vt:lpstr>Microplastic Survey</vt:lpstr>
      <vt:lpstr>How can plastic be separated from sand?</vt:lpstr>
      <vt:lpstr>How can plastic be separated from sand?</vt:lpstr>
      <vt:lpstr>PowerPoint Presentation</vt:lpstr>
      <vt:lpstr>PowerPoint Presentation</vt:lpstr>
    </vt:vector>
  </TitlesOfParts>
  <Company>Environment Agency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Hickie, Jessica</dc:creator>
  <cp:lastModifiedBy>Amor, Hannah</cp:lastModifiedBy>
  <cp:revision>131</cp:revision>
  <dcterms:created xsi:type="dcterms:W3CDTF">2018-08-31T09:49:50Z</dcterms:created>
  <dcterms:modified xsi:type="dcterms:W3CDTF">2019-04-10T08:56:17Z</dcterms:modified>
</cp:coreProperties>
</file>