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3" r:id="rId3"/>
    <p:sldId id="274" r:id="rId4"/>
    <p:sldId id="275" r:id="rId5"/>
    <p:sldId id="289" r:id="rId6"/>
    <p:sldId id="276" r:id="rId7"/>
    <p:sldId id="278" r:id="rId8"/>
    <p:sldId id="279" r:id="rId9"/>
    <p:sldId id="280" r:id="rId10"/>
    <p:sldId id="281" r:id="rId11"/>
    <p:sldId id="282" r:id="rId12"/>
    <p:sldId id="277" r:id="rId13"/>
    <p:sldId id="291" r:id="rId14"/>
    <p:sldId id="287" r:id="rId15"/>
    <p:sldId id="283" r:id="rId16"/>
    <p:sldId id="290" r:id="rId17"/>
    <p:sldId id="286" r:id="rId18"/>
    <p:sldId id="284" r:id="rId19"/>
    <p:sldId id="285" r:id="rId20"/>
    <p:sldId id="288" r:id="rId21"/>
    <p:sldId id="263" r:id="rId22"/>
    <p:sldId id="264" r:id="rId23"/>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7BA"/>
    <a:srgbClr val="034B89"/>
    <a:srgbClr val="54BC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968" autoAdjust="0"/>
  </p:normalViewPr>
  <p:slideViewPr>
    <p:cSldViewPr snapToGrid="0">
      <p:cViewPr varScale="1">
        <p:scale>
          <a:sx n="104" d="100"/>
          <a:sy n="104" d="100"/>
        </p:scale>
        <p:origin x="25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2452D138-52D5-463E-8C63-879E545979AC}" type="datetimeFigureOut">
              <a:rPr lang="en-GB" smtClean="0"/>
              <a:t>01/05/2019</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289CACC1-FCF0-4372-8A64-F01622D90452}" type="slidenum">
              <a:rPr lang="en-GB" smtClean="0"/>
              <a:t>‹#›</a:t>
            </a:fld>
            <a:endParaRPr lang="en-GB"/>
          </a:p>
        </p:txBody>
      </p:sp>
    </p:spTree>
    <p:extLst>
      <p:ext uri="{BB962C8B-B14F-4D97-AF65-F5344CB8AC3E}">
        <p14:creationId xmlns:p14="http://schemas.microsoft.com/office/powerpoint/2010/main" val="169484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a:t>
            </a:fld>
            <a:endParaRPr lang="en-GB"/>
          </a:p>
        </p:txBody>
      </p:sp>
    </p:spTree>
    <p:extLst>
      <p:ext uri="{BB962C8B-B14F-4D97-AF65-F5344CB8AC3E}">
        <p14:creationId xmlns:p14="http://schemas.microsoft.com/office/powerpoint/2010/main" val="305389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though they don’t look like other plastics</a:t>
            </a:r>
            <a:r>
              <a:rPr lang="en-GB" baseline="0" dirty="0"/>
              <a:t> crisp packets are made from plastic.   You could try bringing rice cakes loose in your lunchbox or dried fruit like banana chips.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10</a:t>
            </a:fld>
            <a:endParaRPr lang="en-GB"/>
          </a:p>
        </p:txBody>
      </p:sp>
    </p:spTree>
    <p:extLst>
      <p:ext uri="{BB962C8B-B14F-4D97-AF65-F5344CB8AC3E}">
        <p14:creationId xmlns:p14="http://schemas.microsoft.com/office/powerpoint/2010/main" val="2067249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a:t>
            </a:r>
            <a:r>
              <a:rPr lang="en-GB" baseline="0" dirty="0"/>
              <a:t> of wrapping things and putting them in a lunchbox or loose in your bag you can get a lunchbox with compartments and leave everything loose.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11</a:t>
            </a:fld>
            <a:endParaRPr lang="en-GB"/>
          </a:p>
        </p:txBody>
      </p:sp>
    </p:spTree>
    <p:extLst>
      <p:ext uri="{BB962C8B-B14F-4D97-AF65-F5344CB8AC3E}">
        <p14:creationId xmlns:p14="http://schemas.microsoft.com/office/powerpoint/2010/main" val="374193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an</a:t>
            </a:r>
            <a:r>
              <a:rPr lang="en-GB" baseline="0" dirty="0"/>
              <a:t> example of what you could have for your lunch.  Quick discussion within the class what will you do/ ask your parent or carer to change in your lunchbox?</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12</a:t>
            </a:fld>
            <a:endParaRPr lang="en-GB"/>
          </a:p>
        </p:txBody>
      </p:sp>
    </p:spTree>
    <p:extLst>
      <p:ext uri="{BB962C8B-B14F-4D97-AF65-F5344CB8AC3E}">
        <p14:creationId xmlns:p14="http://schemas.microsoft.com/office/powerpoint/2010/main" val="1500730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  Question: who knows what a life cycle is? A life cycle is usually used for living things, for example eggs hatch into a caterpillar which change into a chrysalis and into a butterfly which lays eggs.  The cycle can keep going around. </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13</a:t>
            </a:fld>
            <a:endParaRPr lang="en-GB"/>
          </a:p>
        </p:txBody>
      </p:sp>
    </p:spTree>
    <p:extLst>
      <p:ext uri="{BB962C8B-B14F-4D97-AF65-F5344CB8AC3E}">
        <p14:creationId xmlns:p14="http://schemas.microsoft.com/office/powerpoint/2010/main" val="3661844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activity split the class into groups of 4 or 5.  This activity</a:t>
            </a:r>
            <a:r>
              <a:rPr lang="en-GB" baseline="0" dirty="0"/>
              <a:t> is going to look at the life cycle of a single-use plastic bottle.  A life cycle can be used to for things that aren’t living as well as those that are., for example a single- use plastic bottle.  Hand out the blue arrows and cards and ask the class to put together the life cycle.  Hint: This life cycle will start with </a:t>
            </a:r>
            <a:r>
              <a:rPr lang="en-GB" baseline="0" dirty="0" err="1"/>
              <a:t>nurdles</a:t>
            </a:r>
            <a:r>
              <a:rPr lang="en-GB" baseline="0" dirty="0"/>
              <a:t>, these are pellets which are melted down to make into plastic items.  Only use the blue arrows and pictures for this part of the activity (Next slide contains the answers).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14</a:t>
            </a:fld>
            <a:endParaRPr lang="en-GB"/>
          </a:p>
        </p:txBody>
      </p:sp>
    </p:spTree>
    <p:extLst>
      <p:ext uri="{BB962C8B-B14F-4D97-AF65-F5344CB8AC3E}">
        <p14:creationId xmlns:p14="http://schemas.microsoft.com/office/powerpoint/2010/main" val="2680165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is the correct life cycle of a plastic bottle (shipping and transportation could be swapped around).  For each stage ask the class what they think comes next before revealing it.</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15</a:t>
            </a:fld>
            <a:endParaRPr lang="en-GB"/>
          </a:p>
        </p:txBody>
      </p:sp>
    </p:spTree>
    <p:extLst>
      <p:ext uri="{BB962C8B-B14F-4D97-AF65-F5344CB8AC3E}">
        <p14:creationId xmlns:p14="http://schemas.microsoft.com/office/powerpoint/2010/main" val="3339372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part of the activity uses the red arrows and cards.</a:t>
            </a:r>
            <a:r>
              <a:rPr lang="en-GB" baseline="0" dirty="0"/>
              <a:t>   For shipping, disposal and recycling the way that plastic can enter and damage the environment need to be identified.  Add these arrows and pictures to the life cycle you have already made.  The next slide shows an example to go through with the class.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16</a:t>
            </a:fld>
            <a:endParaRPr lang="en-GB"/>
          </a:p>
        </p:txBody>
      </p:sp>
    </p:spTree>
    <p:extLst>
      <p:ext uri="{BB962C8B-B14F-4D97-AF65-F5344CB8AC3E}">
        <p14:creationId xmlns:p14="http://schemas.microsoft.com/office/powerpoint/2010/main" val="3451717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as an example before getting</a:t>
            </a:r>
            <a:r>
              <a:rPr lang="en-GB" baseline="0" dirty="0"/>
              <a:t> the class to do the others.  Questions to ask: Do they know which recycling items should go in which bin at home? At school?   The following slides shoe the answers.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17</a:t>
            </a:fld>
            <a:endParaRPr lang="en-GB"/>
          </a:p>
        </p:txBody>
      </p:sp>
    </p:spTree>
    <p:extLst>
      <p:ext uri="{BB962C8B-B14F-4D97-AF65-F5344CB8AC3E}">
        <p14:creationId xmlns:p14="http://schemas.microsoft.com/office/powerpoint/2010/main" val="3235083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the life cycle ask</a:t>
            </a:r>
            <a:r>
              <a:rPr lang="en-GB" baseline="0" dirty="0"/>
              <a:t> the class what comes next before revealing the answers.  Questions to ask: What might happen to animals that eat plastic? Has anyone ever seen a </a:t>
            </a:r>
            <a:r>
              <a:rPr lang="en-GB" baseline="0" dirty="0" err="1"/>
              <a:t>nurdle</a:t>
            </a:r>
            <a:r>
              <a:rPr lang="en-GB" baseline="0" dirty="0"/>
              <a:t> on the beach? </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18</a:t>
            </a:fld>
            <a:endParaRPr lang="en-GB"/>
          </a:p>
        </p:txBody>
      </p:sp>
    </p:spTree>
    <p:extLst>
      <p:ext uri="{BB962C8B-B14F-4D97-AF65-F5344CB8AC3E}">
        <p14:creationId xmlns:p14="http://schemas.microsoft.com/office/powerpoint/2010/main" val="139693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the life cycle ask</a:t>
            </a:r>
            <a:r>
              <a:rPr lang="en-GB" baseline="0" dirty="0"/>
              <a:t> the class what comes next before revealing the answers.   Questions to ask: Why do people litter? Have they ever littered, it could be an accident or on purpose? What might happen to the seal? </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19</a:t>
            </a:fld>
            <a:endParaRPr lang="en-GB"/>
          </a:p>
        </p:txBody>
      </p:sp>
    </p:spTree>
    <p:extLst>
      <p:ext uri="{BB962C8B-B14F-4D97-AF65-F5344CB8AC3E}">
        <p14:creationId xmlns:p14="http://schemas.microsoft.com/office/powerpoint/2010/main" val="13012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out white boards</a:t>
            </a:r>
            <a:r>
              <a:rPr lang="en-GB" baseline="0" dirty="0"/>
              <a:t> of the class to write their answers on.  </a:t>
            </a:r>
            <a:r>
              <a:rPr lang="en-GB" dirty="0"/>
              <a:t>Questions</a:t>
            </a:r>
            <a:r>
              <a:rPr lang="en-GB" baseline="0" dirty="0"/>
              <a:t> for the class:  What is happening in this picture?  Why might this have happened? What could happen to the animals?  Write some of the most popular/best answers on the board.</a:t>
            </a:r>
          </a:p>
          <a:p>
            <a:r>
              <a:rPr lang="en-GB" baseline="0" dirty="0"/>
              <a:t>Lead onto the next slide: Although there are bad things happening in the environment there a people who are encouraging others to make a difference such as David Attenborough.  Ask is anyone knows who David Attenborough is and what he does.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a:t>
            </a:fld>
            <a:endParaRPr lang="en-GB"/>
          </a:p>
        </p:txBody>
      </p:sp>
    </p:spTree>
    <p:extLst>
      <p:ext uri="{BB962C8B-B14F-4D97-AF65-F5344CB8AC3E}">
        <p14:creationId xmlns:p14="http://schemas.microsoft.com/office/powerpoint/2010/main" val="941784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easiest</a:t>
            </a:r>
            <a:r>
              <a:rPr lang="en-GB" baseline="0" dirty="0"/>
              <a:t> things you can do is to use reusable items rather than single-use ones.  For example you could use a reusable </a:t>
            </a:r>
            <a:r>
              <a:rPr lang="en-GB" baseline="0"/>
              <a:t>water bottle, </a:t>
            </a:r>
            <a:r>
              <a:rPr lang="en-GB" baseline="0" dirty="0"/>
              <a:t>you can even ask in restaurants and cafes if they will fill it up with water for you.</a:t>
            </a:r>
          </a:p>
          <a:p>
            <a:r>
              <a:rPr lang="en-GB" baseline="0" dirty="0"/>
              <a:t>You can also pick up litter in the street , on beaches or around rivers.  How about organising a litter pick around your school?</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20</a:t>
            </a:fld>
            <a:endParaRPr lang="en-GB"/>
          </a:p>
        </p:txBody>
      </p:sp>
    </p:spTree>
    <p:extLst>
      <p:ext uri="{BB962C8B-B14F-4D97-AF65-F5344CB8AC3E}">
        <p14:creationId xmlns:p14="http://schemas.microsoft.com/office/powerpoint/2010/main" val="239326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all the children to think of something that they could do at home, school or in a club.  Here are some examples of pledges we have received (you can change these for some of your own) read these out to the class to give them ideas. They can then write this on a pledge card, tell them to keep hold of it as they will need it in a minute.</a:t>
            </a:r>
          </a:p>
        </p:txBody>
      </p:sp>
      <p:sp>
        <p:nvSpPr>
          <p:cNvPr id="4" name="Slide Number Placeholder 3"/>
          <p:cNvSpPr>
            <a:spLocks noGrp="1"/>
          </p:cNvSpPr>
          <p:nvPr>
            <p:ph type="sldNum" sz="quarter" idx="10"/>
          </p:nvPr>
        </p:nvSpPr>
        <p:spPr/>
        <p:txBody>
          <a:bodyPr/>
          <a:lstStyle/>
          <a:p>
            <a:fld id="{289CACC1-FCF0-4372-8A64-F01622D90452}" type="slidenum">
              <a:rPr lang="en-GB" smtClean="0"/>
              <a:t>21</a:t>
            </a:fld>
            <a:endParaRPr lang="en-GB"/>
          </a:p>
        </p:txBody>
      </p:sp>
    </p:spTree>
    <p:extLst>
      <p:ext uri="{BB962C8B-B14F-4D97-AF65-F5344CB8AC3E}">
        <p14:creationId xmlns:p14="http://schemas.microsoft.com/office/powerpoint/2010/main" val="4244738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all the children for listening and doing so well. </a:t>
            </a:r>
            <a:r>
              <a:rPr lang="en-GB" baseline="0" dirty="0"/>
              <a:t> </a:t>
            </a:r>
            <a:r>
              <a:rPr lang="en-GB" dirty="0"/>
              <a:t>Ask if there are any more questions.</a:t>
            </a:r>
          </a:p>
          <a:p>
            <a:r>
              <a:rPr lang="en-GB" dirty="0"/>
              <a:t>Then get the children to come up to the front to hand in their pledge.</a:t>
            </a:r>
          </a:p>
        </p:txBody>
      </p:sp>
      <p:sp>
        <p:nvSpPr>
          <p:cNvPr id="4" name="Slide Number Placeholder 3"/>
          <p:cNvSpPr>
            <a:spLocks noGrp="1"/>
          </p:cNvSpPr>
          <p:nvPr>
            <p:ph type="sldNum" sz="quarter" idx="10"/>
          </p:nvPr>
        </p:nvSpPr>
        <p:spPr/>
        <p:txBody>
          <a:bodyPr/>
          <a:lstStyle/>
          <a:p>
            <a:fld id="{289CACC1-FCF0-4372-8A64-F01622D90452}" type="slidenum">
              <a:rPr lang="en-GB" smtClean="0"/>
              <a:t>22</a:t>
            </a:fld>
            <a:endParaRPr lang="en-GB"/>
          </a:p>
        </p:txBody>
      </p:sp>
    </p:spTree>
    <p:extLst>
      <p:ext uri="{BB962C8B-B14F-4D97-AF65-F5344CB8AC3E}">
        <p14:creationId xmlns:p14="http://schemas.microsoft.com/office/powerpoint/2010/main" val="351750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a:t>
            </a:r>
            <a:r>
              <a:rPr lang="en-GB" baseline="0" dirty="0"/>
              <a:t> the video clip.  After the video explain that naturalists such as David Attenborough are very important for getting people’s attention when it comes to important issues such as plastic.</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3</a:t>
            </a:fld>
            <a:endParaRPr lang="en-GB"/>
          </a:p>
        </p:txBody>
      </p:sp>
    </p:spTree>
    <p:extLst>
      <p:ext uri="{BB962C8B-B14F-4D97-AF65-F5344CB8AC3E}">
        <p14:creationId xmlns:p14="http://schemas.microsoft.com/office/powerpoint/2010/main" val="222786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activity follows on from the lunchbox challenge shown in the previous video clip.  Explain to the class that they are going to be looking at their lunchboxes (or thinking about what was in their lunchbox) to see how much plastic was used.  Ask everyone to get their lunch and have a look at what is in there.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4</a:t>
            </a:fld>
            <a:endParaRPr lang="en-GB"/>
          </a:p>
        </p:txBody>
      </p:sp>
    </p:spTree>
    <p:extLst>
      <p:ext uri="{BB962C8B-B14F-4D97-AF65-F5344CB8AC3E}">
        <p14:creationId xmlns:p14="http://schemas.microsoft.com/office/powerpoint/2010/main" val="354096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each category get</a:t>
            </a:r>
            <a:r>
              <a:rPr lang="en-GB" baseline="0" dirty="0"/>
              <a:t> the children to put their hand up if it is/was in their lunchbox.  Make a note of the numbers for each category for use in the next part of the activity.</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5</a:t>
            </a:fld>
            <a:endParaRPr lang="en-GB"/>
          </a:p>
        </p:txBody>
      </p:sp>
    </p:spTree>
    <p:extLst>
      <p:ext uri="{BB962C8B-B14F-4D97-AF65-F5344CB8AC3E}">
        <p14:creationId xmlns:p14="http://schemas.microsoft.com/office/powerpoint/2010/main" val="309045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 totals for each category produce a bar chart</a:t>
            </a:r>
            <a:r>
              <a:rPr lang="en-GB" baseline="0" dirty="0"/>
              <a:t> on the board using the axis on the slide.  If there is a lot of plastic in the class one picture may need to represent two pieces of plastic. </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6</a:t>
            </a:fld>
            <a:endParaRPr lang="en-GB"/>
          </a:p>
        </p:txBody>
      </p:sp>
    </p:spTree>
    <p:extLst>
      <p:ext uri="{BB962C8B-B14F-4D97-AF65-F5344CB8AC3E}">
        <p14:creationId xmlns:p14="http://schemas.microsoft.com/office/powerpoint/2010/main" val="3594018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help</a:t>
            </a:r>
            <a:r>
              <a:rPr lang="en-GB" baseline="0" dirty="0"/>
              <a:t> reduce the amount of plastic in lunchboxes the next slides show some simple swaps.  When each plastic item is shown ask the class to suggest what could be used instead before showing our suggestion.  Remember that just because their answer is different to ours it doesn’t mean that it is wrong.</a:t>
            </a:r>
          </a:p>
          <a:p>
            <a:r>
              <a:rPr lang="en-GB" baseline="0" dirty="0"/>
              <a:t>Instead of a single use drinks bottle or carton a </a:t>
            </a:r>
            <a:r>
              <a:rPr lang="en-GB" baseline="0" dirty="0" err="1"/>
              <a:t>resusble</a:t>
            </a:r>
            <a:r>
              <a:rPr lang="en-GB" baseline="0" dirty="0"/>
              <a:t> bottle could be used.</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7</a:t>
            </a:fld>
            <a:endParaRPr lang="en-GB"/>
          </a:p>
        </p:txBody>
      </p:sp>
    </p:spTree>
    <p:extLst>
      <p:ext uri="{BB962C8B-B14F-4D97-AF65-F5344CB8AC3E}">
        <p14:creationId xmlns:p14="http://schemas.microsoft.com/office/powerpoint/2010/main" val="75969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Instead of a single use yoghurt pot choose fruit that isn’t wrapped in plastic or buy one big yoghurt pot and put a portion in a small tub.</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8</a:t>
            </a:fld>
            <a:endParaRPr lang="en-GB"/>
          </a:p>
        </p:txBody>
      </p:sp>
    </p:spTree>
    <p:extLst>
      <p:ext uri="{BB962C8B-B14F-4D97-AF65-F5344CB8AC3E}">
        <p14:creationId xmlns:p14="http://schemas.microsoft.com/office/powerpoint/2010/main" val="422442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of buying snack bars wrapped in plastic</a:t>
            </a:r>
            <a:r>
              <a:rPr lang="en-GB" baseline="0" dirty="0"/>
              <a:t> you could make your own treats to take to school.</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9</a:t>
            </a:fld>
            <a:endParaRPr lang="en-GB"/>
          </a:p>
        </p:txBody>
      </p:sp>
    </p:spTree>
    <p:extLst>
      <p:ext uri="{BB962C8B-B14F-4D97-AF65-F5344CB8AC3E}">
        <p14:creationId xmlns:p14="http://schemas.microsoft.com/office/powerpoint/2010/main" val="286436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2939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52092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10978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199835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D0528-1315-43BD-B762-56A6A24F5117}" type="datetimeFigureOut">
              <a:rPr lang="en-GB" smtClean="0"/>
              <a:t>01/05/2019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65281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7D0528-1315-43BD-B762-56A6A24F5117}" type="datetimeFigureOut">
              <a:rPr lang="en-GB" smtClean="0"/>
              <a:t>01/05/2019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380429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7D0528-1315-43BD-B762-56A6A24F5117}" type="datetimeFigureOut">
              <a:rPr lang="en-GB" smtClean="0"/>
              <a:t>01/05/2019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9638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7D0528-1315-43BD-B762-56A6A24F5117}" type="datetimeFigureOut">
              <a:rPr lang="en-GB" smtClean="0"/>
              <a:t>01/05/2019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27437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D0528-1315-43BD-B762-56A6A24F5117}" type="datetimeFigureOut">
              <a:rPr lang="en-GB" smtClean="0"/>
              <a:t>01/05/2019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5470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01/05/2019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6696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01/05/2019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3094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D0528-1315-43BD-B762-56A6A24F5117}" type="datetimeFigureOut">
              <a:rPr lang="en-GB" smtClean="0"/>
              <a:t>01/05/2019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77380-1D0C-40B5-9A03-ADBF4F47C4F4}" type="slidenum">
              <a:rPr lang="en-GB" smtClean="0"/>
              <a:t>‹#›</a:t>
            </a:fld>
            <a:endParaRPr lang="en-GB"/>
          </a:p>
        </p:txBody>
      </p:sp>
    </p:spTree>
    <p:extLst>
      <p:ext uri="{BB962C8B-B14F-4D97-AF65-F5344CB8AC3E}">
        <p14:creationId xmlns:p14="http://schemas.microsoft.com/office/powerpoint/2010/main" val="2132356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jpeg"/><Relationship Id="rId7" Type="http://schemas.openxmlformats.org/officeDocument/2006/relationships/image" Target="../media/image4.svg"/><Relationship Id="rId12"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emf"/><Relationship Id="rId5" Type="http://schemas.microsoft.com/office/2007/relationships/hdphoto" Target="../media/hdphoto1.wdp"/><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0.pn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4.jpeg"/><Relationship Id="rId7"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46.jpeg"/><Relationship Id="rId7"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47.jpe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9.jpeg"/><Relationship Id="rId5" Type="http://schemas.microsoft.com/office/2007/relationships/hdphoto" Target="../media/hdphoto4.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emf"/><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73.png"/><Relationship Id="rId7" Type="http://schemas.openxmlformats.org/officeDocument/2006/relationships/image" Target="../media/image4.svg"/><Relationship Id="rId12"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emf"/><Relationship Id="rId5" Type="http://schemas.microsoft.com/office/2007/relationships/hdphoto" Target="../media/hdphoto1.wdp"/><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0.png"/><Relationship Id="rId5" Type="http://schemas.openxmlformats.org/officeDocument/2006/relationships/image" Target="../media/image21.png"/><Relationship Id="rId10" Type="http://schemas.microsoft.com/office/2007/relationships/hdphoto" Target="../media/hdphoto2.wdp"/><Relationship Id="rId4" Type="http://schemas.microsoft.com/office/2007/relationships/hdphoto" Target="../media/hdphoto3.wdp"/><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337544"/>
            <a:ext cx="10314432" cy="1520456"/>
          </a:xfrm>
          <a:prstGeom prst="rect">
            <a:avLst/>
          </a:prstGeom>
        </p:spPr>
      </p:pic>
      <p:sp>
        <p:nvSpPr>
          <p:cNvPr id="14" name="Rectangle 13"/>
          <p:cNvSpPr/>
          <p:nvPr/>
        </p:nvSpPr>
        <p:spPr>
          <a:xfrm>
            <a:off x="8157411" y="5337544"/>
            <a:ext cx="4034589"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0"/>
            <a:ext cx="12192000" cy="53481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17205" y="864855"/>
            <a:ext cx="11557590" cy="1325563"/>
          </a:xfrm>
        </p:spPr>
        <p:txBody>
          <a:bodyPr>
            <a:noAutofit/>
          </a:bodyPr>
          <a:lstStyle/>
          <a:p>
            <a:r>
              <a:rPr lang="en-GB" sz="6000" b="1" dirty="0">
                <a:ln w="28575">
                  <a:solidFill>
                    <a:schemeClr val="bg1"/>
                  </a:solidFill>
                </a:ln>
                <a:solidFill>
                  <a:srgbClr val="034B89"/>
                </a:solidFill>
                <a:latin typeface="+mn-lt"/>
              </a:rPr>
              <a:t>Together, we can make plastic pollution a thing of the past.</a:t>
            </a:r>
          </a:p>
        </p:txBody>
      </p:sp>
      <p:cxnSp>
        <p:nvCxnSpPr>
          <p:cNvPr id="7" name="Straight Connector 6"/>
          <p:cNvCxnSpPr/>
          <p:nvPr/>
        </p:nvCxnSpPr>
        <p:spPr>
          <a:xfrm>
            <a:off x="7316771" y="5348177"/>
            <a:ext cx="4875229"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p:nvPr/>
        </p:nvPicPr>
        <p:blipFill>
          <a:blip r:embed="rId4" cstate="screen">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Removal>
                    </a14:imgEffect>
                  </a14:imgLayer>
                </a14:imgProps>
              </a:ext>
              <a:ext uri="{28A0092B-C50C-407E-A947-70E740481C1C}">
                <a14:useLocalDpi xmlns:a14="http://schemas.microsoft.com/office/drawing/2010/main"/>
              </a:ext>
            </a:extLst>
          </a:blip>
          <a:srcRect/>
          <a:stretch>
            <a:fillRect/>
          </a:stretch>
        </p:blipFill>
        <p:spPr bwMode="auto">
          <a:xfrm>
            <a:off x="8207211" y="5283129"/>
            <a:ext cx="4214442" cy="1423742"/>
          </a:xfrm>
          <a:prstGeom prst="rect">
            <a:avLst/>
          </a:prstGeom>
          <a:noFill/>
          <a:ln>
            <a:noFill/>
          </a:ln>
        </p:spPr>
      </p:pic>
      <p:pic>
        <p:nvPicPr>
          <p:cNvPr id="6" name="Graphic 5">
            <a:extLst>
              <a:ext uri="{FF2B5EF4-FFF2-40B4-BE49-F238E27FC236}">
                <a16:creationId xmlns="" xmlns:a16="http://schemas.microsoft.com/office/drawing/2014/main" id="{31BBB300-D07B-4B4A-8E07-E8C2C67AAA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6412868" y="3978851"/>
            <a:ext cx="1125406" cy="1080000"/>
          </a:xfrm>
          <a:prstGeom prst="rect">
            <a:avLst/>
          </a:prstGeom>
        </p:spPr>
      </p:pic>
      <p:pic>
        <p:nvPicPr>
          <p:cNvPr id="11" name="Picture 10">
            <a:extLst>
              <a:ext uri="{FF2B5EF4-FFF2-40B4-BE49-F238E27FC236}">
                <a16:creationId xmlns="" xmlns:a16="http://schemas.microsoft.com/office/drawing/2014/main" id="{216BD2F7-D260-401A-8835-E6D1250DB0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12804" y="3978851"/>
            <a:ext cx="1320791" cy="1080000"/>
          </a:xfrm>
          <a:prstGeom prst="rect">
            <a:avLst/>
          </a:prstGeom>
        </p:spPr>
      </p:pic>
      <p:pic>
        <p:nvPicPr>
          <p:cNvPr id="12" name="Picture 11">
            <a:extLst>
              <a:ext uri="{FF2B5EF4-FFF2-40B4-BE49-F238E27FC236}">
                <a16:creationId xmlns="" xmlns:a16="http://schemas.microsoft.com/office/drawing/2014/main" id="{FA256A43-389B-42B6-86F5-5367E6348F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20626" y="3978851"/>
            <a:ext cx="1185228" cy="1080000"/>
          </a:xfrm>
          <a:prstGeom prst="rect">
            <a:avLst/>
          </a:prstGeom>
        </p:spPr>
      </p:pic>
      <p:pic>
        <p:nvPicPr>
          <p:cNvPr id="15" name="Picture 14">
            <a:extLst>
              <a:ext uri="{FF2B5EF4-FFF2-40B4-BE49-F238E27FC236}">
                <a16:creationId xmlns="" xmlns:a16="http://schemas.microsoft.com/office/drawing/2014/main" id="{4C576BBB-C7A9-410E-9926-5B054E2150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84764" y="3999313"/>
            <a:ext cx="1319659" cy="1080000"/>
          </a:xfrm>
          <a:prstGeom prst="rect">
            <a:avLst/>
          </a:prstGeom>
        </p:spPr>
      </p:pic>
      <p:pic>
        <p:nvPicPr>
          <p:cNvPr id="16" name="Picture 15">
            <a:extLst>
              <a:ext uri="{FF2B5EF4-FFF2-40B4-BE49-F238E27FC236}">
                <a16:creationId xmlns="" xmlns:a16="http://schemas.microsoft.com/office/drawing/2014/main" id="{89159EE4-E9EB-4360-87D7-829D5C4873B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20092" y="3999313"/>
            <a:ext cx="956227" cy="1080000"/>
          </a:xfrm>
          <a:prstGeom prst="rect">
            <a:avLst/>
          </a:prstGeom>
        </p:spPr>
      </p:pic>
      <p:pic>
        <p:nvPicPr>
          <p:cNvPr id="17" name="Picture 16">
            <a:extLst>
              <a:ext uri="{FF2B5EF4-FFF2-40B4-BE49-F238E27FC236}">
                <a16:creationId xmlns="" xmlns:a16="http://schemas.microsoft.com/office/drawing/2014/main" id="{68C7D309-EA72-485A-9A2A-66F440FF1E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9157" y="3999313"/>
            <a:ext cx="1213985" cy="1080000"/>
          </a:xfrm>
          <a:prstGeom prst="rect">
            <a:avLst/>
          </a:prstGeom>
        </p:spPr>
      </p:pic>
    </p:spTree>
    <p:extLst>
      <p:ext uri="{BB962C8B-B14F-4D97-AF65-F5344CB8AC3E}">
        <p14:creationId xmlns:p14="http://schemas.microsoft.com/office/powerpoint/2010/main" val="1349655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1"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7049" y="1127522"/>
            <a:ext cx="4762500" cy="31623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anana chip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73768" y="4091781"/>
            <a:ext cx="4067904" cy="2177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Work\Positive green logo pack\blue logo.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pic>
        <p:nvPicPr>
          <p:cNvPr id="11" name="Picture 2" descr="Image result for crisp packe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565495" y="1325563"/>
            <a:ext cx="3805825" cy="461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43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1"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Image result for cling film"/>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14860">
            <a:off x="154572" y="2069991"/>
            <a:ext cx="5126533" cy="33493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40508" y="1937982"/>
            <a:ext cx="4602444" cy="3362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Work\Positive green logo pack\blue logo.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4912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What’s in your lunchbox?</a:t>
            </a:r>
          </a:p>
        </p:txBody>
      </p:sp>
      <p:grpSp>
        <p:nvGrpSpPr>
          <p:cNvPr id="2" name="Group 1"/>
          <p:cNvGrpSpPr/>
          <p:nvPr/>
        </p:nvGrpSpPr>
        <p:grpSpPr>
          <a:xfrm>
            <a:off x="1358889" y="662781"/>
            <a:ext cx="8256437" cy="5834418"/>
            <a:chOff x="1358889" y="662781"/>
            <a:chExt cx="8256437" cy="5834418"/>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8889" y="662781"/>
              <a:ext cx="8256437" cy="5834418"/>
            </a:xfrm>
            <a:prstGeom prst="rect">
              <a:avLst/>
            </a:prstGeom>
          </p:spPr>
        </p:pic>
        <p:pic>
          <p:nvPicPr>
            <p:cNvPr id="7" name="Picture 2" descr="Related imag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576764" y="1725578"/>
              <a:ext cx="2595737" cy="191837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E:\Work\Positive green logo pack\blue logo.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035090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is a lifecycle?</a:t>
            </a:r>
          </a:p>
        </p:txBody>
      </p:sp>
      <p:pic>
        <p:nvPicPr>
          <p:cNvPr id="9" name="Picture 8" descr="E:\Work\Positive green logo pack\blue logo.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grpSp>
        <p:nvGrpSpPr>
          <p:cNvPr id="26" name="Group 25"/>
          <p:cNvGrpSpPr/>
          <p:nvPr/>
        </p:nvGrpSpPr>
        <p:grpSpPr>
          <a:xfrm>
            <a:off x="2067601" y="768174"/>
            <a:ext cx="8001000" cy="6134100"/>
            <a:chOff x="1838827" y="723900"/>
            <a:chExt cx="8001000" cy="613410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8827" y="723900"/>
              <a:ext cx="8001000" cy="6134100"/>
            </a:xfrm>
            <a:prstGeom prst="rect">
              <a:avLst/>
            </a:prstGeom>
          </p:spPr>
        </p:pic>
        <p:cxnSp>
          <p:nvCxnSpPr>
            <p:cNvPr id="6" name="Straight Arrow Connector 5"/>
            <p:cNvCxnSpPr/>
            <p:nvPr/>
          </p:nvCxnSpPr>
          <p:spPr>
            <a:xfrm>
              <a:off x="6833937" y="2646947"/>
              <a:ext cx="417095" cy="449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736619" y="3673503"/>
              <a:ext cx="115294" cy="470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909683" y="5868063"/>
              <a:ext cx="341349" cy="174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430741" y="6173582"/>
              <a:ext cx="6679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381169" y="5780598"/>
              <a:ext cx="262393" cy="198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864334" y="3959750"/>
              <a:ext cx="0"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864334" y="2329732"/>
              <a:ext cx="779228" cy="766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7705198" y="6217856"/>
            <a:ext cx="2103208" cy="261610"/>
          </a:xfrm>
          <a:prstGeom prst="rect">
            <a:avLst/>
          </a:prstGeom>
          <a:noFill/>
        </p:spPr>
        <p:txBody>
          <a:bodyPr wrap="square" rtlCol="0">
            <a:spAutoFit/>
          </a:bodyPr>
          <a:lstStyle/>
          <a:p>
            <a:r>
              <a:rPr lang="en-GB" sz="1100" dirty="0"/>
              <a:t>© Joe </a:t>
            </a:r>
            <a:r>
              <a:rPr lang="en-GB" sz="1100" dirty="0" err="1"/>
              <a:t>Pye</a:t>
            </a:r>
            <a:r>
              <a:rPr lang="en-GB" sz="1100" dirty="0"/>
              <a:t> Seeds</a:t>
            </a:r>
          </a:p>
        </p:txBody>
      </p:sp>
    </p:spTree>
    <p:extLst>
      <p:ext uri="{BB962C8B-B14F-4D97-AF65-F5344CB8AC3E}">
        <p14:creationId xmlns:p14="http://schemas.microsoft.com/office/powerpoint/2010/main" val="329603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28"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Life Cycle of a single use plastic bottle</a:t>
            </a:r>
          </a:p>
        </p:txBody>
      </p:sp>
      <p:sp>
        <p:nvSpPr>
          <p:cNvPr id="9" name="Title 2">
            <a:extLst>
              <a:ext uri="{FF2B5EF4-FFF2-40B4-BE49-F238E27FC236}">
                <a16:creationId xmlns="" xmlns:a16="http://schemas.microsoft.com/office/drawing/2014/main" id="{82720D7C-AE7A-471A-9005-4ED4FBF00029}"/>
              </a:ext>
            </a:extLst>
          </p:cNvPr>
          <p:cNvSpPr txBox="1">
            <a:spLocks/>
          </p:cNvSpPr>
          <p:nvPr/>
        </p:nvSpPr>
        <p:spPr>
          <a:xfrm>
            <a:off x="838200" y="807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mn-lt"/>
              </a:rPr>
              <a:t>Put the images and arrows in the correct order</a:t>
            </a:r>
          </a:p>
        </p:txBody>
      </p:sp>
      <p:pic>
        <p:nvPicPr>
          <p:cNvPr id="12" name="Picture 2" descr="Image result for nurdl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909" y="2162526"/>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8" descr="Related imag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662"/>
          <a:stretch/>
        </p:blipFill>
        <p:spPr bwMode="auto">
          <a:xfrm>
            <a:off x="3983718" y="2169077"/>
            <a:ext cx="285238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0" descr="Image result for drinking bottled wate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75430" y="4585309"/>
            <a:ext cx="283873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2" descr="Image result for plastic recycling bi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06925" y="4573684"/>
            <a:ext cx="2073600"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0419214" y="2205176"/>
            <a:ext cx="1201003" cy="2125572"/>
            <a:chOff x="9482489" y="2438928"/>
            <a:chExt cx="1201003" cy="2125572"/>
          </a:xfrm>
          <a:effectLst>
            <a:outerShdw blurRad="50800" dist="38100" dir="2700000" algn="tl" rotWithShape="0">
              <a:prstClr val="black">
                <a:alpha val="40000"/>
              </a:prstClr>
            </a:outerShdw>
          </a:effectLst>
        </p:grpSpPr>
        <p:sp>
          <p:nvSpPr>
            <p:cNvPr id="30" name="Up Arrow 29"/>
            <p:cNvSpPr/>
            <p:nvPr/>
          </p:nvSpPr>
          <p:spPr>
            <a:xfrm rot="10800000">
              <a:off x="9482489" y="2438928"/>
              <a:ext cx="1201003" cy="2055600"/>
            </a:xfrm>
            <a:prstGeom prst="upArrow">
              <a:avLst/>
            </a:prstGeom>
            <a:solidFill>
              <a:srgbClr val="0177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rot="5400000">
              <a:off x="9106616" y="3316350"/>
              <a:ext cx="2034635" cy="461665"/>
            </a:xfrm>
            <a:prstGeom prst="rect">
              <a:avLst/>
            </a:prstGeom>
            <a:noFill/>
          </p:spPr>
          <p:txBody>
            <a:bodyPr wrap="square" rtlCol="0">
              <a:spAutoFit/>
            </a:bodyPr>
            <a:lstStyle/>
            <a:p>
              <a:r>
                <a:rPr lang="en-GB" sz="2400" dirty="0"/>
                <a:t>Shipping</a:t>
              </a:r>
            </a:p>
          </p:txBody>
        </p:sp>
      </p:grpSp>
      <p:grpSp>
        <p:nvGrpSpPr>
          <p:cNvPr id="18" name="Group 17"/>
          <p:cNvGrpSpPr/>
          <p:nvPr/>
        </p:nvGrpSpPr>
        <p:grpSpPr>
          <a:xfrm rot="16200000">
            <a:off x="8403056" y="2620101"/>
            <a:ext cx="2080346" cy="1201003"/>
            <a:chOff x="6303679" y="4660874"/>
            <a:chExt cx="2080346" cy="1201003"/>
          </a:xfrm>
          <a:effectLst>
            <a:outerShdw blurRad="50800" dist="38100" dir="2700000" algn="tl" rotWithShape="0">
              <a:prstClr val="black">
                <a:alpha val="40000"/>
              </a:prstClr>
            </a:outerShdw>
          </a:effectLst>
        </p:grpSpPr>
        <p:sp>
          <p:nvSpPr>
            <p:cNvPr id="28" name="Up Arrow 27"/>
            <p:cNvSpPr/>
            <p:nvPr/>
          </p:nvSpPr>
          <p:spPr>
            <a:xfrm rot="16200000">
              <a:off x="6730977" y="4233576"/>
              <a:ext cx="1201003" cy="2055600"/>
            </a:xfrm>
            <a:prstGeom prst="upArrow">
              <a:avLst/>
            </a:prstGeom>
            <a:solidFill>
              <a:srgbClr val="0177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10800000">
              <a:off x="6349390" y="5076629"/>
              <a:ext cx="2034635" cy="400110"/>
            </a:xfrm>
            <a:prstGeom prst="rect">
              <a:avLst/>
            </a:prstGeom>
            <a:noFill/>
          </p:spPr>
          <p:txBody>
            <a:bodyPr wrap="square" rtlCol="0">
              <a:spAutoFit/>
            </a:bodyPr>
            <a:lstStyle/>
            <a:p>
              <a:r>
                <a:rPr lang="en-GB" sz="2000" dirty="0"/>
                <a:t>Transportation</a:t>
              </a:r>
            </a:p>
          </p:txBody>
        </p:sp>
      </p:grpSp>
      <p:grpSp>
        <p:nvGrpSpPr>
          <p:cNvPr id="19" name="Group 18"/>
          <p:cNvGrpSpPr/>
          <p:nvPr/>
        </p:nvGrpSpPr>
        <p:grpSpPr>
          <a:xfrm rot="13614056">
            <a:off x="6881319" y="2623109"/>
            <a:ext cx="2055600" cy="1201003"/>
            <a:chOff x="969215" y="4427771"/>
            <a:chExt cx="2055600" cy="1201003"/>
          </a:xfrm>
        </p:grpSpPr>
        <p:sp>
          <p:nvSpPr>
            <p:cNvPr id="26" name="Up Arrow 25"/>
            <p:cNvSpPr/>
            <p:nvPr/>
          </p:nvSpPr>
          <p:spPr>
            <a:xfrm rot="18785944">
              <a:off x="1396513" y="4000473"/>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7" name="TextBox 26"/>
            <p:cNvSpPr txBox="1"/>
            <p:nvPr/>
          </p:nvSpPr>
          <p:spPr>
            <a:xfrm rot="13385944">
              <a:off x="974594" y="4849013"/>
              <a:ext cx="2034635" cy="400110"/>
            </a:xfrm>
            <a:prstGeom prst="rect">
              <a:avLst/>
            </a:prstGeom>
            <a:noFill/>
          </p:spPr>
          <p:txBody>
            <a:bodyPr wrap="square" rtlCol="0">
              <a:spAutoFit/>
            </a:bodyPr>
            <a:lstStyle/>
            <a:p>
              <a:r>
                <a:rPr lang="en-GB" sz="2000" dirty="0"/>
                <a:t>Purchasing</a:t>
              </a:r>
            </a:p>
          </p:txBody>
        </p:sp>
      </p:grpSp>
      <p:grpSp>
        <p:nvGrpSpPr>
          <p:cNvPr id="20" name="Group 19"/>
          <p:cNvGrpSpPr/>
          <p:nvPr/>
        </p:nvGrpSpPr>
        <p:grpSpPr>
          <a:xfrm rot="7018388">
            <a:off x="8353978" y="5006126"/>
            <a:ext cx="2056844" cy="1201003"/>
            <a:chOff x="1778649" y="593517"/>
            <a:chExt cx="2056844" cy="1201003"/>
          </a:xfrm>
        </p:grpSpPr>
        <p:sp>
          <p:nvSpPr>
            <p:cNvPr id="24" name="Up Arrow 23"/>
            <p:cNvSpPr/>
            <p:nvPr/>
          </p:nvSpPr>
          <p:spPr>
            <a:xfrm rot="3799788">
              <a:off x="2206569" y="16559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rot="20062902">
              <a:off x="1789752" y="994370"/>
              <a:ext cx="2034635" cy="400110"/>
            </a:xfrm>
            <a:prstGeom prst="rect">
              <a:avLst/>
            </a:prstGeom>
            <a:noFill/>
          </p:spPr>
          <p:txBody>
            <a:bodyPr wrap="square" rtlCol="0">
              <a:spAutoFit/>
            </a:bodyPr>
            <a:lstStyle/>
            <a:p>
              <a:r>
                <a:rPr lang="en-GB" sz="2000" dirty="0"/>
                <a:t>Disposal</a:t>
              </a:r>
            </a:p>
          </p:txBody>
        </p:sp>
      </p:grpSp>
      <p:grpSp>
        <p:nvGrpSpPr>
          <p:cNvPr id="21" name="Group 20"/>
          <p:cNvGrpSpPr/>
          <p:nvPr/>
        </p:nvGrpSpPr>
        <p:grpSpPr>
          <a:xfrm rot="4616075">
            <a:off x="10035080" y="5006127"/>
            <a:ext cx="2056844" cy="1201003"/>
            <a:chOff x="6175045" y="565397"/>
            <a:chExt cx="2056844" cy="1201003"/>
          </a:xfrm>
        </p:grpSpPr>
        <p:sp>
          <p:nvSpPr>
            <p:cNvPr id="22" name="Up Arrow 21"/>
            <p:cNvSpPr/>
            <p:nvPr/>
          </p:nvSpPr>
          <p:spPr>
            <a:xfrm rot="6157871">
              <a:off x="6602965" y="13747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rot="783925">
              <a:off x="6185750" y="965097"/>
              <a:ext cx="2034635" cy="400110"/>
            </a:xfrm>
            <a:prstGeom prst="rect">
              <a:avLst/>
            </a:prstGeom>
            <a:noFill/>
          </p:spPr>
          <p:txBody>
            <a:bodyPr wrap="square" rtlCol="0">
              <a:spAutoFit/>
            </a:bodyPr>
            <a:lstStyle/>
            <a:p>
              <a:r>
                <a:rPr lang="en-GB" sz="2000" dirty="0"/>
                <a:t>Recycling</a:t>
              </a:r>
            </a:p>
          </p:txBody>
        </p:sp>
      </p:grpSp>
      <p:sp>
        <p:nvSpPr>
          <p:cNvPr id="31" name="TextBox 30"/>
          <p:cNvSpPr txBox="1"/>
          <p:nvPr/>
        </p:nvSpPr>
        <p:spPr>
          <a:xfrm>
            <a:off x="5675430" y="4564461"/>
            <a:ext cx="2832759" cy="307777"/>
          </a:xfrm>
          <a:prstGeom prst="rect">
            <a:avLst/>
          </a:prstGeom>
          <a:solidFill>
            <a:srgbClr val="0177BA"/>
          </a:solidFill>
          <a:ln>
            <a:solidFill>
              <a:srgbClr val="0177BA"/>
            </a:solidFill>
          </a:ln>
        </p:spPr>
        <p:txBody>
          <a:bodyPr wrap="square" rtlCol="0">
            <a:spAutoFit/>
          </a:bodyPr>
          <a:lstStyle/>
          <a:p>
            <a:r>
              <a:rPr lang="en-GB" sz="1400" dirty="0"/>
              <a:t>Using the plastic bottle</a:t>
            </a:r>
          </a:p>
        </p:txBody>
      </p:sp>
      <p:sp>
        <p:nvSpPr>
          <p:cNvPr id="32" name="TextBox 31"/>
          <p:cNvSpPr txBox="1"/>
          <p:nvPr/>
        </p:nvSpPr>
        <p:spPr>
          <a:xfrm>
            <a:off x="3957730" y="2177704"/>
            <a:ext cx="2878370" cy="307777"/>
          </a:xfrm>
          <a:prstGeom prst="rect">
            <a:avLst/>
          </a:prstGeom>
          <a:solidFill>
            <a:srgbClr val="0177BA"/>
          </a:solidFill>
          <a:ln>
            <a:solidFill>
              <a:srgbClr val="0177BA"/>
            </a:solidFill>
          </a:ln>
        </p:spPr>
        <p:txBody>
          <a:bodyPr wrap="square" rtlCol="0">
            <a:spAutoFit/>
          </a:bodyPr>
          <a:lstStyle/>
          <a:p>
            <a:r>
              <a:rPr lang="en-GB" sz="1400" dirty="0"/>
              <a:t>Plastic bottles in the supermarket</a:t>
            </a:r>
          </a:p>
        </p:txBody>
      </p:sp>
      <p:sp>
        <p:nvSpPr>
          <p:cNvPr id="34" name="TextBox 33"/>
          <p:cNvSpPr txBox="1"/>
          <p:nvPr/>
        </p:nvSpPr>
        <p:spPr>
          <a:xfrm>
            <a:off x="598909" y="2160214"/>
            <a:ext cx="2836120" cy="523220"/>
          </a:xfrm>
          <a:prstGeom prst="rect">
            <a:avLst/>
          </a:prstGeom>
          <a:solidFill>
            <a:srgbClr val="0177BA"/>
          </a:solidFill>
          <a:ln>
            <a:solidFill>
              <a:srgbClr val="0177BA"/>
            </a:solidFill>
          </a:ln>
        </p:spPr>
        <p:txBody>
          <a:bodyPr wrap="square" rtlCol="0">
            <a:spAutoFit/>
          </a:bodyPr>
          <a:lstStyle/>
          <a:p>
            <a:r>
              <a:rPr lang="en-GB" sz="1400" dirty="0" err="1"/>
              <a:t>Nurdles</a:t>
            </a:r>
            <a:r>
              <a:rPr lang="en-GB" sz="1400" dirty="0"/>
              <a:t> – Plastic production pellets</a:t>
            </a:r>
          </a:p>
        </p:txBody>
      </p:sp>
      <p:pic>
        <p:nvPicPr>
          <p:cNvPr id="36"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79009" y="4590630"/>
            <a:ext cx="2885407"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316822" y="4572051"/>
            <a:ext cx="2063703" cy="307777"/>
          </a:xfrm>
          <a:prstGeom prst="rect">
            <a:avLst/>
          </a:prstGeom>
          <a:solidFill>
            <a:srgbClr val="0177BA"/>
          </a:solidFill>
          <a:ln>
            <a:solidFill>
              <a:srgbClr val="0177BA"/>
            </a:solidFill>
          </a:ln>
        </p:spPr>
        <p:txBody>
          <a:bodyPr wrap="square" rtlCol="0">
            <a:spAutoFit/>
          </a:bodyPr>
          <a:lstStyle/>
          <a:p>
            <a:r>
              <a:rPr lang="en-GB" sz="1400" dirty="0"/>
              <a:t>Plastic recycling bin</a:t>
            </a:r>
          </a:p>
        </p:txBody>
      </p:sp>
      <p:sp>
        <p:nvSpPr>
          <p:cNvPr id="33" name="TextBox 32"/>
          <p:cNvSpPr txBox="1"/>
          <p:nvPr/>
        </p:nvSpPr>
        <p:spPr>
          <a:xfrm>
            <a:off x="182500" y="4581975"/>
            <a:ext cx="2878370" cy="307777"/>
          </a:xfrm>
          <a:prstGeom prst="rect">
            <a:avLst/>
          </a:prstGeom>
          <a:solidFill>
            <a:srgbClr val="0177BA"/>
          </a:solidFill>
          <a:ln>
            <a:solidFill>
              <a:srgbClr val="0177BA"/>
            </a:solidFill>
          </a:ln>
        </p:spPr>
        <p:txBody>
          <a:bodyPr wrap="square" rtlCol="0">
            <a:spAutoFit/>
          </a:bodyPr>
          <a:lstStyle/>
          <a:p>
            <a:r>
              <a:rPr lang="en-GB" sz="1400" dirty="0"/>
              <a:t>Plastic bottle factory</a:t>
            </a:r>
          </a:p>
        </p:txBody>
      </p:sp>
      <p:pic>
        <p:nvPicPr>
          <p:cNvPr id="37" name="Picture 36" descr="E:\Work\Positive green logo pack\blue logo.png"/>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sp>
        <p:nvSpPr>
          <p:cNvPr id="2" name="TextBox 1"/>
          <p:cNvSpPr txBox="1"/>
          <p:nvPr/>
        </p:nvSpPr>
        <p:spPr>
          <a:xfrm>
            <a:off x="3957730" y="3981067"/>
            <a:ext cx="1708186" cy="261610"/>
          </a:xfrm>
          <a:prstGeom prst="rect">
            <a:avLst/>
          </a:prstGeom>
          <a:noFill/>
        </p:spPr>
        <p:txBody>
          <a:bodyPr wrap="square" rtlCol="0">
            <a:spAutoFit/>
          </a:bodyPr>
          <a:lstStyle/>
          <a:p>
            <a:r>
              <a:rPr lang="en-GB" sz="1050" dirty="0">
                <a:solidFill>
                  <a:schemeClr val="bg1"/>
                </a:solidFill>
              </a:rPr>
              <a:t>© John Jewell</a:t>
            </a:r>
          </a:p>
        </p:txBody>
      </p:sp>
      <p:sp>
        <p:nvSpPr>
          <p:cNvPr id="38" name="TextBox 37"/>
          <p:cNvSpPr txBox="1"/>
          <p:nvPr/>
        </p:nvSpPr>
        <p:spPr>
          <a:xfrm>
            <a:off x="3268295" y="6412643"/>
            <a:ext cx="1708186" cy="261610"/>
          </a:xfrm>
          <a:prstGeom prst="rect">
            <a:avLst/>
          </a:prstGeom>
          <a:noFill/>
        </p:spPr>
        <p:txBody>
          <a:bodyPr wrap="square" rtlCol="0">
            <a:spAutoFit/>
          </a:bodyPr>
          <a:lstStyle/>
          <a:p>
            <a:r>
              <a:rPr lang="en-GB" sz="1050" dirty="0">
                <a:solidFill>
                  <a:schemeClr val="bg1"/>
                </a:solidFill>
              </a:rPr>
              <a:t>© Envoy</a:t>
            </a:r>
          </a:p>
        </p:txBody>
      </p:sp>
      <p:sp>
        <p:nvSpPr>
          <p:cNvPr id="39" name="TextBox 38"/>
          <p:cNvSpPr txBox="1"/>
          <p:nvPr/>
        </p:nvSpPr>
        <p:spPr>
          <a:xfrm>
            <a:off x="5586929" y="6412473"/>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BigKhem</a:t>
            </a:r>
            <a:endParaRPr lang="en-GB" sz="1050" dirty="0">
              <a:solidFill>
                <a:schemeClr val="bg1"/>
              </a:solidFill>
            </a:endParaRPr>
          </a:p>
        </p:txBody>
      </p:sp>
      <p:sp>
        <p:nvSpPr>
          <p:cNvPr id="40" name="TextBox 39"/>
          <p:cNvSpPr txBox="1"/>
          <p:nvPr/>
        </p:nvSpPr>
        <p:spPr>
          <a:xfrm>
            <a:off x="185558" y="6379868"/>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SVTeam</a:t>
            </a:r>
            <a:endParaRPr lang="en-GB" sz="1050" dirty="0">
              <a:solidFill>
                <a:schemeClr val="bg1"/>
              </a:solidFill>
            </a:endParaRPr>
          </a:p>
        </p:txBody>
      </p:sp>
      <p:sp>
        <p:nvSpPr>
          <p:cNvPr id="41" name="TextBox 40"/>
          <p:cNvSpPr txBox="1"/>
          <p:nvPr/>
        </p:nvSpPr>
        <p:spPr>
          <a:xfrm>
            <a:off x="611850" y="3968836"/>
            <a:ext cx="1708186" cy="261610"/>
          </a:xfrm>
          <a:prstGeom prst="rect">
            <a:avLst/>
          </a:prstGeom>
          <a:noFill/>
        </p:spPr>
        <p:txBody>
          <a:bodyPr wrap="square" rtlCol="0">
            <a:spAutoFit/>
          </a:bodyPr>
          <a:lstStyle/>
          <a:p>
            <a:r>
              <a:rPr lang="en-GB" sz="1050" dirty="0">
                <a:solidFill>
                  <a:schemeClr val="bg1"/>
                </a:solidFill>
              </a:rPr>
              <a:t>© Paul Nettles</a:t>
            </a:r>
          </a:p>
        </p:txBody>
      </p:sp>
    </p:spTree>
    <p:extLst>
      <p:ext uri="{BB962C8B-B14F-4D97-AF65-F5344CB8AC3E}">
        <p14:creationId xmlns:p14="http://schemas.microsoft.com/office/powerpoint/2010/main" val="81616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359278" y="295511"/>
            <a:ext cx="2836120" cy="523220"/>
          </a:xfrm>
          <a:prstGeom prst="rect">
            <a:avLst/>
          </a:prstGeom>
          <a:solidFill>
            <a:srgbClr val="0177BA"/>
          </a:solidFill>
          <a:ln>
            <a:solidFill>
              <a:srgbClr val="0177BA"/>
            </a:solidFill>
          </a:ln>
        </p:spPr>
        <p:txBody>
          <a:bodyPr wrap="square" rtlCol="0">
            <a:spAutoFit/>
          </a:bodyPr>
          <a:lstStyle/>
          <a:p>
            <a:r>
              <a:rPr lang="en-GB" sz="1400" dirty="0" err="1">
                <a:latin typeface="Century Gothic" panose="020B0502020202020204" pitchFamily="34" charset="0"/>
              </a:rPr>
              <a:t>Nurdles</a:t>
            </a:r>
            <a:r>
              <a:rPr lang="en-GB" sz="1400" dirty="0">
                <a:latin typeface="Century Gothic" panose="020B0502020202020204" pitchFamily="34" charset="0"/>
              </a:rPr>
              <a:t> – Plastic production pellets</a:t>
            </a:r>
          </a:p>
        </p:txBody>
      </p:sp>
      <p:pic>
        <p:nvPicPr>
          <p:cNvPr id="1026" name="Picture 2" descr="Image result for nurdl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9278" y="295511"/>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482489" y="2438928"/>
            <a:ext cx="1201003" cy="2112638"/>
            <a:chOff x="9482489" y="2438928"/>
            <a:chExt cx="1201003" cy="2112638"/>
          </a:xfrm>
        </p:grpSpPr>
        <p:sp>
          <p:nvSpPr>
            <p:cNvPr id="14" name="Up Arrow 13"/>
            <p:cNvSpPr/>
            <p:nvPr/>
          </p:nvSpPr>
          <p:spPr>
            <a:xfrm rot="10800000">
              <a:off x="9482489" y="2438928"/>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rot="5400000">
              <a:off x="9092968" y="3303416"/>
              <a:ext cx="2034635" cy="461665"/>
            </a:xfrm>
            <a:prstGeom prst="rect">
              <a:avLst/>
            </a:prstGeom>
            <a:noFill/>
          </p:spPr>
          <p:txBody>
            <a:bodyPr wrap="square" rtlCol="0">
              <a:spAutoFit/>
            </a:bodyPr>
            <a:lstStyle/>
            <a:p>
              <a:r>
                <a:rPr lang="en-GB" sz="2400" dirty="0"/>
                <a:t>Shipping</a:t>
              </a:r>
            </a:p>
          </p:txBody>
        </p:sp>
      </p:grpSp>
      <p:grpSp>
        <p:nvGrpSpPr>
          <p:cNvPr id="5" name="Group 4"/>
          <p:cNvGrpSpPr/>
          <p:nvPr/>
        </p:nvGrpSpPr>
        <p:grpSpPr>
          <a:xfrm>
            <a:off x="6303679" y="4660874"/>
            <a:ext cx="2200948" cy="1201003"/>
            <a:chOff x="6303679" y="4660874"/>
            <a:chExt cx="2200948" cy="1201003"/>
          </a:xfrm>
        </p:grpSpPr>
        <p:sp>
          <p:nvSpPr>
            <p:cNvPr id="22" name="Up Arrow 21"/>
            <p:cNvSpPr/>
            <p:nvPr/>
          </p:nvSpPr>
          <p:spPr>
            <a:xfrm rot="16200000">
              <a:off x="6730977" y="4233576"/>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6469992" y="5075113"/>
              <a:ext cx="2034635" cy="400110"/>
            </a:xfrm>
            <a:prstGeom prst="rect">
              <a:avLst/>
            </a:prstGeom>
            <a:noFill/>
          </p:spPr>
          <p:txBody>
            <a:bodyPr wrap="square" rtlCol="0">
              <a:spAutoFit/>
            </a:bodyPr>
            <a:lstStyle/>
            <a:p>
              <a:r>
                <a:rPr lang="en-GB" sz="2000" dirty="0">
                  <a:ea typeface="BatangChe" panose="02030609000101010101" pitchFamily="49" charset="-127"/>
                </a:rPr>
                <a:t>Transportation</a:t>
              </a:r>
            </a:p>
          </p:txBody>
        </p:sp>
      </p:grpSp>
      <p:grpSp>
        <p:nvGrpSpPr>
          <p:cNvPr id="4" name="Group 3"/>
          <p:cNvGrpSpPr/>
          <p:nvPr/>
        </p:nvGrpSpPr>
        <p:grpSpPr>
          <a:xfrm>
            <a:off x="969215" y="4427771"/>
            <a:ext cx="2373005" cy="1201003"/>
            <a:chOff x="969215" y="4427771"/>
            <a:chExt cx="2373005" cy="1201003"/>
          </a:xfrm>
        </p:grpSpPr>
        <p:sp>
          <p:nvSpPr>
            <p:cNvPr id="19" name="Up Arrow 18"/>
            <p:cNvSpPr/>
            <p:nvPr/>
          </p:nvSpPr>
          <p:spPr>
            <a:xfrm rot="18876028">
              <a:off x="1396513" y="4000473"/>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2563903">
              <a:off x="1307585" y="5131739"/>
              <a:ext cx="2034635" cy="400110"/>
            </a:xfrm>
            <a:prstGeom prst="rect">
              <a:avLst/>
            </a:prstGeom>
            <a:noFill/>
          </p:spPr>
          <p:txBody>
            <a:bodyPr wrap="square" rtlCol="0">
              <a:spAutoFit/>
            </a:bodyPr>
            <a:lstStyle/>
            <a:p>
              <a:r>
                <a:rPr lang="en-GB" sz="2000" dirty="0"/>
                <a:t>Purchasing</a:t>
              </a:r>
            </a:p>
          </p:txBody>
        </p:sp>
      </p:grpSp>
      <p:grpSp>
        <p:nvGrpSpPr>
          <p:cNvPr id="3" name="Group 2"/>
          <p:cNvGrpSpPr/>
          <p:nvPr/>
        </p:nvGrpSpPr>
        <p:grpSpPr>
          <a:xfrm>
            <a:off x="1778649" y="593517"/>
            <a:ext cx="2056844" cy="1201003"/>
            <a:chOff x="1778649" y="593517"/>
            <a:chExt cx="2056844" cy="1201003"/>
          </a:xfrm>
        </p:grpSpPr>
        <p:sp>
          <p:nvSpPr>
            <p:cNvPr id="24" name="Up Arrow 23"/>
            <p:cNvSpPr/>
            <p:nvPr/>
          </p:nvSpPr>
          <p:spPr>
            <a:xfrm rot="3799788">
              <a:off x="2206569" y="16559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rot="20062902">
              <a:off x="1789752" y="984845"/>
              <a:ext cx="2034635" cy="400110"/>
            </a:xfrm>
            <a:prstGeom prst="rect">
              <a:avLst/>
            </a:prstGeom>
            <a:noFill/>
          </p:spPr>
          <p:txBody>
            <a:bodyPr wrap="square" rtlCol="0">
              <a:spAutoFit/>
            </a:bodyPr>
            <a:lstStyle/>
            <a:p>
              <a:r>
                <a:rPr lang="en-GB" sz="2000" dirty="0"/>
                <a:t>Disposal</a:t>
              </a:r>
            </a:p>
          </p:txBody>
        </p:sp>
      </p:grpSp>
      <p:grpSp>
        <p:nvGrpSpPr>
          <p:cNvPr id="2" name="Group 1"/>
          <p:cNvGrpSpPr/>
          <p:nvPr/>
        </p:nvGrpSpPr>
        <p:grpSpPr>
          <a:xfrm>
            <a:off x="6168934" y="565397"/>
            <a:ext cx="2062955" cy="1201003"/>
            <a:chOff x="6168934" y="565397"/>
            <a:chExt cx="2062955" cy="1201003"/>
          </a:xfrm>
        </p:grpSpPr>
        <p:sp>
          <p:nvSpPr>
            <p:cNvPr id="26" name="Up Arrow 25"/>
            <p:cNvSpPr/>
            <p:nvPr/>
          </p:nvSpPr>
          <p:spPr>
            <a:xfrm rot="6157871">
              <a:off x="6602965" y="13747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rot="829170">
              <a:off x="6168934" y="955864"/>
              <a:ext cx="2034635" cy="400110"/>
            </a:xfrm>
            <a:prstGeom prst="rect">
              <a:avLst/>
            </a:prstGeom>
            <a:noFill/>
          </p:spPr>
          <p:txBody>
            <a:bodyPr wrap="square" rtlCol="0">
              <a:spAutoFit/>
            </a:bodyPr>
            <a:lstStyle/>
            <a:p>
              <a:r>
                <a:rPr lang="en-GB" sz="2000" dirty="0"/>
                <a:t>Recycling</a:t>
              </a:r>
            </a:p>
          </p:txBody>
        </p:sp>
      </p:grpSp>
      <p:grpSp>
        <p:nvGrpSpPr>
          <p:cNvPr id="13" name="Group 12"/>
          <p:cNvGrpSpPr/>
          <p:nvPr/>
        </p:nvGrpSpPr>
        <p:grpSpPr>
          <a:xfrm>
            <a:off x="3179925" y="4436376"/>
            <a:ext cx="2878370" cy="2073600"/>
            <a:chOff x="3190250" y="4404172"/>
            <a:chExt cx="2878370" cy="2073600"/>
          </a:xfrm>
        </p:grpSpPr>
        <p:pic>
          <p:nvPicPr>
            <p:cNvPr id="1032" name="Picture 8" descr="Related imag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662"/>
            <a:stretch/>
          </p:blipFill>
          <p:spPr bwMode="auto">
            <a:xfrm>
              <a:off x="3216238" y="4404172"/>
              <a:ext cx="285238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190250" y="4413504"/>
              <a:ext cx="2878370" cy="307777"/>
            </a:xfrm>
            <a:prstGeom prst="rect">
              <a:avLst/>
            </a:prstGeom>
            <a:solidFill>
              <a:srgbClr val="0177BA"/>
            </a:solidFill>
            <a:ln>
              <a:solidFill>
                <a:srgbClr val="0177BA"/>
              </a:solidFill>
            </a:ln>
          </p:spPr>
          <p:txBody>
            <a:bodyPr wrap="square" rtlCol="0">
              <a:spAutoFit/>
            </a:bodyPr>
            <a:lstStyle/>
            <a:p>
              <a:r>
                <a:rPr lang="en-GB" sz="1400" dirty="0"/>
                <a:t>Plastic bottles in the supermarket</a:t>
              </a:r>
            </a:p>
          </p:txBody>
        </p:sp>
      </p:grpSp>
      <p:grpSp>
        <p:nvGrpSpPr>
          <p:cNvPr id="10" name="Group 9"/>
          <p:cNvGrpSpPr/>
          <p:nvPr/>
        </p:nvGrpSpPr>
        <p:grpSpPr>
          <a:xfrm>
            <a:off x="164926" y="2080829"/>
            <a:ext cx="2838735" cy="2082062"/>
            <a:chOff x="164926" y="2080829"/>
            <a:chExt cx="2838735" cy="2082062"/>
          </a:xfrm>
        </p:grpSpPr>
        <p:pic>
          <p:nvPicPr>
            <p:cNvPr id="1034" name="Picture 10" descr="Image result for drinking bottled wate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4926" y="2089291"/>
              <a:ext cx="283873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70902" y="2080829"/>
              <a:ext cx="2832759" cy="307777"/>
            </a:xfrm>
            <a:prstGeom prst="rect">
              <a:avLst/>
            </a:prstGeom>
            <a:solidFill>
              <a:srgbClr val="0177BA"/>
            </a:solidFill>
            <a:ln>
              <a:solidFill>
                <a:srgbClr val="0177BA"/>
              </a:solidFill>
            </a:ln>
          </p:spPr>
          <p:txBody>
            <a:bodyPr wrap="square" rtlCol="0">
              <a:spAutoFit/>
            </a:bodyPr>
            <a:lstStyle/>
            <a:p>
              <a:r>
                <a:rPr lang="en-GB" sz="1400" dirty="0"/>
                <a:t>Using the plastic bottle</a:t>
              </a:r>
            </a:p>
          </p:txBody>
        </p:sp>
      </p:grpSp>
      <p:grpSp>
        <p:nvGrpSpPr>
          <p:cNvPr id="11" name="Group 10"/>
          <p:cNvGrpSpPr/>
          <p:nvPr/>
        </p:nvGrpSpPr>
        <p:grpSpPr>
          <a:xfrm>
            <a:off x="3915168" y="266398"/>
            <a:ext cx="2093418" cy="2102713"/>
            <a:chOff x="3915168" y="266398"/>
            <a:chExt cx="2093418" cy="2102713"/>
          </a:xfrm>
        </p:grpSpPr>
        <p:pic>
          <p:nvPicPr>
            <p:cNvPr id="1036" name="Picture 12" descr="Image result for plastic recycling bi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15168" y="295511"/>
              <a:ext cx="2093418"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915168" y="266398"/>
              <a:ext cx="2093418" cy="307777"/>
            </a:xfrm>
            <a:prstGeom prst="rect">
              <a:avLst/>
            </a:prstGeom>
            <a:solidFill>
              <a:srgbClr val="0177BA"/>
            </a:solidFill>
            <a:ln>
              <a:solidFill>
                <a:srgbClr val="0177BA"/>
              </a:solidFill>
            </a:ln>
          </p:spPr>
          <p:txBody>
            <a:bodyPr wrap="square" rtlCol="0">
              <a:spAutoFit/>
            </a:bodyPr>
            <a:lstStyle/>
            <a:p>
              <a:r>
                <a:rPr lang="en-GB" sz="1400" dirty="0"/>
                <a:t>Plastic recycling bin</a:t>
              </a:r>
            </a:p>
          </p:txBody>
        </p:sp>
      </p:grpSp>
      <p:grpSp>
        <p:nvGrpSpPr>
          <p:cNvPr id="8" name="Group 7"/>
          <p:cNvGrpSpPr/>
          <p:nvPr/>
        </p:nvGrpSpPr>
        <p:grpSpPr>
          <a:xfrm>
            <a:off x="8647660" y="4538475"/>
            <a:ext cx="2885407" cy="2079317"/>
            <a:chOff x="8647660" y="4538475"/>
            <a:chExt cx="2885407" cy="2079317"/>
          </a:xfrm>
        </p:grpSpPr>
        <p:pic>
          <p:nvPicPr>
            <p:cNvPr id="34"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647660" y="4544192"/>
              <a:ext cx="2885407"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649975" y="4538475"/>
              <a:ext cx="2878370" cy="307777"/>
            </a:xfrm>
            <a:prstGeom prst="rect">
              <a:avLst/>
            </a:prstGeom>
            <a:solidFill>
              <a:srgbClr val="0177BA"/>
            </a:solidFill>
            <a:ln>
              <a:solidFill>
                <a:srgbClr val="0177BA"/>
              </a:solidFill>
            </a:ln>
          </p:spPr>
          <p:txBody>
            <a:bodyPr wrap="square" rtlCol="0">
              <a:spAutoFit/>
            </a:bodyPr>
            <a:lstStyle/>
            <a:p>
              <a:r>
                <a:rPr lang="en-GB" sz="1400" dirty="0"/>
                <a:t>Plastic bottle factory</a:t>
              </a:r>
            </a:p>
          </p:txBody>
        </p:sp>
      </p:grpSp>
      <p:pic>
        <p:nvPicPr>
          <p:cNvPr id="35" name="Picture 34" descr="E:\Work\Positive green logo pack\blue logo.png"/>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sp>
        <p:nvSpPr>
          <p:cNvPr id="36" name="TextBox 35"/>
          <p:cNvSpPr txBox="1"/>
          <p:nvPr/>
        </p:nvSpPr>
        <p:spPr>
          <a:xfrm>
            <a:off x="8366706" y="293515"/>
            <a:ext cx="2836120" cy="523220"/>
          </a:xfrm>
          <a:prstGeom prst="rect">
            <a:avLst/>
          </a:prstGeom>
          <a:solidFill>
            <a:srgbClr val="0177BA"/>
          </a:solidFill>
          <a:ln>
            <a:solidFill>
              <a:srgbClr val="0177BA"/>
            </a:solidFill>
          </a:ln>
        </p:spPr>
        <p:txBody>
          <a:bodyPr wrap="square" rtlCol="0">
            <a:spAutoFit/>
          </a:bodyPr>
          <a:lstStyle/>
          <a:p>
            <a:r>
              <a:rPr lang="en-GB" sz="1400" dirty="0" err="1"/>
              <a:t>Nurdles</a:t>
            </a:r>
            <a:r>
              <a:rPr lang="en-GB" sz="1400" dirty="0"/>
              <a:t> – Plastic production pellets</a:t>
            </a:r>
          </a:p>
        </p:txBody>
      </p:sp>
    </p:spTree>
    <p:extLst>
      <p:ext uri="{BB962C8B-B14F-4D97-AF65-F5344CB8AC3E}">
        <p14:creationId xmlns:p14="http://schemas.microsoft.com/office/powerpoint/2010/main" val="277990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28" y="1382"/>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217216"/>
            <a:ext cx="10515600" cy="1325563"/>
          </a:xfrm>
        </p:spPr>
        <p:txBody>
          <a:bodyPr/>
          <a:lstStyle/>
          <a:p>
            <a:pPr algn="ctr"/>
            <a:r>
              <a:rPr lang="en-GB" dirty="0">
                <a:latin typeface="+mn-lt"/>
              </a:rPr>
              <a:t>Life Cycle of a single use plastic bottle</a:t>
            </a:r>
          </a:p>
        </p:txBody>
      </p:sp>
      <p:sp>
        <p:nvSpPr>
          <p:cNvPr id="9" name="Title 2">
            <a:extLst>
              <a:ext uri="{FF2B5EF4-FFF2-40B4-BE49-F238E27FC236}">
                <a16:creationId xmlns="" xmlns:a16="http://schemas.microsoft.com/office/drawing/2014/main" id="{82720D7C-AE7A-471A-9005-4ED4FBF00029}"/>
              </a:ext>
            </a:extLst>
          </p:cNvPr>
          <p:cNvSpPr txBox="1">
            <a:spLocks/>
          </p:cNvSpPr>
          <p:nvPr/>
        </p:nvSpPr>
        <p:spPr>
          <a:xfrm>
            <a:off x="852628" y="4700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mn-lt"/>
              </a:rPr>
              <a:t>Where can plastic enter the environment?</a:t>
            </a:r>
          </a:p>
        </p:txBody>
      </p:sp>
      <p:pic>
        <p:nvPicPr>
          <p:cNvPr id="37" name="Picture 36" descr="E:\Work\Positive green logo pack\blue logo.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grpSp>
        <p:nvGrpSpPr>
          <p:cNvPr id="38" name="Group 37"/>
          <p:cNvGrpSpPr/>
          <p:nvPr/>
        </p:nvGrpSpPr>
        <p:grpSpPr>
          <a:xfrm>
            <a:off x="8693388" y="1411619"/>
            <a:ext cx="3271348" cy="1202400"/>
            <a:chOff x="2556378" y="2662575"/>
            <a:chExt cx="3271348" cy="1202400"/>
          </a:xfrm>
          <a:effectLst>
            <a:outerShdw blurRad="50800" dist="38100" dir="2700000" algn="tl" rotWithShape="0">
              <a:prstClr val="black">
                <a:alpha val="40000"/>
              </a:prstClr>
            </a:outerShdw>
          </a:effectLst>
        </p:grpSpPr>
        <p:sp>
          <p:nvSpPr>
            <p:cNvPr id="39" name="Up Arrow 38"/>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2556378" y="3008861"/>
              <a:ext cx="3271348" cy="430887"/>
            </a:xfrm>
            <a:prstGeom prst="rect">
              <a:avLst/>
            </a:prstGeom>
            <a:noFill/>
            <a:ln>
              <a:noFill/>
            </a:ln>
          </p:spPr>
          <p:txBody>
            <a:bodyPr wrap="square" rtlCol="0">
              <a:spAutoFit/>
            </a:bodyPr>
            <a:lstStyle/>
            <a:p>
              <a:r>
                <a:rPr lang="en-GB" sz="2200" dirty="0"/>
                <a:t>Sea becomes rough</a:t>
              </a:r>
            </a:p>
          </p:txBody>
        </p:sp>
      </p:grpSp>
      <p:grpSp>
        <p:nvGrpSpPr>
          <p:cNvPr id="43" name="Group 42"/>
          <p:cNvGrpSpPr/>
          <p:nvPr/>
        </p:nvGrpSpPr>
        <p:grpSpPr>
          <a:xfrm rot="18778959">
            <a:off x="6688714" y="985017"/>
            <a:ext cx="1202400" cy="2055600"/>
            <a:chOff x="9372061" y="865952"/>
            <a:chExt cx="1202400" cy="2055600"/>
          </a:xfrm>
        </p:grpSpPr>
        <p:sp>
          <p:nvSpPr>
            <p:cNvPr id="44" name="Up Arrow 43"/>
            <p:cNvSpPr/>
            <p:nvPr/>
          </p:nvSpPr>
          <p:spPr>
            <a:xfrm rot="8230524">
              <a:off x="9372061" y="865952"/>
              <a:ext cx="1202400" cy="2055600"/>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rot="2880324">
              <a:off x="8992309" y="1594016"/>
              <a:ext cx="1830684" cy="430887"/>
            </a:xfrm>
            <a:prstGeom prst="rect">
              <a:avLst/>
            </a:prstGeom>
            <a:noFill/>
            <a:ln>
              <a:noFill/>
            </a:ln>
          </p:spPr>
          <p:txBody>
            <a:bodyPr wrap="square" rtlCol="0">
              <a:spAutoFit/>
            </a:bodyPr>
            <a:lstStyle/>
            <a:p>
              <a:r>
                <a:rPr lang="en-GB" sz="2200" dirty="0" err="1"/>
                <a:t>Nurdles</a:t>
              </a:r>
              <a:r>
                <a:rPr lang="en-GB" sz="2200" dirty="0"/>
                <a:t> spill </a:t>
              </a:r>
            </a:p>
          </p:txBody>
        </p:sp>
      </p:grpSp>
      <p:grpSp>
        <p:nvGrpSpPr>
          <p:cNvPr id="46" name="Group 45"/>
          <p:cNvGrpSpPr/>
          <p:nvPr/>
        </p:nvGrpSpPr>
        <p:grpSpPr>
          <a:xfrm rot="11792980">
            <a:off x="6215756" y="2402886"/>
            <a:ext cx="3223843" cy="1202400"/>
            <a:chOff x="7993835" y="5206694"/>
            <a:chExt cx="3223843" cy="1202400"/>
          </a:xfrm>
        </p:grpSpPr>
        <p:sp>
          <p:nvSpPr>
            <p:cNvPr id="47" name="Up Arrow 46"/>
            <p:cNvSpPr/>
            <p:nvPr/>
          </p:nvSpPr>
          <p:spPr>
            <a:xfrm rot="15241211">
              <a:off x="9004557" y="4195972"/>
              <a:ext cx="1202400" cy="3223843"/>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rot="9807020">
              <a:off x="8198102" y="5603808"/>
              <a:ext cx="2994488" cy="338554"/>
            </a:xfrm>
            <a:prstGeom prst="rect">
              <a:avLst/>
            </a:prstGeom>
            <a:noFill/>
            <a:ln>
              <a:noFill/>
            </a:ln>
          </p:spPr>
          <p:txBody>
            <a:bodyPr wrap="square" rtlCol="0">
              <a:spAutoFit/>
            </a:bodyPr>
            <a:lstStyle/>
            <a:p>
              <a:r>
                <a:rPr lang="en-GB" sz="1600" dirty="0"/>
                <a:t>Cause danger to marine life</a:t>
              </a:r>
            </a:p>
          </p:txBody>
        </p:sp>
      </p:grpSp>
      <p:grpSp>
        <p:nvGrpSpPr>
          <p:cNvPr id="55" name="Group 54"/>
          <p:cNvGrpSpPr/>
          <p:nvPr/>
        </p:nvGrpSpPr>
        <p:grpSpPr>
          <a:xfrm>
            <a:off x="6261084" y="3407018"/>
            <a:ext cx="2338310" cy="1202400"/>
            <a:chOff x="2556378" y="2662575"/>
            <a:chExt cx="3321670" cy="1202400"/>
          </a:xfrm>
          <a:effectLst>
            <a:outerShdw blurRad="50800" dist="38100" dir="2700000" algn="tl" rotWithShape="0">
              <a:prstClr val="black">
                <a:alpha val="40000"/>
              </a:prstClr>
            </a:outerShdw>
          </a:effectLst>
        </p:grpSpPr>
        <p:sp>
          <p:nvSpPr>
            <p:cNvPr id="56" name="Up Arrow 55"/>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2606700" y="3002377"/>
              <a:ext cx="3271348" cy="430887"/>
            </a:xfrm>
            <a:prstGeom prst="rect">
              <a:avLst/>
            </a:prstGeom>
            <a:noFill/>
            <a:ln>
              <a:noFill/>
            </a:ln>
          </p:spPr>
          <p:txBody>
            <a:bodyPr wrap="square" rtlCol="0">
              <a:spAutoFit/>
            </a:bodyPr>
            <a:lstStyle/>
            <a:p>
              <a:r>
                <a:rPr lang="en-GB" sz="2200" dirty="0"/>
                <a:t>Littering</a:t>
              </a:r>
            </a:p>
          </p:txBody>
        </p:sp>
      </p:grpSp>
      <p:grpSp>
        <p:nvGrpSpPr>
          <p:cNvPr id="58" name="Group 57"/>
          <p:cNvGrpSpPr/>
          <p:nvPr/>
        </p:nvGrpSpPr>
        <p:grpSpPr>
          <a:xfrm rot="21099412">
            <a:off x="9792845" y="2663045"/>
            <a:ext cx="2059841" cy="1202400"/>
            <a:chOff x="7845792" y="321596"/>
            <a:chExt cx="2059841" cy="1202400"/>
          </a:xfrm>
        </p:grpSpPr>
        <p:sp>
          <p:nvSpPr>
            <p:cNvPr id="59" name="Up Arrow 58"/>
            <p:cNvSpPr/>
            <p:nvPr/>
          </p:nvSpPr>
          <p:spPr>
            <a:xfrm rot="5941496">
              <a:off x="8274513" y="-107125"/>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rot="530349">
              <a:off x="7873656" y="713619"/>
              <a:ext cx="1927375" cy="430887"/>
            </a:xfrm>
            <a:prstGeom prst="rect">
              <a:avLst/>
            </a:prstGeom>
            <a:noFill/>
            <a:ln>
              <a:noFill/>
            </a:ln>
          </p:spPr>
          <p:txBody>
            <a:bodyPr wrap="square" rtlCol="0">
              <a:spAutoFit/>
            </a:bodyPr>
            <a:lstStyle/>
            <a:p>
              <a:r>
                <a:rPr lang="en-GB" sz="2200" dirty="0"/>
                <a:t>Rain or wind</a:t>
              </a:r>
            </a:p>
          </p:txBody>
        </p:sp>
      </p:grpSp>
      <p:grpSp>
        <p:nvGrpSpPr>
          <p:cNvPr id="61" name="Group 60"/>
          <p:cNvGrpSpPr/>
          <p:nvPr/>
        </p:nvGrpSpPr>
        <p:grpSpPr>
          <a:xfrm rot="13235810">
            <a:off x="9098801" y="3641793"/>
            <a:ext cx="2059841" cy="1202400"/>
            <a:chOff x="9964286" y="4292619"/>
            <a:chExt cx="2059841" cy="1202400"/>
          </a:xfrm>
        </p:grpSpPr>
        <p:sp>
          <p:nvSpPr>
            <p:cNvPr id="62" name="Up Arrow 61"/>
            <p:cNvSpPr/>
            <p:nvPr/>
          </p:nvSpPr>
          <p:spPr>
            <a:xfrm rot="13736941">
              <a:off x="10393007" y="3863898"/>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p:cNvSpPr txBox="1"/>
            <p:nvPr/>
          </p:nvSpPr>
          <p:spPr>
            <a:xfrm rot="8364190">
              <a:off x="10138920" y="4504310"/>
              <a:ext cx="1865403" cy="646331"/>
            </a:xfrm>
            <a:prstGeom prst="rect">
              <a:avLst/>
            </a:prstGeom>
            <a:noFill/>
            <a:ln>
              <a:noFill/>
            </a:ln>
          </p:spPr>
          <p:txBody>
            <a:bodyPr wrap="square" rtlCol="0">
              <a:spAutoFit/>
            </a:bodyPr>
            <a:lstStyle/>
            <a:p>
              <a:r>
                <a:rPr lang="en-GB" dirty="0"/>
                <a:t>Washed into the river</a:t>
              </a:r>
            </a:p>
          </p:txBody>
        </p:sp>
      </p:grpSp>
      <p:grpSp>
        <p:nvGrpSpPr>
          <p:cNvPr id="64" name="Group 63"/>
          <p:cNvGrpSpPr/>
          <p:nvPr/>
        </p:nvGrpSpPr>
        <p:grpSpPr>
          <a:xfrm rot="8727506">
            <a:off x="6253994" y="4616423"/>
            <a:ext cx="2071838" cy="1202400"/>
            <a:chOff x="5036989" y="5343577"/>
            <a:chExt cx="2071838" cy="1202400"/>
          </a:xfrm>
        </p:grpSpPr>
        <p:sp>
          <p:nvSpPr>
            <p:cNvPr id="65" name="Up Arrow 64"/>
            <p:cNvSpPr/>
            <p:nvPr/>
          </p:nvSpPr>
          <p:spPr>
            <a:xfrm rot="18271471">
              <a:off x="5465710" y="4914856"/>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rot="12938697">
              <a:off x="5181452" y="5676030"/>
              <a:ext cx="1927375" cy="646331"/>
            </a:xfrm>
            <a:prstGeom prst="rect">
              <a:avLst/>
            </a:prstGeom>
            <a:noFill/>
            <a:ln>
              <a:noFill/>
            </a:ln>
          </p:spPr>
          <p:txBody>
            <a:bodyPr wrap="square" rtlCol="0">
              <a:spAutoFit/>
            </a:bodyPr>
            <a:lstStyle/>
            <a:p>
              <a:r>
                <a:rPr lang="en-GB" dirty="0"/>
                <a:t>Travel to the ocean</a:t>
              </a:r>
            </a:p>
          </p:txBody>
        </p:sp>
      </p:grpSp>
      <p:grpSp>
        <p:nvGrpSpPr>
          <p:cNvPr id="67" name="Group 66"/>
          <p:cNvGrpSpPr/>
          <p:nvPr/>
        </p:nvGrpSpPr>
        <p:grpSpPr>
          <a:xfrm>
            <a:off x="6186530" y="5630662"/>
            <a:ext cx="3060962" cy="1202400"/>
            <a:chOff x="2653128" y="2689419"/>
            <a:chExt cx="3271348" cy="1202400"/>
          </a:xfrm>
          <a:effectLst>
            <a:outerShdw blurRad="50800" dist="38100" dir="2700000" algn="tl" rotWithShape="0">
              <a:prstClr val="black">
                <a:alpha val="40000"/>
              </a:prstClr>
            </a:outerShdw>
          </a:effectLst>
        </p:grpSpPr>
        <p:sp>
          <p:nvSpPr>
            <p:cNvPr id="68" name="Up Arrow 67"/>
            <p:cNvSpPr/>
            <p:nvPr/>
          </p:nvSpPr>
          <p:spPr>
            <a:xfrm rot="5400000">
              <a:off x="3687910" y="1702779"/>
              <a:ext cx="1202400" cy="3175680"/>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2653128" y="3066798"/>
              <a:ext cx="3271348" cy="369332"/>
            </a:xfrm>
            <a:prstGeom prst="rect">
              <a:avLst/>
            </a:prstGeom>
            <a:noFill/>
            <a:ln>
              <a:noFill/>
            </a:ln>
          </p:spPr>
          <p:txBody>
            <a:bodyPr wrap="square" rtlCol="0">
              <a:spAutoFit/>
            </a:bodyPr>
            <a:lstStyle/>
            <a:p>
              <a:r>
                <a:rPr lang="en-GB" dirty="0"/>
                <a:t>Contaminated recycling</a:t>
              </a:r>
            </a:p>
          </p:txBody>
        </p:sp>
      </p:grpSp>
      <p:grpSp>
        <p:nvGrpSpPr>
          <p:cNvPr id="70" name="Group 69"/>
          <p:cNvGrpSpPr/>
          <p:nvPr/>
        </p:nvGrpSpPr>
        <p:grpSpPr>
          <a:xfrm>
            <a:off x="8686512" y="4704636"/>
            <a:ext cx="2907529" cy="1202400"/>
            <a:chOff x="2556378" y="2662575"/>
            <a:chExt cx="3175681" cy="1202400"/>
          </a:xfrm>
          <a:effectLst>
            <a:outerShdw blurRad="50800" dist="38100" dir="2700000" algn="tl" rotWithShape="0">
              <a:prstClr val="black">
                <a:alpha val="40000"/>
              </a:prstClr>
            </a:outerShdw>
          </a:effectLst>
        </p:grpSpPr>
        <p:sp>
          <p:nvSpPr>
            <p:cNvPr id="71" name="Up Arrow 70"/>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2560149" y="2915776"/>
              <a:ext cx="3171910" cy="646331"/>
            </a:xfrm>
            <a:prstGeom prst="rect">
              <a:avLst/>
            </a:prstGeom>
            <a:noFill/>
            <a:ln>
              <a:noFill/>
            </a:ln>
          </p:spPr>
          <p:txBody>
            <a:bodyPr wrap="square" rtlCol="0">
              <a:spAutoFit/>
            </a:bodyPr>
            <a:lstStyle/>
            <a:p>
              <a:r>
                <a:rPr lang="en-GB" dirty="0"/>
                <a:t>Release greenhouse gases</a:t>
              </a:r>
            </a:p>
          </p:txBody>
        </p:sp>
      </p:grpSp>
      <p:pic>
        <p:nvPicPr>
          <p:cNvPr id="74" name="Picture 7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0082" y="1572790"/>
            <a:ext cx="1684185" cy="1253460"/>
          </a:xfrm>
          <a:prstGeom prst="rect">
            <a:avLst/>
          </a:prstGeom>
          <a:effectLst>
            <a:outerShdw blurRad="50800" dist="38100" dir="2700000" algn="tl" rotWithShape="0">
              <a:prstClr val="black">
                <a:alpha val="40000"/>
              </a:prstClr>
            </a:outerShdw>
          </a:effectLst>
        </p:spPr>
      </p:pic>
      <p:pic>
        <p:nvPicPr>
          <p:cNvPr id="76" name="Picture 4" descr="Image result for nurdles in ocean"/>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136146" y="1572790"/>
            <a:ext cx="1764121" cy="12580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7" name="Picture 2" descr="Related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0082" y="3181212"/>
            <a:ext cx="1695361" cy="1253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8" name="Picture 2" descr="Image result for animal eating nurdles"/>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129897" y="3181211"/>
            <a:ext cx="1758728" cy="1253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4" descr="Image result for plastic in storm drain"/>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90082" y="4790119"/>
            <a:ext cx="1695361" cy="1252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0" name="Picture 2" descr="Image result for plastic bottle in rive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62146" y="1577382"/>
            <a:ext cx="1804925" cy="12442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 name="Picture 4" descr="Image result for animal stuck in plastic bottle"/>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162146" y="3181211"/>
            <a:ext cx="1805906" cy="1253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2" name="Picture 2" descr="Image result for Landfill"/>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132679" y="4790119"/>
            <a:ext cx="1771054" cy="1252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3" name="Picture 2" descr="Image result for container falling  ship"/>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4174925" y="4790118"/>
            <a:ext cx="1808232" cy="1252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45769" y="2597725"/>
            <a:ext cx="1708186" cy="261610"/>
          </a:xfrm>
          <a:prstGeom prst="rect">
            <a:avLst/>
          </a:prstGeom>
          <a:noFill/>
        </p:spPr>
        <p:txBody>
          <a:bodyPr wrap="square" rtlCol="0">
            <a:spAutoFit/>
          </a:bodyPr>
          <a:lstStyle/>
          <a:p>
            <a:r>
              <a:rPr lang="en-GB" sz="1050" dirty="0">
                <a:solidFill>
                  <a:schemeClr val="bg1"/>
                </a:solidFill>
              </a:rPr>
              <a:t>© CC0PublicDomain</a:t>
            </a:r>
          </a:p>
        </p:txBody>
      </p:sp>
      <p:sp>
        <p:nvSpPr>
          <p:cNvPr id="49" name="TextBox 48"/>
          <p:cNvSpPr txBox="1"/>
          <p:nvPr/>
        </p:nvSpPr>
        <p:spPr>
          <a:xfrm>
            <a:off x="2080089" y="2611276"/>
            <a:ext cx="1708186" cy="261610"/>
          </a:xfrm>
          <a:prstGeom prst="rect">
            <a:avLst/>
          </a:prstGeom>
          <a:noFill/>
        </p:spPr>
        <p:txBody>
          <a:bodyPr wrap="square" rtlCol="0">
            <a:spAutoFit/>
          </a:bodyPr>
          <a:lstStyle/>
          <a:p>
            <a:r>
              <a:rPr lang="en-GB" sz="1050" dirty="0">
                <a:solidFill>
                  <a:schemeClr val="bg1"/>
                </a:solidFill>
              </a:rPr>
              <a:t>© Hanno </a:t>
            </a:r>
            <a:r>
              <a:rPr lang="en-GB" sz="1050" dirty="0" err="1">
                <a:solidFill>
                  <a:schemeClr val="bg1"/>
                </a:solidFill>
              </a:rPr>
              <a:t>Langenhoven</a:t>
            </a:r>
            <a:endParaRPr lang="en-GB" sz="1050" dirty="0">
              <a:solidFill>
                <a:schemeClr val="bg1"/>
              </a:solidFill>
            </a:endParaRPr>
          </a:p>
        </p:txBody>
      </p:sp>
      <p:sp>
        <p:nvSpPr>
          <p:cNvPr id="50" name="TextBox 49"/>
          <p:cNvSpPr txBox="1"/>
          <p:nvPr/>
        </p:nvSpPr>
        <p:spPr>
          <a:xfrm>
            <a:off x="4092505" y="2591546"/>
            <a:ext cx="1708186" cy="261610"/>
          </a:xfrm>
          <a:prstGeom prst="rect">
            <a:avLst/>
          </a:prstGeom>
          <a:noFill/>
        </p:spPr>
        <p:txBody>
          <a:bodyPr wrap="square" rtlCol="0">
            <a:spAutoFit/>
          </a:bodyPr>
          <a:lstStyle/>
          <a:p>
            <a:r>
              <a:rPr lang="en-GB" sz="1050" dirty="0">
                <a:solidFill>
                  <a:schemeClr val="bg1"/>
                </a:solidFill>
              </a:rPr>
              <a:t>© AFP/Getty</a:t>
            </a:r>
          </a:p>
        </p:txBody>
      </p:sp>
      <p:sp>
        <p:nvSpPr>
          <p:cNvPr id="51" name="TextBox 50"/>
          <p:cNvSpPr txBox="1"/>
          <p:nvPr/>
        </p:nvSpPr>
        <p:spPr>
          <a:xfrm>
            <a:off x="2065702" y="4211514"/>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Tavish</a:t>
            </a:r>
            <a:r>
              <a:rPr lang="en-GB" sz="1050" dirty="0">
                <a:solidFill>
                  <a:schemeClr val="bg1"/>
                </a:solidFill>
              </a:rPr>
              <a:t> Campbell</a:t>
            </a:r>
          </a:p>
        </p:txBody>
      </p:sp>
      <p:sp>
        <p:nvSpPr>
          <p:cNvPr id="52" name="TextBox 51"/>
          <p:cNvSpPr txBox="1"/>
          <p:nvPr/>
        </p:nvSpPr>
        <p:spPr>
          <a:xfrm>
            <a:off x="4117851" y="4201162"/>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GoesFoundation</a:t>
            </a:r>
            <a:endParaRPr lang="en-GB" sz="1050" dirty="0">
              <a:solidFill>
                <a:schemeClr val="bg1"/>
              </a:solidFill>
            </a:endParaRPr>
          </a:p>
        </p:txBody>
      </p:sp>
      <p:sp>
        <p:nvSpPr>
          <p:cNvPr id="53" name="TextBox 52"/>
          <p:cNvSpPr txBox="1"/>
          <p:nvPr/>
        </p:nvSpPr>
        <p:spPr>
          <a:xfrm>
            <a:off x="146888" y="5815729"/>
            <a:ext cx="1708186" cy="253916"/>
          </a:xfrm>
          <a:prstGeom prst="rect">
            <a:avLst/>
          </a:prstGeom>
          <a:noFill/>
        </p:spPr>
        <p:txBody>
          <a:bodyPr wrap="square" rtlCol="0">
            <a:spAutoFit/>
          </a:bodyPr>
          <a:lstStyle/>
          <a:p>
            <a:r>
              <a:rPr lang="en-GB" sz="1050" dirty="0">
                <a:solidFill>
                  <a:schemeClr val="bg1"/>
                </a:solidFill>
              </a:rPr>
              <a:t>© Roshan </a:t>
            </a:r>
            <a:r>
              <a:rPr lang="en-GB" sz="1050" dirty="0" err="1">
                <a:solidFill>
                  <a:schemeClr val="bg1"/>
                </a:solidFill>
              </a:rPr>
              <a:t>Nebhrajani</a:t>
            </a:r>
            <a:endParaRPr lang="en-GB" sz="1050" dirty="0">
              <a:solidFill>
                <a:schemeClr val="bg1"/>
              </a:solidFill>
            </a:endParaRPr>
          </a:p>
        </p:txBody>
      </p:sp>
      <p:sp>
        <p:nvSpPr>
          <p:cNvPr id="54" name="TextBox 53"/>
          <p:cNvSpPr txBox="1"/>
          <p:nvPr/>
        </p:nvSpPr>
        <p:spPr>
          <a:xfrm>
            <a:off x="2098208" y="5815729"/>
            <a:ext cx="1708186" cy="253916"/>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AsaseAfrica</a:t>
            </a:r>
            <a:endParaRPr lang="en-GB" sz="1050" dirty="0">
              <a:solidFill>
                <a:schemeClr val="bg1"/>
              </a:solidFill>
            </a:endParaRPr>
          </a:p>
        </p:txBody>
      </p:sp>
      <p:sp>
        <p:nvSpPr>
          <p:cNvPr id="73" name="TextBox 72"/>
          <p:cNvSpPr txBox="1"/>
          <p:nvPr/>
        </p:nvSpPr>
        <p:spPr>
          <a:xfrm>
            <a:off x="4144556" y="5800590"/>
            <a:ext cx="1708186" cy="253916"/>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ABCau</a:t>
            </a:r>
            <a:endParaRPr lang="en-GB" sz="1050" dirty="0">
              <a:solidFill>
                <a:schemeClr val="bg1"/>
              </a:solidFill>
            </a:endParaRPr>
          </a:p>
        </p:txBody>
      </p:sp>
      <p:sp>
        <p:nvSpPr>
          <p:cNvPr id="75" name="TextBox 74"/>
          <p:cNvSpPr txBox="1"/>
          <p:nvPr/>
        </p:nvSpPr>
        <p:spPr>
          <a:xfrm>
            <a:off x="130642" y="4200451"/>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PevenseyBayLife</a:t>
            </a:r>
            <a:endParaRPr lang="en-GB" sz="1050" dirty="0">
              <a:solidFill>
                <a:schemeClr val="bg1"/>
              </a:solidFill>
            </a:endParaRPr>
          </a:p>
        </p:txBody>
      </p:sp>
    </p:spTree>
    <p:extLst>
      <p:ext uri="{BB962C8B-B14F-4D97-AF65-F5344CB8AC3E}">
        <p14:creationId xmlns:p14="http://schemas.microsoft.com/office/powerpoint/2010/main" val="219628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p:nvGrpSpPr>
        <p:grpSpPr>
          <a:xfrm rot="20388123">
            <a:off x="2458135" y="2189299"/>
            <a:ext cx="3060963" cy="1202400"/>
            <a:chOff x="2556378" y="2662575"/>
            <a:chExt cx="3271348" cy="1202400"/>
          </a:xfrm>
          <a:effectLst>
            <a:outerShdw blurRad="50800" dist="38100" dir="2700000" algn="tl" rotWithShape="0">
              <a:prstClr val="black">
                <a:alpha val="40000"/>
              </a:prstClr>
            </a:outerShdw>
          </a:effectLst>
        </p:grpSpPr>
        <p:sp>
          <p:nvSpPr>
            <p:cNvPr id="25" name="Up Arrow 24"/>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556378" y="3039639"/>
              <a:ext cx="3271348" cy="369332"/>
            </a:xfrm>
            <a:prstGeom prst="rect">
              <a:avLst/>
            </a:prstGeom>
            <a:noFill/>
            <a:ln>
              <a:noFill/>
            </a:ln>
          </p:spPr>
          <p:txBody>
            <a:bodyPr wrap="square" rtlCol="0">
              <a:spAutoFit/>
            </a:bodyPr>
            <a:lstStyle/>
            <a:p>
              <a:r>
                <a:rPr lang="en-GB" dirty="0"/>
                <a:t>Contaminated recycling</a:t>
              </a:r>
            </a:p>
          </p:txBody>
        </p:sp>
      </p:grpSp>
      <p:sp>
        <p:nvSpPr>
          <p:cNvPr id="33" name="Up Arrow 32"/>
          <p:cNvSpPr/>
          <p:nvPr/>
        </p:nvSpPr>
        <p:spPr>
          <a:xfrm rot="10800000">
            <a:off x="1191588" y="2408927"/>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rot="5400000">
            <a:off x="774771" y="3206085"/>
            <a:ext cx="2034635" cy="461665"/>
          </a:xfrm>
          <a:prstGeom prst="rect">
            <a:avLst/>
          </a:prstGeom>
          <a:noFill/>
        </p:spPr>
        <p:txBody>
          <a:bodyPr wrap="square" rtlCol="0">
            <a:spAutoFit/>
          </a:bodyPr>
          <a:lstStyle/>
          <a:p>
            <a:r>
              <a:rPr lang="en-GB" sz="2400" dirty="0"/>
              <a:t>Recycling</a:t>
            </a:r>
          </a:p>
        </p:txBody>
      </p:sp>
      <p:pic>
        <p:nvPicPr>
          <p:cNvPr id="17" name="Picture 12" descr="Image result for plastic recycling bi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288" y="135186"/>
            <a:ext cx="2073600"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Image result for nurdl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4028" y="4623968"/>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Image result for Landfill"/>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36555" y="218141"/>
            <a:ext cx="2811439"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rot="3496299">
            <a:off x="7978325" y="2021363"/>
            <a:ext cx="2907529" cy="1202400"/>
            <a:chOff x="2556378" y="2662575"/>
            <a:chExt cx="3175681" cy="1202400"/>
          </a:xfrm>
          <a:effectLst>
            <a:outerShdw blurRad="50800" dist="38100" dir="2700000" algn="tl" rotWithShape="0">
              <a:prstClr val="black">
                <a:alpha val="40000"/>
              </a:prstClr>
            </a:outerShdw>
          </a:effectLst>
        </p:grpSpPr>
        <p:sp>
          <p:nvSpPr>
            <p:cNvPr id="12" name="Up Arrow 11"/>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560148" y="2915777"/>
              <a:ext cx="3014449" cy="646331"/>
            </a:xfrm>
            <a:prstGeom prst="rect">
              <a:avLst/>
            </a:prstGeom>
            <a:noFill/>
            <a:ln>
              <a:noFill/>
            </a:ln>
          </p:spPr>
          <p:txBody>
            <a:bodyPr wrap="square" rtlCol="0">
              <a:spAutoFit/>
            </a:bodyPr>
            <a:lstStyle/>
            <a:p>
              <a:r>
                <a:rPr lang="en-GB" dirty="0"/>
                <a:t>Release greenhouse gases</a:t>
              </a:r>
            </a:p>
          </p:txBody>
        </p:sp>
      </p:grpSp>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752166" y="3917235"/>
            <a:ext cx="2786148" cy="2073600"/>
          </a:xfrm>
          <a:prstGeom prst="rect">
            <a:avLst/>
          </a:prstGeom>
          <a:effectLst>
            <a:outerShdw blurRad="50800" dist="38100" dir="2700000" algn="tl" rotWithShape="0">
              <a:prstClr val="black">
                <a:alpha val="40000"/>
              </a:prstClr>
            </a:outerShdw>
          </a:effectLst>
        </p:spPr>
      </p:pic>
      <p:pic>
        <p:nvPicPr>
          <p:cNvPr id="15" name="Picture 14" descr="E:\Work\Positive green logo pack\blue logo.png"/>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9774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p:nvGrpSpPr>
        <p:grpSpPr>
          <a:xfrm rot="19646420">
            <a:off x="2618513" y="1818400"/>
            <a:ext cx="3271348" cy="1202400"/>
            <a:chOff x="2556378" y="2662575"/>
            <a:chExt cx="3271348" cy="1202400"/>
          </a:xfrm>
          <a:effectLst>
            <a:outerShdw blurRad="50800" dist="38100" dir="2700000" algn="tl" rotWithShape="0">
              <a:prstClr val="black">
                <a:alpha val="40000"/>
              </a:prstClr>
            </a:outerShdw>
          </a:effectLst>
        </p:grpSpPr>
        <p:sp>
          <p:nvSpPr>
            <p:cNvPr id="25" name="Up Arrow 24"/>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556378" y="3008861"/>
              <a:ext cx="3271348" cy="430887"/>
            </a:xfrm>
            <a:prstGeom prst="rect">
              <a:avLst/>
            </a:prstGeom>
            <a:noFill/>
            <a:ln>
              <a:noFill/>
            </a:ln>
          </p:spPr>
          <p:txBody>
            <a:bodyPr wrap="square" rtlCol="0">
              <a:spAutoFit/>
            </a:bodyPr>
            <a:lstStyle/>
            <a:p>
              <a:r>
                <a:rPr lang="en-GB" sz="2200" dirty="0"/>
                <a:t>Sea becomes rough</a:t>
              </a:r>
            </a:p>
          </p:txBody>
        </p:sp>
      </p:grpSp>
      <p:pic>
        <p:nvPicPr>
          <p:cNvPr id="32" name="Picture 2" descr="Image result for nurdl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030" y="227519"/>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Up Arrow 32"/>
          <p:cNvSpPr/>
          <p:nvPr/>
        </p:nvSpPr>
        <p:spPr>
          <a:xfrm rot="10800000">
            <a:off x="1191588" y="2408927"/>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9074" y="4573586"/>
            <a:ext cx="2866030" cy="2073600"/>
          </a:xfrm>
          <a:prstGeom prst="rect">
            <a:avLst/>
          </a:prstGeom>
          <a:effectLst>
            <a:outerShdw blurRad="50800" dist="38100" dir="2700000" algn="tl" rotWithShape="0">
              <a:prstClr val="black">
                <a:alpha val="40000"/>
              </a:prstClr>
            </a:outerShdw>
          </a:effectLst>
        </p:spPr>
      </p:pic>
      <p:sp>
        <p:nvSpPr>
          <p:cNvPr id="35" name="TextBox 34"/>
          <p:cNvSpPr txBox="1"/>
          <p:nvPr/>
        </p:nvSpPr>
        <p:spPr>
          <a:xfrm rot="5400000">
            <a:off x="774771" y="3206085"/>
            <a:ext cx="2034635" cy="461665"/>
          </a:xfrm>
          <a:prstGeom prst="rect">
            <a:avLst/>
          </a:prstGeom>
          <a:noFill/>
        </p:spPr>
        <p:txBody>
          <a:bodyPr wrap="square" rtlCol="0">
            <a:spAutoFit/>
          </a:bodyPr>
          <a:lstStyle/>
          <a:p>
            <a:r>
              <a:rPr lang="en-GB" sz="2400" dirty="0"/>
              <a:t>Shipping</a:t>
            </a:r>
          </a:p>
        </p:txBody>
      </p:sp>
      <p:pic>
        <p:nvPicPr>
          <p:cNvPr id="36" name="Picture 2" descr="Image result for container falling  ship"/>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964942" y="227519"/>
            <a:ext cx="2851511"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372061" y="865952"/>
            <a:ext cx="1202400" cy="2055600"/>
            <a:chOff x="9372061" y="865952"/>
            <a:chExt cx="1202400" cy="2055600"/>
          </a:xfrm>
        </p:grpSpPr>
        <p:sp>
          <p:nvSpPr>
            <p:cNvPr id="38" name="Up Arrow 37"/>
            <p:cNvSpPr/>
            <p:nvPr/>
          </p:nvSpPr>
          <p:spPr>
            <a:xfrm rot="8230524">
              <a:off x="9372061" y="865952"/>
              <a:ext cx="1202400" cy="2055600"/>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rot="2880324">
              <a:off x="8992309" y="1594016"/>
              <a:ext cx="1830684" cy="430887"/>
            </a:xfrm>
            <a:prstGeom prst="rect">
              <a:avLst/>
            </a:prstGeom>
            <a:noFill/>
            <a:ln>
              <a:noFill/>
            </a:ln>
          </p:spPr>
          <p:txBody>
            <a:bodyPr wrap="square" rtlCol="0">
              <a:spAutoFit/>
            </a:bodyPr>
            <a:lstStyle/>
            <a:p>
              <a:r>
                <a:rPr lang="en-GB" sz="2200" dirty="0" err="1"/>
                <a:t>Nurdles</a:t>
              </a:r>
              <a:r>
                <a:rPr lang="en-GB" sz="2200" dirty="0"/>
                <a:t> spill </a:t>
              </a:r>
            </a:p>
          </p:txBody>
        </p:sp>
      </p:grpSp>
      <p:pic>
        <p:nvPicPr>
          <p:cNvPr id="39" name="Picture 4" descr="Image result for nurdles in ocean"/>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135112" y="2883525"/>
            <a:ext cx="2821244"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993835" y="5206694"/>
            <a:ext cx="3476670" cy="1202400"/>
            <a:chOff x="7993835" y="5206694"/>
            <a:chExt cx="3476670" cy="1202400"/>
          </a:xfrm>
        </p:grpSpPr>
        <p:sp>
          <p:nvSpPr>
            <p:cNvPr id="40" name="Up Arrow 39"/>
            <p:cNvSpPr/>
            <p:nvPr/>
          </p:nvSpPr>
          <p:spPr>
            <a:xfrm rot="15241211">
              <a:off x="9004557" y="4195972"/>
              <a:ext cx="1202400" cy="3223843"/>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rot="20639646">
              <a:off x="8476017" y="5514345"/>
              <a:ext cx="2994488" cy="338554"/>
            </a:xfrm>
            <a:prstGeom prst="rect">
              <a:avLst/>
            </a:prstGeom>
            <a:noFill/>
            <a:ln>
              <a:noFill/>
            </a:ln>
          </p:spPr>
          <p:txBody>
            <a:bodyPr wrap="square" rtlCol="0">
              <a:spAutoFit/>
            </a:bodyPr>
            <a:lstStyle/>
            <a:p>
              <a:r>
                <a:rPr lang="en-GB" sz="1600" dirty="0"/>
                <a:t>Cause danger to marine life</a:t>
              </a:r>
            </a:p>
          </p:txBody>
        </p:sp>
      </p:grpSp>
      <p:pic>
        <p:nvPicPr>
          <p:cNvPr id="42" name="Picture 2" descr="Image result for animal eating nurdles"/>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913194" y="4573586"/>
            <a:ext cx="279954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descr="E:\Work\Positive green logo pack\blue logo.png"/>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26112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p:nvGrpSpPr>
        <p:grpSpPr>
          <a:xfrm rot="18958768">
            <a:off x="2523874" y="1918076"/>
            <a:ext cx="2338310" cy="1202400"/>
            <a:chOff x="2556378" y="2662575"/>
            <a:chExt cx="3321670" cy="1202400"/>
          </a:xfrm>
          <a:effectLst>
            <a:outerShdw blurRad="50800" dist="38100" dir="2700000" algn="tl" rotWithShape="0">
              <a:prstClr val="black">
                <a:alpha val="40000"/>
              </a:prstClr>
            </a:outerShdw>
          </a:effectLst>
        </p:grpSpPr>
        <p:sp>
          <p:nvSpPr>
            <p:cNvPr id="25" name="Up Arrow 24"/>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606700" y="3002377"/>
              <a:ext cx="3271348" cy="430887"/>
            </a:xfrm>
            <a:prstGeom prst="rect">
              <a:avLst/>
            </a:prstGeom>
            <a:noFill/>
            <a:ln>
              <a:noFill/>
            </a:ln>
          </p:spPr>
          <p:txBody>
            <a:bodyPr wrap="square" rtlCol="0">
              <a:spAutoFit/>
            </a:bodyPr>
            <a:lstStyle/>
            <a:p>
              <a:r>
                <a:rPr lang="en-GB" sz="2200" dirty="0">
                  <a:latin typeface="Century Gothic" panose="020B0502020202020204" pitchFamily="34" charset="0"/>
                </a:rPr>
                <a:t>Littering</a:t>
              </a:r>
            </a:p>
          </p:txBody>
        </p:sp>
      </p:grpSp>
      <p:sp>
        <p:nvSpPr>
          <p:cNvPr id="33" name="Up Arrow 32"/>
          <p:cNvSpPr/>
          <p:nvPr/>
        </p:nvSpPr>
        <p:spPr>
          <a:xfrm rot="10800000">
            <a:off x="1191588" y="2408927"/>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rot="5400000">
            <a:off x="774771" y="3206085"/>
            <a:ext cx="2034635" cy="461665"/>
          </a:xfrm>
          <a:prstGeom prst="rect">
            <a:avLst/>
          </a:prstGeom>
          <a:noFill/>
        </p:spPr>
        <p:txBody>
          <a:bodyPr wrap="square" rtlCol="0">
            <a:spAutoFit/>
          </a:bodyPr>
          <a:lstStyle/>
          <a:p>
            <a:r>
              <a:rPr lang="en-GB" sz="2400" dirty="0">
                <a:latin typeface="Century Gothic" panose="020B0502020202020204" pitchFamily="34" charset="0"/>
              </a:rPr>
              <a:t>Disposal</a:t>
            </a:r>
          </a:p>
        </p:txBody>
      </p:sp>
      <p:grpSp>
        <p:nvGrpSpPr>
          <p:cNvPr id="2" name="Group 1"/>
          <p:cNvGrpSpPr/>
          <p:nvPr/>
        </p:nvGrpSpPr>
        <p:grpSpPr>
          <a:xfrm>
            <a:off x="7845792" y="321596"/>
            <a:ext cx="2059841" cy="1202400"/>
            <a:chOff x="7845792" y="321596"/>
            <a:chExt cx="2059841" cy="1202400"/>
          </a:xfrm>
        </p:grpSpPr>
        <p:sp>
          <p:nvSpPr>
            <p:cNvPr id="38" name="Up Arrow 37"/>
            <p:cNvSpPr/>
            <p:nvPr/>
          </p:nvSpPr>
          <p:spPr>
            <a:xfrm rot="5941496">
              <a:off x="8274513" y="-107125"/>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rot="530349">
              <a:off x="7873656" y="713619"/>
              <a:ext cx="1927375" cy="430887"/>
            </a:xfrm>
            <a:prstGeom prst="rect">
              <a:avLst/>
            </a:prstGeom>
            <a:noFill/>
            <a:ln>
              <a:noFill/>
            </a:ln>
          </p:spPr>
          <p:txBody>
            <a:bodyPr wrap="square" rtlCol="0">
              <a:spAutoFit/>
            </a:bodyPr>
            <a:lstStyle/>
            <a:p>
              <a:r>
                <a:rPr lang="en-GB" sz="2200" dirty="0">
                  <a:latin typeface="Century Gothic" panose="020B0502020202020204" pitchFamily="34" charset="0"/>
                </a:rPr>
                <a:t>Rain or wind</a:t>
              </a:r>
            </a:p>
          </p:txBody>
        </p:sp>
      </p:grpSp>
      <p:pic>
        <p:nvPicPr>
          <p:cNvPr id="17" name="Picture 10" descr="Image result for drinking bottled wate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2720" y="167480"/>
            <a:ext cx="283873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2" descr="Image result for plastic recycling bi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287" y="4573586"/>
            <a:ext cx="2073600"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Related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78802" y="228992"/>
            <a:ext cx="2803724"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4" descr="Image result for plastic in storm drain"/>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149873" y="1746403"/>
            <a:ext cx="278414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descr="Image result for plastic bottle in rive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193869" y="4573586"/>
            <a:ext cx="279332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964286" y="4292619"/>
            <a:ext cx="2248692" cy="1202400"/>
            <a:chOff x="9964286" y="4292619"/>
            <a:chExt cx="2248692" cy="1202400"/>
          </a:xfrm>
        </p:grpSpPr>
        <p:sp>
          <p:nvSpPr>
            <p:cNvPr id="22" name="Up Arrow 21"/>
            <p:cNvSpPr/>
            <p:nvPr/>
          </p:nvSpPr>
          <p:spPr>
            <a:xfrm rot="13736941">
              <a:off x="10393007" y="3863898"/>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19226098">
              <a:off x="10347575" y="4325784"/>
              <a:ext cx="1865403" cy="646331"/>
            </a:xfrm>
            <a:prstGeom prst="rect">
              <a:avLst/>
            </a:prstGeom>
            <a:noFill/>
            <a:ln>
              <a:noFill/>
            </a:ln>
          </p:spPr>
          <p:txBody>
            <a:bodyPr wrap="square" rtlCol="0">
              <a:spAutoFit/>
            </a:bodyPr>
            <a:lstStyle/>
            <a:p>
              <a:r>
                <a:rPr lang="en-GB" dirty="0">
                  <a:latin typeface="Century Gothic" panose="020B0502020202020204" pitchFamily="34" charset="0"/>
                </a:rPr>
                <a:t>Washed into the river</a:t>
              </a:r>
            </a:p>
          </p:txBody>
        </p:sp>
      </p:grpSp>
      <p:pic>
        <p:nvPicPr>
          <p:cNvPr id="26" name="Picture 4" descr="Image result for animal stuck in plastic bottl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045136" y="2965505"/>
            <a:ext cx="2776584"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036989" y="5343577"/>
            <a:ext cx="2292549" cy="1202400"/>
            <a:chOff x="5036989" y="5343577"/>
            <a:chExt cx="2292549" cy="1202400"/>
          </a:xfrm>
        </p:grpSpPr>
        <p:sp>
          <p:nvSpPr>
            <p:cNvPr id="28" name="Up Arrow 27"/>
            <p:cNvSpPr/>
            <p:nvPr/>
          </p:nvSpPr>
          <p:spPr>
            <a:xfrm rot="18271471">
              <a:off x="5465710" y="4914856"/>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2150239">
              <a:off x="5402163" y="5834304"/>
              <a:ext cx="1927375" cy="646331"/>
            </a:xfrm>
            <a:prstGeom prst="rect">
              <a:avLst/>
            </a:prstGeom>
            <a:noFill/>
            <a:ln>
              <a:noFill/>
            </a:ln>
          </p:spPr>
          <p:txBody>
            <a:bodyPr wrap="square" rtlCol="0">
              <a:spAutoFit/>
            </a:bodyPr>
            <a:lstStyle/>
            <a:p>
              <a:r>
                <a:rPr lang="en-GB" dirty="0">
                  <a:latin typeface="Century Gothic" panose="020B0502020202020204" pitchFamily="34" charset="0"/>
                </a:rPr>
                <a:t>Travel to the ocean</a:t>
              </a:r>
            </a:p>
          </p:txBody>
        </p:sp>
      </p:grpSp>
      <p:pic>
        <p:nvPicPr>
          <p:cNvPr id="30" name="Picture 29" descr="E:\Work\Positive green logo pack\blue logo.png"/>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8101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Image result for bird in plastic ba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7190" y="13174"/>
            <a:ext cx="5700310" cy="6844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Work\Positive green logo pack\blue logo.png"/>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7726996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Life Cycle of a single use plastic bottle</a:t>
            </a:r>
          </a:p>
        </p:txBody>
      </p:sp>
      <p:sp>
        <p:nvSpPr>
          <p:cNvPr id="16" name="Title 2">
            <a:extLst>
              <a:ext uri="{FF2B5EF4-FFF2-40B4-BE49-F238E27FC236}">
                <a16:creationId xmlns="" xmlns:a16="http://schemas.microsoft.com/office/drawing/2014/main" id="{82720D7C-AE7A-471A-9005-4ED4FBF00029}"/>
              </a:ext>
            </a:extLst>
          </p:cNvPr>
          <p:cNvSpPr txBox="1">
            <a:spLocks/>
          </p:cNvSpPr>
          <p:nvPr/>
        </p:nvSpPr>
        <p:spPr>
          <a:xfrm>
            <a:off x="838200" y="807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mn-lt"/>
              </a:rPr>
              <a:t>What can you do?</a:t>
            </a:r>
          </a:p>
        </p:txBody>
      </p:sp>
      <p:pic>
        <p:nvPicPr>
          <p:cNvPr id="7" name="Picture 6" descr="E:\Work\Positive green logo pack\blue logo.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pic>
        <p:nvPicPr>
          <p:cNvPr id="8" name="Picture 7"/>
          <p:cNvPicPr>
            <a:picLocks noChangeAspect="1"/>
          </p:cNvPicPr>
          <p:nvPr/>
        </p:nvPicPr>
        <p:blipFill>
          <a:blip r:embed="rId4" cstate="screen">
            <a:extLst>
              <a:ext uri="{BEBA8EAE-BF5A-486C-A8C5-ECC9F3942E4B}">
                <a14:imgProps xmlns:a14="http://schemas.microsoft.com/office/drawing/2010/main">
                  <a14:imgLayer r:embed="rId5">
                    <a14:imgEffect>
                      <a14:backgroundRemoval t="9863" b="67179" l="8187" r="93026">
                        <a14:foregroundMark x1="44027" y1="54648" x2="44027" y2="54648"/>
                        <a14:foregroundMark x1="14130" y1="52789" x2="14130" y2="52789"/>
                        <a14:foregroundMark x1="14251" y1="57316" x2="14251" y2="57316"/>
                        <a14:foregroundMark x1="15646" y1="53355" x2="15646" y2="53355"/>
                        <a14:foregroundMark x1="16919" y1="57963" x2="16919" y2="57963"/>
                        <a14:foregroundMark x1="12068" y1="56508" x2="12068" y2="56508"/>
                        <a14:foregroundMark x1="87265" y1="50283" x2="87265" y2="50283"/>
                        <a14:foregroundMark x1="86841" y1="41148" x2="86841" y2="41148"/>
                        <a14:foregroundMark x1="86962" y1="57074" x2="86962" y2="57074"/>
                        <a14:foregroundMark x1="90358" y1="50445" x2="90358" y2="50445"/>
                        <a14:foregroundMark x1="90843" y1="45756" x2="90843" y2="45756"/>
                        <a14:foregroundMark x1="88053" y1="39693" x2="88053" y2="39693"/>
                        <a14:foregroundMark x1="85567" y1="38319" x2="85567" y2="38319"/>
                        <a14:foregroundMark x1="87932" y1="39127" x2="87932" y2="39127"/>
                        <a14:foregroundMark x1="86841" y1="38319" x2="86841" y2="38319"/>
                        <a14:foregroundMark x1="12492" y1="52951" x2="12492" y2="52951"/>
                        <a14:foregroundMark x1="18617" y1="44139" x2="18617" y2="44139"/>
                        <a14:foregroundMark x1="10370" y1="47292" x2="10370" y2="47292"/>
                        <a14:foregroundMark x1="10431" y1="46483" x2="10431" y2="46483"/>
                        <a14:foregroundMark x1="91449" y1="48181" x2="91449" y2="48181"/>
                        <a14:foregroundMark x1="90600" y1="43573" x2="90600" y2="43573"/>
                        <a14:foregroundMark x1="91389" y1="46888" x2="91389" y2="46888"/>
                        <a14:foregroundMark x1="90904" y1="44139" x2="90904" y2="44139"/>
                        <a14:foregroundMark x1="90479" y1="42361" x2="90479" y2="42361"/>
                        <a14:foregroundMark x1="91510" y1="45352" x2="91510" y2="45352"/>
                        <a14:foregroundMark x1="91328" y1="44382" x2="91328" y2="44382"/>
                        <a14:foregroundMark x1="90904" y1="42926" x2="90904" y2="42926"/>
                        <a14:foregroundMark x1="91267" y1="54487" x2="91267" y2="54487"/>
                        <a14:foregroundMark x1="83384" y1="37348" x2="83384" y2="37348"/>
                        <a14:foregroundMark x1="84415" y1="37429" x2="84415" y2="37429"/>
                        <a14:foregroundMark x1="86659" y1="37914" x2="86659" y2="37914"/>
                        <a14:backgroundMark x1="57065" y1="27324" x2="57065" y2="27324"/>
                        <a14:backgroundMark x1="68223" y1="24010" x2="68223" y2="24010"/>
                        <a14:backgroundMark x1="91995" y1="43007" x2="91995" y2="43007"/>
                        <a14:backgroundMark x1="92238" y1="44462" x2="92238" y2="44462"/>
                        <a14:backgroundMark x1="92177" y1="54325" x2="92177" y2="54325"/>
                        <a14:backgroundMark x1="91328" y1="57397" x2="91328" y2="57397"/>
                        <a14:backgroundMark x1="91753" y1="55538" x2="91753" y2="55538"/>
                        <a14:backgroundMark x1="92420" y1="50283" x2="92420" y2="50283"/>
                        <a14:backgroundMark x1="92238" y1="52870" x2="92238" y2="528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5400000">
            <a:off x="-258024" y="1542713"/>
            <a:ext cx="5853010" cy="4389758"/>
          </a:xfrm>
          <a:prstGeom prst="rect">
            <a:avLst/>
          </a:prstGeom>
        </p:spPr>
      </p:pic>
      <p:pic>
        <p:nvPicPr>
          <p:cNvPr id="1026" name="Picture 2" descr="Image result for children litter picki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01560" y="2133055"/>
            <a:ext cx="5435305" cy="3617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01560" y="5488580"/>
            <a:ext cx="1708186" cy="261610"/>
          </a:xfrm>
          <a:prstGeom prst="rect">
            <a:avLst/>
          </a:prstGeom>
          <a:noFill/>
        </p:spPr>
        <p:txBody>
          <a:bodyPr wrap="square" rtlCol="0">
            <a:spAutoFit/>
          </a:bodyPr>
          <a:lstStyle/>
          <a:p>
            <a:r>
              <a:rPr lang="en-GB" sz="1050" dirty="0">
                <a:solidFill>
                  <a:schemeClr val="bg1"/>
                </a:solidFill>
              </a:rPr>
              <a:t>© </a:t>
            </a:r>
            <a:r>
              <a:rPr lang="en-GB" sz="1050" dirty="0" err="1">
                <a:solidFill>
                  <a:schemeClr val="bg1"/>
                </a:solidFill>
              </a:rPr>
              <a:t>OneToughJob</a:t>
            </a:r>
            <a:endParaRPr lang="en-GB" sz="1050" dirty="0">
              <a:solidFill>
                <a:schemeClr val="bg1"/>
              </a:solidFill>
            </a:endParaRPr>
          </a:p>
        </p:txBody>
      </p:sp>
    </p:spTree>
    <p:extLst>
      <p:ext uri="{BB962C8B-B14F-4D97-AF65-F5344CB8AC3E}">
        <p14:creationId xmlns:p14="http://schemas.microsoft.com/office/powerpoint/2010/main" val="1640926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02" y="-10235"/>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 xmlns:a16="http://schemas.microsoft.com/office/drawing/2014/main" id="{9E88802E-8665-4911-9999-3444F60C81BB}"/>
              </a:ext>
            </a:extLst>
          </p:cNvPr>
          <p:cNvSpPr txBox="1">
            <a:spLocks/>
          </p:cNvSpPr>
          <p:nvPr/>
        </p:nvSpPr>
        <p:spPr>
          <a:xfrm>
            <a:off x="838200" y="8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mn-lt"/>
              </a:rPr>
              <a:t>What can you do?</a:t>
            </a:r>
          </a:p>
        </p:txBody>
      </p:sp>
      <p:pic>
        <p:nvPicPr>
          <p:cNvPr id="6" name="Picture 5" descr="E:\Work\Positive green logo pack\blue logo.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grpSp>
        <p:nvGrpSpPr>
          <p:cNvPr id="12" name="Group 11"/>
          <p:cNvGrpSpPr/>
          <p:nvPr/>
        </p:nvGrpSpPr>
        <p:grpSpPr>
          <a:xfrm>
            <a:off x="500375" y="2315069"/>
            <a:ext cx="5055487" cy="2277243"/>
            <a:chOff x="500375" y="2315069"/>
            <a:chExt cx="5055487" cy="2277243"/>
          </a:xfrm>
        </p:grpSpPr>
        <p:grpSp>
          <p:nvGrpSpPr>
            <p:cNvPr id="11" name="Group 10"/>
            <p:cNvGrpSpPr/>
            <p:nvPr/>
          </p:nvGrpSpPr>
          <p:grpSpPr>
            <a:xfrm>
              <a:off x="500375" y="2315069"/>
              <a:ext cx="5000000" cy="2227862"/>
              <a:chOff x="500375" y="2315069"/>
              <a:chExt cx="5000000" cy="2227862"/>
            </a:xfrm>
          </p:grpSpPr>
          <p:pic>
            <p:nvPicPr>
              <p:cNvPr id="13" name="Picture 12">
                <a:extLst>
                  <a:ext uri="{FF2B5EF4-FFF2-40B4-BE49-F238E27FC236}">
                    <a16:creationId xmlns="" xmlns:a16="http://schemas.microsoft.com/office/drawing/2014/main" id="{C721964B-23E7-449F-9E8E-0ADEDD7350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0375" y="2315069"/>
                <a:ext cx="5000000" cy="2227862"/>
              </a:xfrm>
              <a:prstGeom prst="rect">
                <a:avLst/>
              </a:prstGeom>
              <a:effectLst>
                <a:outerShdw blurRad="50800" dist="38100" dir="2700000" algn="tl" rotWithShape="0">
                  <a:prstClr val="black">
                    <a:alpha val="40000"/>
                  </a:prstClr>
                </a:outerShdw>
              </a:effectLst>
            </p:spPr>
          </p:pic>
          <p:sp>
            <p:nvSpPr>
              <p:cNvPr id="2" name="Rectangle 1"/>
              <p:cNvSpPr/>
              <p:nvPr/>
            </p:nvSpPr>
            <p:spPr>
              <a:xfrm>
                <a:off x="3865830" y="3983525"/>
                <a:ext cx="1625492" cy="550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3926871" y="3883654"/>
                <a:ext cx="521713" cy="3982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a:extLst>
                <a:ext uri="{FF2B5EF4-FFF2-40B4-BE49-F238E27FC236}">
                  <a16:creationId xmlns="" xmlns:a16="http://schemas.microsoft.com/office/drawing/2014/main" id="{24BC468B-2BC0-4C1C-94AE-F28FF2A688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800" t="3097" r="1613" b="3048"/>
            <a:stretch/>
          </p:blipFill>
          <p:spPr>
            <a:xfrm>
              <a:off x="3622239" y="3824109"/>
              <a:ext cx="1933623" cy="768203"/>
            </a:xfrm>
            <a:prstGeom prst="rect">
              <a:avLst/>
            </a:prstGeom>
          </p:spPr>
        </p:pic>
      </p:grpSp>
      <p:grpSp>
        <p:nvGrpSpPr>
          <p:cNvPr id="16" name="Group 15"/>
          <p:cNvGrpSpPr/>
          <p:nvPr/>
        </p:nvGrpSpPr>
        <p:grpSpPr>
          <a:xfrm>
            <a:off x="6491600" y="2308720"/>
            <a:ext cx="5086249" cy="2277242"/>
            <a:chOff x="6491600" y="2308720"/>
            <a:chExt cx="5086249" cy="2277242"/>
          </a:xfrm>
        </p:grpSpPr>
        <p:grpSp>
          <p:nvGrpSpPr>
            <p:cNvPr id="14" name="Group 13"/>
            <p:cNvGrpSpPr/>
            <p:nvPr/>
          </p:nvGrpSpPr>
          <p:grpSpPr>
            <a:xfrm>
              <a:off x="6491600" y="2308720"/>
              <a:ext cx="5000000" cy="2227862"/>
              <a:chOff x="6491600" y="2315070"/>
              <a:chExt cx="5000000" cy="2227862"/>
            </a:xfrm>
          </p:grpSpPr>
          <p:pic>
            <p:nvPicPr>
              <p:cNvPr id="15" name="Picture 14">
                <a:extLst>
                  <a:ext uri="{FF2B5EF4-FFF2-40B4-BE49-F238E27FC236}">
                    <a16:creationId xmlns="" xmlns:a16="http://schemas.microsoft.com/office/drawing/2014/main" id="{E9C5D943-9E5C-45BF-AB5A-983390450F3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91600" y="2315070"/>
                <a:ext cx="5000000" cy="2227862"/>
              </a:xfrm>
              <a:prstGeom prst="rect">
                <a:avLst/>
              </a:prstGeom>
              <a:effectLst>
                <a:outerShdw blurRad="50800" dist="38100" dir="2700000" algn="tl" rotWithShape="0">
                  <a:prstClr val="black">
                    <a:alpha val="40000"/>
                  </a:prstClr>
                </a:outerShdw>
              </a:effectLst>
            </p:spPr>
          </p:pic>
          <p:sp>
            <p:nvSpPr>
              <p:cNvPr id="3" name="Rectangle 2"/>
              <p:cNvSpPr/>
              <p:nvPr/>
            </p:nvSpPr>
            <p:spPr>
              <a:xfrm>
                <a:off x="9868277" y="3983526"/>
                <a:ext cx="1485523" cy="461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9923764" y="3824109"/>
                <a:ext cx="594072" cy="4583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 xmlns:a16="http://schemas.microsoft.com/office/drawing/2014/main" id="{24BC468B-2BC0-4C1C-94AE-F28FF2A688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800" t="3097" r="1613" b="3048"/>
            <a:stretch/>
          </p:blipFill>
          <p:spPr>
            <a:xfrm>
              <a:off x="9644226" y="3817759"/>
              <a:ext cx="1933623" cy="768203"/>
            </a:xfrm>
            <a:prstGeom prst="rect">
              <a:avLst/>
            </a:prstGeom>
          </p:spPr>
        </p:pic>
      </p:grpSp>
    </p:spTree>
    <p:extLst>
      <p:ext uri="{BB962C8B-B14F-4D97-AF65-F5344CB8AC3E}">
        <p14:creationId xmlns:p14="http://schemas.microsoft.com/office/powerpoint/2010/main" val="856232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Related imag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74169" y="-481443"/>
            <a:ext cx="9204157" cy="5827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Callout 6"/>
          <p:cNvSpPr/>
          <p:nvPr/>
        </p:nvSpPr>
        <p:spPr>
          <a:xfrm>
            <a:off x="156411" y="144378"/>
            <a:ext cx="4969042" cy="4030579"/>
          </a:xfrm>
          <a:prstGeom prst="wedgeEllipseCallout">
            <a:avLst>
              <a:gd name="adj1" fmla="val 79449"/>
              <a:gd name="adj2" fmla="val 368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26431" y="601579"/>
            <a:ext cx="3416969" cy="2862322"/>
          </a:xfrm>
          <a:prstGeom prst="rect">
            <a:avLst/>
          </a:prstGeom>
          <a:noFill/>
        </p:spPr>
        <p:txBody>
          <a:bodyPr wrap="square" rtlCol="0">
            <a:spAutoFit/>
          </a:bodyPr>
          <a:lstStyle/>
          <a:p>
            <a:pPr algn="ctr"/>
            <a:r>
              <a:rPr lang="en-GB" sz="3600" dirty="0"/>
              <a:t>Thank you for helping to make plastic pollution a thing of the past!</a:t>
            </a:r>
          </a:p>
        </p:txBody>
      </p:sp>
      <p:sp>
        <p:nvSpPr>
          <p:cNvPr id="12" name="Rectangle 11"/>
          <p:cNvSpPr/>
          <p:nvPr/>
        </p:nvSpPr>
        <p:spPr>
          <a:xfrm>
            <a:off x="0" y="5346432"/>
            <a:ext cx="12192000"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p:nvPr/>
        </p:nvPicPr>
        <p:blipFill>
          <a:blip r:embed="rId4" cstate="screen">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Removal>
                    </a14:imgEffect>
                  </a14:imgLayer>
                </a14:imgProps>
              </a:ext>
              <a:ext uri="{28A0092B-C50C-407E-A947-70E740481C1C}">
                <a14:useLocalDpi xmlns:a14="http://schemas.microsoft.com/office/drawing/2010/main"/>
              </a:ext>
            </a:extLst>
          </a:blip>
          <a:srcRect/>
          <a:stretch>
            <a:fillRect/>
          </a:stretch>
        </p:blipFill>
        <p:spPr bwMode="auto">
          <a:xfrm>
            <a:off x="55394" y="5294261"/>
            <a:ext cx="4214442" cy="1423742"/>
          </a:xfrm>
          <a:prstGeom prst="rect">
            <a:avLst/>
          </a:prstGeom>
          <a:noFill/>
          <a:ln>
            <a:noFill/>
          </a:ln>
        </p:spPr>
      </p:pic>
      <p:pic>
        <p:nvPicPr>
          <p:cNvPr id="9" name="Graphic 5">
            <a:extLst>
              <a:ext uri="{FF2B5EF4-FFF2-40B4-BE49-F238E27FC236}">
                <a16:creationId xmlns="" xmlns:a16="http://schemas.microsoft.com/office/drawing/2014/main" id="{31BBB300-D07B-4B4A-8E07-E8C2C67AAA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100675" y="5492481"/>
            <a:ext cx="1125406" cy="1080000"/>
          </a:xfrm>
          <a:prstGeom prst="rect">
            <a:avLst/>
          </a:prstGeom>
        </p:spPr>
      </p:pic>
      <p:pic>
        <p:nvPicPr>
          <p:cNvPr id="10" name="Picture 9">
            <a:extLst>
              <a:ext uri="{FF2B5EF4-FFF2-40B4-BE49-F238E27FC236}">
                <a16:creationId xmlns="" xmlns:a16="http://schemas.microsoft.com/office/drawing/2014/main" id="{216BD2F7-D260-401A-8835-E6D1250DB0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17129" y="5513138"/>
            <a:ext cx="1320791" cy="1080000"/>
          </a:xfrm>
          <a:prstGeom prst="rect">
            <a:avLst/>
          </a:prstGeom>
        </p:spPr>
      </p:pic>
      <p:pic>
        <p:nvPicPr>
          <p:cNvPr id="14" name="Picture 13">
            <a:extLst>
              <a:ext uri="{FF2B5EF4-FFF2-40B4-BE49-F238E27FC236}">
                <a16:creationId xmlns="" xmlns:a16="http://schemas.microsoft.com/office/drawing/2014/main" id="{FA256A43-389B-42B6-86F5-5367E6348F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62123" y="5492481"/>
            <a:ext cx="1185228" cy="1080000"/>
          </a:xfrm>
          <a:prstGeom prst="rect">
            <a:avLst/>
          </a:prstGeom>
        </p:spPr>
      </p:pic>
      <p:pic>
        <p:nvPicPr>
          <p:cNvPr id="15" name="Picture 14">
            <a:extLst>
              <a:ext uri="{FF2B5EF4-FFF2-40B4-BE49-F238E27FC236}">
                <a16:creationId xmlns="" xmlns:a16="http://schemas.microsoft.com/office/drawing/2014/main" id="{4C576BBB-C7A9-410E-9926-5B054E2150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4974" y="5511478"/>
            <a:ext cx="1319659" cy="1080000"/>
          </a:xfrm>
          <a:prstGeom prst="rect">
            <a:avLst/>
          </a:prstGeom>
        </p:spPr>
      </p:pic>
      <p:pic>
        <p:nvPicPr>
          <p:cNvPr id="16" name="Picture 15">
            <a:extLst>
              <a:ext uri="{FF2B5EF4-FFF2-40B4-BE49-F238E27FC236}">
                <a16:creationId xmlns="" xmlns:a16="http://schemas.microsoft.com/office/drawing/2014/main" id="{89159EE4-E9EB-4360-87D7-829D5C4873B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52705" y="5492481"/>
            <a:ext cx="956227" cy="1080000"/>
          </a:xfrm>
          <a:prstGeom prst="rect">
            <a:avLst/>
          </a:prstGeom>
        </p:spPr>
      </p:pic>
      <p:pic>
        <p:nvPicPr>
          <p:cNvPr id="17" name="Picture 16">
            <a:extLst>
              <a:ext uri="{FF2B5EF4-FFF2-40B4-BE49-F238E27FC236}">
                <a16:creationId xmlns="" xmlns:a16="http://schemas.microsoft.com/office/drawing/2014/main" id="{68C7D309-EA72-485A-9A2A-66F440FF1E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68942" y="5563950"/>
            <a:ext cx="1213985" cy="1080000"/>
          </a:xfrm>
          <a:prstGeom prst="rect">
            <a:avLst/>
          </a:prstGeom>
        </p:spPr>
      </p:pic>
    </p:spTree>
    <p:extLst>
      <p:ext uri="{BB962C8B-B14F-4D97-AF65-F5344CB8AC3E}">
        <p14:creationId xmlns:p14="http://schemas.microsoft.com/office/powerpoint/2010/main" val="1768855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0507578" y="6006024"/>
            <a:ext cx="1684421" cy="369332"/>
          </a:xfrm>
          <a:prstGeom prst="rect">
            <a:avLst/>
          </a:prstGeom>
          <a:noFill/>
        </p:spPr>
        <p:txBody>
          <a:bodyPr wrap="square" rtlCol="0">
            <a:spAutoFit/>
          </a:bodyPr>
          <a:lstStyle/>
          <a:p>
            <a:r>
              <a:rPr lang="en-GB" dirty="0"/>
              <a:t>©BBC</a:t>
            </a:r>
          </a:p>
        </p:txBody>
      </p:sp>
      <p:pic>
        <p:nvPicPr>
          <p:cNvPr id="4" name="media.io_Sir David Attenboroughs plastic message - BBC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1516" y="651989"/>
            <a:ext cx="9328967" cy="5247544"/>
          </a:xfrm>
          <a:prstGeom prst="rect">
            <a:avLst/>
          </a:prstGeom>
        </p:spPr>
      </p:pic>
    </p:spTree>
    <p:extLst>
      <p:ext uri="{BB962C8B-B14F-4D97-AF65-F5344CB8AC3E}">
        <p14:creationId xmlns:p14="http://schemas.microsoft.com/office/powerpoint/2010/main" val="183920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What’s in your lunchbox?</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5558" y="256628"/>
            <a:ext cx="9885914" cy="6985890"/>
          </a:xfrm>
          <a:prstGeom prst="rect">
            <a:avLst/>
          </a:prstGeom>
        </p:spPr>
      </p:pic>
      <p:pic>
        <p:nvPicPr>
          <p:cNvPr id="5" name="Picture 4" descr="E:\Work\Positive green logo pack\blue logo.png"/>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956617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218366"/>
            <a:ext cx="10515600" cy="1325563"/>
          </a:xfrm>
        </p:spPr>
        <p:txBody>
          <a:bodyPr/>
          <a:lstStyle/>
          <a:p>
            <a:pPr algn="ctr"/>
            <a:r>
              <a:rPr lang="en-GB" dirty="0">
                <a:latin typeface="+mn-lt"/>
              </a:rPr>
              <a:t>What’s in your lunchbox?</a:t>
            </a:r>
          </a:p>
        </p:txBody>
      </p:sp>
      <p:pic>
        <p:nvPicPr>
          <p:cNvPr id="5" name="Picture 4" descr="E:\Work\Positive green logo pack\blue logo.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pic>
        <p:nvPicPr>
          <p:cNvPr id="6" name="Picture 2" descr="Image result for cling film"/>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1371542">
            <a:off x="97276" y="1078509"/>
            <a:ext cx="3776659" cy="2467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204425">
            <a:off x="136753" y="4510243"/>
            <a:ext cx="3749084" cy="1228447"/>
          </a:xfrm>
          <a:prstGeom prst="rect">
            <a:avLst/>
          </a:prstGeom>
        </p:spPr>
      </p:pic>
      <p:pic>
        <p:nvPicPr>
          <p:cNvPr id="9" name="Picture 2" descr="Related image"/>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385838" y="858337"/>
            <a:ext cx="1564426" cy="2675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lastic packagin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8671" b="91618" l="10000" r="90000"/>
                    </a14:imgEffect>
                  </a14:imgLayer>
                </a14:imgProps>
              </a:ext>
              <a:ext uri="{28A0092B-C50C-407E-A947-70E740481C1C}">
                <a14:useLocalDpi xmlns:a14="http://schemas.microsoft.com/office/drawing/2010/main"/>
              </a:ext>
            </a:extLst>
          </a:blip>
          <a:srcRect/>
          <a:stretch>
            <a:fillRect/>
          </a:stretch>
        </p:blipFill>
        <p:spPr bwMode="auto">
          <a:xfrm>
            <a:off x="9106506" y="2537199"/>
            <a:ext cx="3494409" cy="21211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juice box"/>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29667" y="923678"/>
            <a:ext cx="1548540" cy="2260677"/>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 xmlns:a16="http://schemas.microsoft.com/office/drawing/2014/main" id="{82720D7C-AE7A-471A-9005-4ED4FBF00029}"/>
              </a:ext>
            </a:extLst>
          </p:cNvPr>
          <p:cNvSpPr txBox="1">
            <a:spLocks/>
          </p:cNvSpPr>
          <p:nvPr/>
        </p:nvSpPr>
        <p:spPr>
          <a:xfrm>
            <a:off x="721053" y="2766218"/>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Clingfilm</a:t>
            </a:r>
          </a:p>
        </p:txBody>
      </p:sp>
      <p:sp>
        <p:nvSpPr>
          <p:cNvPr id="15" name="Title 2">
            <a:extLst>
              <a:ext uri="{FF2B5EF4-FFF2-40B4-BE49-F238E27FC236}">
                <a16:creationId xmlns="" xmlns:a16="http://schemas.microsoft.com/office/drawing/2014/main" id="{82720D7C-AE7A-471A-9005-4ED4FBF00029}"/>
              </a:ext>
            </a:extLst>
          </p:cNvPr>
          <p:cNvSpPr txBox="1">
            <a:spLocks/>
          </p:cNvSpPr>
          <p:nvPr/>
        </p:nvSpPr>
        <p:spPr>
          <a:xfrm>
            <a:off x="695363" y="5527935"/>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Snack bar</a:t>
            </a:r>
          </a:p>
        </p:txBody>
      </p:sp>
      <p:sp>
        <p:nvSpPr>
          <p:cNvPr id="16" name="Title 2">
            <a:extLst>
              <a:ext uri="{FF2B5EF4-FFF2-40B4-BE49-F238E27FC236}">
                <a16:creationId xmlns="" xmlns:a16="http://schemas.microsoft.com/office/drawing/2014/main" id="{82720D7C-AE7A-471A-9005-4ED4FBF00029}"/>
              </a:ext>
            </a:extLst>
          </p:cNvPr>
          <p:cNvSpPr txBox="1">
            <a:spLocks/>
          </p:cNvSpPr>
          <p:nvPr/>
        </p:nvSpPr>
        <p:spPr>
          <a:xfrm>
            <a:off x="3996442" y="2766218"/>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Yoghurt pot</a:t>
            </a:r>
          </a:p>
        </p:txBody>
      </p:sp>
      <p:sp>
        <p:nvSpPr>
          <p:cNvPr id="17" name="Title 2">
            <a:extLst>
              <a:ext uri="{FF2B5EF4-FFF2-40B4-BE49-F238E27FC236}">
                <a16:creationId xmlns="" xmlns:a16="http://schemas.microsoft.com/office/drawing/2014/main" id="{82720D7C-AE7A-471A-9005-4ED4FBF00029}"/>
              </a:ext>
            </a:extLst>
          </p:cNvPr>
          <p:cNvSpPr txBox="1">
            <a:spLocks/>
          </p:cNvSpPr>
          <p:nvPr/>
        </p:nvSpPr>
        <p:spPr>
          <a:xfrm>
            <a:off x="3996441" y="5523961"/>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Drink bottle</a:t>
            </a:r>
          </a:p>
        </p:txBody>
      </p:sp>
      <p:sp>
        <p:nvSpPr>
          <p:cNvPr id="18" name="Title 2">
            <a:extLst>
              <a:ext uri="{FF2B5EF4-FFF2-40B4-BE49-F238E27FC236}">
                <a16:creationId xmlns="" xmlns:a16="http://schemas.microsoft.com/office/drawing/2014/main" id="{82720D7C-AE7A-471A-9005-4ED4FBF00029}"/>
              </a:ext>
            </a:extLst>
          </p:cNvPr>
          <p:cNvSpPr txBox="1">
            <a:spLocks/>
          </p:cNvSpPr>
          <p:nvPr/>
        </p:nvSpPr>
        <p:spPr>
          <a:xfrm>
            <a:off x="7081372" y="2761980"/>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Drink carton</a:t>
            </a:r>
          </a:p>
        </p:txBody>
      </p:sp>
      <p:sp>
        <p:nvSpPr>
          <p:cNvPr id="19" name="Title 2">
            <a:extLst>
              <a:ext uri="{FF2B5EF4-FFF2-40B4-BE49-F238E27FC236}">
                <a16:creationId xmlns="" xmlns:a16="http://schemas.microsoft.com/office/drawing/2014/main" id="{82720D7C-AE7A-471A-9005-4ED4FBF00029}"/>
              </a:ext>
            </a:extLst>
          </p:cNvPr>
          <p:cNvSpPr txBox="1">
            <a:spLocks/>
          </p:cNvSpPr>
          <p:nvPr/>
        </p:nvSpPr>
        <p:spPr>
          <a:xfrm>
            <a:off x="7014322" y="5503470"/>
            <a:ext cx="28193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Crisp packet</a:t>
            </a:r>
          </a:p>
        </p:txBody>
      </p:sp>
      <p:sp>
        <p:nvSpPr>
          <p:cNvPr id="20" name="Title 2">
            <a:extLst>
              <a:ext uri="{FF2B5EF4-FFF2-40B4-BE49-F238E27FC236}">
                <a16:creationId xmlns="" xmlns:a16="http://schemas.microsoft.com/office/drawing/2014/main" id="{82720D7C-AE7A-471A-9005-4ED4FBF00029}"/>
              </a:ext>
            </a:extLst>
          </p:cNvPr>
          <p:cNvSpPr txBox="1">
            <a:spLocks/>
          </p:cNvSpPr>
          <p:nvPr/>
        </p:nvSpPr>
        <p:spPr>
          <a:xfrm>
            <a:off x="9416382" y="3989975"/>
            <a:ext cx="28193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mn-lt"/>
              </a:rPr>
              <a:t>Other</a:t>
            </a:r>
          </a:p>
        </p:txBody>
      </p:sp>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46109" y="3819911"/>
            <a:ext cx="709741" cy="2023872"/>
          </a:xfrm>
          <a:prstGeom prst="rect">
            <a:avLst/>
          </a:prstGeom>
        </p:spPr>
      </p:pic>
      <p:pic>
        <p:nvPicPr>
          <p:cNvPr id="23" name="Picture 2" descr="Image result for crisp packet"/>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7232590" y="3597783"/>
            <a:ext cx="2099613" cy="254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06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6" name="Group 5"/>
          <p:cNvGrpSpPr/>
          <p:nvPr/>
        </p:nvGrpSpPr>
        <p:grpSpPr>
          <a:xfrm>
            <a:off x="167326" y="1132011"/>
            <a:ext cx="10441390" cy="5471023"/>
            <a:chOff x="681535" y="1325563"/>
            <a:chExt cx="10441390" cy="5471023"/>
          </a:xfrm>
        </p:grpSpPr>
        <p:grpSp>
          <p:nvGrpSpPr>
            <p:cNvPr id="5" name="Group 4"/>
            <p:cNvGrpSpPr/>
            <p:nvPr/>
          </p:nvGrpSpPr>
          <p:grpSpPr>
            <a:xfrm>
              <a:off x="1501254" y="1325563"/>
              <a:ext cx="9621671" cy="5471023"/>
              <a:chOff x="1501254" y="1325563"/>
              <a:chExt cx="9621671" cy="5471023"/>
            </a:xfrm>
          </p:grpSpPr>
          <p:grpSp>
            <p:nvGrpSpPr>
              <p:cNvPr id="4" name="Group 3"/>
              <p:cNvGrpSpPr/>
              <p:nvPr/>
            </p:nvGrpSpPr>
            <p:grpSpPr>
              <a:xfrm>
                <a:off x="1501254" y="1325563"/>
                <a:ext cx="9621671" cy="4693100"/>
                <a:chOff x="1501254" y="1325563"/>
                <a:chExt cx="9621671" cy="4693100"/>
              </a:xfrm>
            </p:grpSpPr>
            <p:cxnSp>
              <p:nvCxnSpPr>
                <p:cNvPr id="7" name="Straight Arrow Connector 6"/>
                <p:cNvCxnSpPr/>
                <p:nvPr/>
              </p:nvCxnSpPr>
              <p:spPr>
                <a:xfrm flipH="1" flipV="1">
                  <a:off x="1501254" y="1325563"/>
                  <a:ext cx="13647" cy="46931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01254" y="6018663"/>
                  <a:ext cx="96216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itle 2">
                <a:extLst>
                  <a:ext uri="{FF2B5EF4-FFF2-40B4-BE49-F238E27FC236}">
                    <a16:creationId xmlns="" xmlns:a16="http://schemas.microsoft.com/office/drawing/2014/main" id="{82720D7C-AE7A-471A-9005-4ED4FBF00029}"/>
                  </a:ext>
                </a:extLst>
              </p:cNvPr>
              <p:cNvSpPr txBox="1">
                <a:spLocks/>
              </p:cNvSpPr>
              <p:nvPr/>
            </p:nvSpPr>
            <p:spPr>
              <a:xfrm>
                <a:off x="4847798" y="6080078"/>
                <a:ext cx="2928582" cy="716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atin typeface="+mn-lt"/>
                  </a:rPr>
                  <a:t>Plastic item</a:t>
                </a:r>
              </a:p>
            </p:txBody>
          </p:sp>
        </p:grpSp>
        <p:sp>
          <p:nvSpPr>
            <p:cNvPr id="14" name="Title 2">
              <a:extLst>
                <a:ext uri="{FF2B5EF4-FFF2-40B4-BE49-F238E27FC236}">
                  <a16:creationId xmlns="" xmlns:a16="http://schemas.microsoft.com/office/drawing/2014/main" id="{82720D7C-AE7A-471A-9005-4ED4FBF00029}"/>
                </a:ext>
              </a:extLst>
            </p:cNvPr>
            <p:cNvSpPr txBox="1">
              <a:spLocks/>
            </p:cNvSpPr>
            <p:nvPr/>
          </p:nvSpPr>
          <p:spPr>
            <a:xfrm rot="16200000">
              <a:off x="-745509" y="3313859"/>
              <a:ext cx="3570596" cy="71650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atin typeface="+mn-lt"/>
                </a:rPr>
                <a:t>Number of pieces</a:t>
              </a:r>
            </a:p>
          </p:txBody>
        </p:sp>
      </p:grpSp>
      <p:pic>
        <p:nvPicPr>
          <p:cNvPr id="9" name="Picture 2" descr="Image result for crisp packet"/>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667" b="95667" l="3731" r="92537">
                        <a14:foregroundMark x1="32090" y1="27833" x2="32090" y2="27833"/>
                        <a14:foregroundMark x1="35821" y1="19000" x2="35821" y2="19000"/>
                        <a14:foregroundMark x1="45522" y1="23667" x2="45522" y2="23667"/>
                        <a14:foregroundMark x1="42537" y1="25333" x2="42537" y2="25333"/>
                        <a14:foregroundMark x1="47761" y1="25000" x2="47761" y2="25000"/>
                        <a14:foregroundMark x1="52239" y1="26500" x2="52239" y2="26500"/>
                        <a14:foregroundMark x1="61194" y1="25833" x2="61194" y2="25833"/>
                        <a14:foregroundMark x1="55970" y1="29333" x2="55970" y2="29333"/>
                        <a14:foregroundMark x1="58209" y1="25333" x2="58209" y2="25333"/>
                        <a14:foregroundMark x1="67164" y1="30500" x2="67164" y2="30500"/>
                      </a14:backgroundRemoval>
                    </a14:imgEffect>
                  </a14:imgLayer>
                </a14:imgProps>
              </a:ext>
              <a:ext uri="{28A0092B-C50C-407E-A947-70E740481C1C}">
                <a14:useLocalDpi xmlns:a14="http://schemas.microsoft.com/office/drawing/2010/main"/>
              </a:ext>
            </a:extLst>
          </a:blip>
          <a:srcRect/>
          <a:stretch/>
        </p:blipFill>
        <p:spPr bwMode="auto">
          <a:xfrm>
            <a:off x="11134024" y="4980259"/>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0039172" y="1332552"/>
            <a:ext cx="1139087" cy="373240"/>
          </a:xfrm>
          <a:prstGeom prst="rect">
            <a:avLst/>
          </a:prstGeom>
        </p:spPr>
      </p:pic>
      <p:pic>
        <p:nvPicPr>
          <p:cNvPr id="15" name="Picture 2" descr="Image result for juice bo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73398" y="3570789"/>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53750"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ling film"/>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836533">
            <a:off x="9947089" y="-219200"/>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plastic packagi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a:ext>
            </a:extLst>
          </a:blip>
          <a:srcRect/>
          <a:stretch>
            <a:fillRect/>
          </a:stretch>
        </p:blipFill>
        <p:spPr bwMode="auto">
          <a:xfrm>
            <a:off x="10000318" y="2117672"/>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cling film"/>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836533">
            <a:off x="9947089" y="-221607"/>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cling film"/>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836533">
            <a:off x="9947088" y="-217348"/>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cling film"/>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836533">
            <a:off x="9947088" y="-225558"/>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cling film"/>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836533">
            <a:off x="9947088" y="-244165"/>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cling film"/>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836533">
            <a:off x="9947088" y="-244165"/>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cling film"/>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836533">
            <a:off x="9921116" y="-240299"/>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cling film"/>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836533">
            <a:off x="9921116" y="-244165"/>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cling film"/>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836533">
            <a:off x="9934102" y="-244165"/>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cling film"/>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836533">
            <a:off x="9937425" y="-238367"/>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0039170" y="1332552"/>
            <a:ext cx="1139087" cy="373240"/>
          </a:xfrm>
          <a:prstGeom prst="rect">
            <a:avLst/>
          </a:prstGeom>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0041668" y="1338951"/>
            <a:ext cx="1139087" cy="373240"/>
          </a:xfrm>
          <a:prstGeom prst="rect">
            <a:avLst/>
          </a:prstGeom>
        </p:spPr>
      </p:pic>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0044284" y="1329723"/>
            <a:ext cx="1139087" cy="373240"/>
          </a:xfrm>
          <a:prstGeom prst="rect">
            <a:avLst/>
          </a:prstGeom>
        </p:spPr>
      </p:pic>
      <p:pic>
        <p:nvPicPr>
          <p:cNvPr id="37" name="Picture 3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0041399" y="1327025"/>
            <a:ext cx="1139087" cy="373240"/>
          </a:xfrm>
          <a:prstGeom prst="rect">
            <a:avLst/>
          </a:prstGeom>
        </p:spPr>
      </p:pic>
      <p:pic>
        <p:nvPicPr>
          <p:cNvPr id="38" name="Picture 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0045663" y="1338951"/>
            <a:ext cx="1139087" cy="373240"/>
          </a:xfrm>
          <a:prstGeom prst="rect">
            <a:avLst/>
          </a:prstGeom>
        </p:spPr>
      </p:pic>
      <p:pic>
        <p:nvPicPr>
          <p:cNvPr id="39" name="Picture 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0045663" y="1329723"/>
            <a:ext cx="1139087" cy="373240"/>
          </a:xfrm>
          <a:prstGeom prst="rect">
            <a:avLst/>
          </a:prstGeom>
        </p:spPr>
      </p:pic>
      <p:pic>
        <p:nvPicPr>
          <p:cNvPr id="40" name="Picture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0045663" y="1330270"/>
            <a:ext cx="1139087" cy="373240"/>
          </a:xfrm>
          <a:prstGeom prst="rect">
            <a:avLst/>
          </a:prstGeom>
        </p:spPr>
      </p:pic>
      <p:pic>
        <p:nvPicPr>
          <p:cNvPr id="41" name="Picture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0040395" y="1321870"/>
            <a:ext cx="1139087" cy="373240"/>
          </a:xfrm>
          <a:prstGeom prst="rect">
            <a:avLst/>
          </a:prstGeom>
        </p:spPr>
      </p:pic>
      <p:pic>
        <p:nvPicPr>
          <p:cNvPr id="42" name="Picture 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0045663" y="1329566"/>
            <a:ext cx="1139087" cy="373240"/>
          </a:xfrm>
          <a:prstGeom prst="rect">
            <a:avLst/>
          </a:prstGeom>
        </p:spPr>
      </p:pic>
      <p:pic>
        <p:nvPicPr>
          <p:cNvPr id="43"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51816"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55705" y="718017"/>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60243"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55704" y="732055"/>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66736"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60243"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66736"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79722"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64792" y="727285"/>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65122" y="727702"/>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79721" y="727702"/>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69915" y="730107"/>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Related imag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949948" y="718430"/>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plastic packagi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a:ext>
            </a:extLst>
          </a:blip>
          <a:srcRect/>
          <a:stretch>
            <a:fillRect/>
          </a:stretch>
        </p:blipFill>
        <p:spPr bwMode="auto">
          <a:xfrm>
            <a:off x="10013164" y="2105494"/>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mage result for plastic packagi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a:ext>
            </a:extLst>
          </a:blip>
          <a:srcRect/>
          <a:stretch>
            <a:fillRect/>
          </a:stretch>
        </p:blipFill>
        <p:spPr bwMode="auto">
          <a:xfrm>
            <a:off x="10014918" y="2105493"/>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Image result for plastic packagi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a:ext>
            </a:extLst>
          </a:blip>
          <a:srcRect/>
          <a:stretch>
            <a:fillRect/>
          </a:stretch>
        </p:blipFill>
        <p:spPr bwMode="auto">
          <a:xfrm>
            <a:off x="10013163" y="2110908"/>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plastic packagi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a:ext>
            </a:extLst>
          </a:blip>
          <a:srcRect/>
          <a:stretch>
            <a:fillRect/>
          </a:stretch>
        </p:blipFill>
        <p:spPr bwMode="auto">
          <a:xfrm>
            <a:off x="10026008" y="2105492"/>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plastic packagi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a:ext>
            </a:extLst>
          </a:blip>
          <a:srcRect/>
          <a:stretch>
            <a:fillRect/>
          </a:stretch>
        </p:blipFill>
        <p:spPr bwMode="auto">
          <a:xfrm>
            <a:off x="10006740" y="2109380"/>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plastic packagi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a:ext>
            </a:extLst>
          </a:blip>
          <a:srcRect/>
          <a:stretch>
            <a:fillRect/>
          </a:stretch>
        </p:blipFill>
        <p:spPr bwMode="auto">
          <a:xfrm>
            <a:off x="10013162" y="2110298"/>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plastic packagi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a:ext>
            </a:extLst>
          </a:blip>
          <a:srcRect/>
          <a:stretch>
            <a:fillRect/>
          </a:stretch>
        </p:blipFill>
        <p:spPr bwMode="auto">
          <a:xfrm>
            <a:off x="10019584" y="2092299"/>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plastic packagin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a:ext>
            </a:extLst>
          </a:blip>
          <a:srcRect/>
          <a:stretch>
            <a:fillRect/>
          </a:stretch>
        </p:blipFill>
        <p:spPr bwMode="auto">
          <a:xfrm>
            <a:off x="10013161" y="2109638"/>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Image result for juice bo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72594" y="3572794"/>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Image result for juice bo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73722" y="3572232"/>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mage result for juice bo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71794" y="3569011"/>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Image result for juice bo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77909" y="3577938"/>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Image result for juice bo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80225" y="3577614"/>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Image result for juice bo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79017" y="3577343"/>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Image result for juice bo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75357" y="3576595"/>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Image result for juice bo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82458" y="3571017"/>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Image result for crisp packet"/>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667" b="95667" l="3731" r="92537">
                        <a14:foregroundMark x1="32090" y1="27833" x2="32090" y2="27833"/>
                        <a14:foregroundMark x1="35821" y1="19000" x2="35821" y2="19000"/>
                        <a14:foregroundMark x1="45522" y1="23667" x2="45522" y2="23667"/>
                        <a14:foregroundMark x1="42537" y1="25333" x2="42537" y2="25333"/>
                        <a14:foregroundMark x1="47761" y1="25000" x2="47761" y2="25000"/>
                        <a14:foregroundMark x1="52239" y1="26500" x2="52239" y2="26500"/>
                        <a14:foregroundMark x1="61194" y1="25833" x2="61194" y2="25833"/>
                        <a14:foregroundMark x1="55970" y1="29333" x2="55970" y2="29333"/>
                        <a14:foregroundMark x1="58209" y1="25333" x2="58209" y2="25333"/>
                        <a14:foregroundMark x1="67164" y1="30500" x2="67164" y2="30500"/>
                      </a14:backgroundRemoval>
                    </a14:imgEffect>
                  </a14:imgLayer>
                </a14:imgProps>
              </a:ext>
              <a:ext uri="{28A0092B-C50C-407E-A947-70E740481C1C}">
                <a14:useLocalDpi xmlns:a14="http://schemas.microsoft.com/office/drawing/2010/main"/>
              </a:ext>
            </a:extLst>
          </a:blip>
          <a:srcRect/>
          <a:stretch/>
        </p:blipFill>
        <p:spPr bwMode="auto">
          <a:xfrm>
            <a:off x="11129475" y="4991729"/>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Image result for crisp packet"/>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667" b="95667" l="3731" r="92537">
                        <a14:foregroundMark x1="32090" y1="27833" x2="32090" y2="27833"/>
                        <a14:foregroundMark x1="35821" y1="19000" x2="35821" y2="19000"/>
                        <a14:foregroundMark x1="45522" y1="23667" x2="45522" y2="23667"/>
                        <a14:foregroundMark x1="42537" y1="25333" x2="42537" y2="25333"/>
                        <a14:foregroundMark x1="47761" y1="25000" x2="47761" y2="25000"/>
                        <a14:foregroundMark x1="52239" y1="26500" x2="52239" y2="26500"/>
                        <a14:foregroundMark x1="61194" y1="25833" x2="61194" y2="25833"/>
                        <a14:foregroundMark x1="55970" y1="29333" x2="55970" y2="29333"/>
                        <a14:foregroundMark x1="58209" y1="25333" x2="58209" y2="25333"/>
                        <a14:foregroundMark x1="67164" y1="30500" x2="67164" y2="30500"/>
                      </a14:backgroundRemoval>
                    </a14:imgEffect>
                  </a14:imgLayer>
                </a14:imgProps>
              </a:ext>
              <a:ext uri="{28A0092B-C50C-407E-A947-70E740481C1C}">
                <a14:useLocalDpi xmlns:a14="http://schemas.microsoft.com/office/drawing/2010/main"/>
              </a:ext>
            </a:extLst>
          </a:blip>
          <a:srcRect/>
          <a:stretch/>
        </p:blipFill>
        <p:spPr bwMode="auto">
          <a:xfrm>
            <a:off x="11128047" y="4986618"/>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Image result for crisp packet"/>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667" b="95667" l="3731" r="92537">
                        <a14:foregroundMark x1="32090" y1="27833" x2="32090" y2="27833"/>
                        <a14:foregroundMark x1="35821" y1="19000" x2="35821" y2="19000"/>
                        <a14:foregroundMark x1="45522" y1="23667" x2="45522" y2="23667"/>
                        <a14:foregroundMark x1="42537" y1="25333" x2="42537" y2="25333"/>
                        <a14:foregroundMark x1="47761" y1="25000" x2="47761" y2="25000"/>
                        <a14:foregroundMark x1="52239" y1="26500" x2="52239" y2="26500"/>
                        <a14:foregroundMark x1="61194" y1="25833" x2="61194" y2="25833"/>
                        <a14:foregroundMark x1="55970" y1="29333" x2="55970" y2="29333"/>
                        <a14:foregroundMark x1="58209" y1="25333" x2="58209" y2="25333"/>
                        <a14:foregroundMark x1="67164" y1="30500" x2="67164" y2="30500"/>
                      </a14:backgroundRemoval>
                    </a14:imgEffect>
                  </a14:imgLayer>
                </a14:imgProps>
              </a:ext>
              <a:ext uri="{28A0092B-C50C-407E-A947-70E740481C1C}">
                <a14:useLocalDpi xmlns:a14="http://schemas.microsoft.com/office/drawing/2010/main"/>
              </a:ext>
            </a:extLst>
          </a:blip>
          <a:srcRect/>
          <a:stretch/>
        </p:blipFill>
        <p:spPr bwMode="auto">
          <a:xfrm>
            <a:off x="11135452" y="4993234"/>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Image result for crisp packet"/>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667" b="95667" l="3731" r="92537">
                        <a14:foregroundMark x1="32090" y1="27833" x2="32090" y2="27833"/>
                        <a14:foregroundMark x1="35821" y1="19000" x2="35821" y2="19000"/>
                        <a14:foregroundMark x1="45522" y1="23667" x2="45522" y2="23667"/>
                        <a14:foregroundMark x1="42537" y1="25333" x2="42537" y2="25333"/>
                        <a14:foregroundMark x1="47761" y1="25000" x2="47761" y2="25000"/>
                        <a14:foregroundMark x1="52239" y1="26500" x2="52239" y2="26500"/>
                        <a14:foregroundMark x1="61194" y1="25833" x2="61194" y2="25833"/>
                        <a14:foregroundMark x1="55970" y1="29333" x2="55970" y2="29333"/>
                        <a14:foregroundMark x1="58209" y1="25333" x2="58209" y2="25333"/>
                        <a14:foregroundMark x1="67164" y1="30500" x2="67164" y2="30500"/>
                      </a14:backgroundRemoval>
                    </a14:imgEffect>
                  </a14:imgLayer>
                </a14:imgProps>
              </a:ext>
              <a:ext uri="{28A0092B-C50C-407E-A947-70E740481C1C}">
                <a14:useLocalDpi xmlns:a14="http://schemas.microsoft.com/office/drawing/2010/main"/>
              </a:ext>
            </a:extLst>
          </a:blip>
          <a:srcRect/>
          <a:stretch/>
        </p:blipFill>
        <p:spPr bwMode="auto">
          <a:xfrm>
            <a:off x="11136299" y="4982631"/>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Image result for crisp packet"/>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667" b="95667" l="3731" r="92537">
                        <a14:foregroundMark x1="32090" y1="27833" x2="32090" y2="27833"/>
                        <a14:foregroundMark x1="35821" y1="19000" x2="35821" y2="19000"/>
                        <a14:foregroundMark x1="45522" y1="23667" x2="45522" y2="23667"/>
                        <a14:foregroundMark x1="42537" y1="25333" x2="42537" y2="25333"/>
                        <a14:foregroundMark x1="47761" y1="25000" x2="47761" y2="25000"/>
                        <a14:foregroundMark x1="52239" y1="26500" x2="52239" y2="26500"/>
                        <a14:foregroundMark x1="61194" y1="25833" x2="61194" y2="25833"/>
                        <a14:foregroundMark x1="55970" y1="29333" x2="55970" y2="29333"/>
                        <a14:foregroundMark x1="58209" y1="25333" x2="58209" y2="25333"/>
                        <a14:foregroundMark x1="67164" y1="30500" x2="67164" y2="30500"/>
                      </a14:backgroundRemoval>
                    </a14:imgEffect>
                  </a14:imgLayer>
                </a14:imgProps>
              </a:ext>
              <a:ext uri="{28A0092B-C50C-407E-A947-70E740481C1C}">
                <a14:useLocalDpi xmlns:a14="http://schemas.microsoft.com/office/drawing/2010/main"/>
              </a:ext>
            </a:extLst>
          </a:blip>
          <a:srcRect/>
          <a:stretch/>
        </p:blipFill>
        <p:spPr bwMode="auto">
          <a:xfrm>
            <a:off x="11133377" y="4986729"/>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crisp packet"/>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667" b="95667" l="3731" r="92537">
                        <a14:foregroundMark x1="32090" y1="27833" x2="32090" y2="27833"/>
                        <a14:foregroundMark x1="35821" y1="19000" x2="35821" y2="19000"/>
                        <a14:foregroundMark x1="45522" y1="23667" x2="45522" y2="23667"/>
                        <a14:foregroundMark x1="42537" y1="25333" x2="42537" y2="25333"/>
                        <a14:foregroundMark x1="47761" y1="25000" x2="47761" y2="25000"/>
                        <a14:foregroundMark x1="52239" y1="26500" x2="52239" y2="26500"/>
                        <a14:foregroundMark x1="61194" y1="25833" x2="61194" y2="25833"/>
                        <a14:foregroundMark x1="55970" y1="29333" x2="55970" y2="29333"/>
                        <a14:foregroundMark x1="58209" y1="25333" x2="58209" y2="25333"/>
                        <a14:foregroundMark x1="67164" y1="30500" x2="67164" y2="30500"/>
                      </a14:backgroundRemoval>
                    </a14:imgEffect>
                  </a14:imgLayer>
                </a14:imgProps>
              </a:ext>
              <a:ext uri="{28A0092B-C50C-407E-A947-70E740481C1C}">
                <a14:useLocalDpi xmlns:a14="http://schemas.microsoft.com/office/drawing/2010/main"/>
              </a:ext>
            </a:extLst>
          </a:blip>
          <a:srcRect/>
          <a:stretch/>
        </p:blipFill>
        <p:spPr bwMode="auto">
          <a:xfrm>
            <a:off x="11136025" y="4984137"/>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Image result for crisp packet"/>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667" b="95667" l="3731" r="92537">
                        <a14:foregroundMark x1="32090" y1="27833" x2="32090" y2="27833"/>
                        <a14:foregroundMark x1="35821" y1="19000" x2="35821" y2="19000"/>
                        <a14:foregroundMark x1="45522" y1="23667" x2="45522" y2="23667"/>
                        <a14:foregroundMark x1="42537" y1="25333" x2="42537" y2="25333"/>
                        <a14:foregroundMark x1="47761" y1="25000" x2="47761" y2="25000"/>
                        <a14:foregroundMark x1="52239" y1="26500" x2="52239" y2="26500"/>
                        <a14:foregroundMark x1="61194" y1="25833" x2="61194" y2="25833"/>
                        <a14:foregroundMark x1="55970" y1="29333" x2="55970" y2="29333"/>
                        <a14:foregroundMark x1="58209" y1="25333" x2="58209" y2="25333"/>
                        <a14:foregroundMark x1="67164" y1="30500" x2="67164" y2="30500"/>
                      </a14:backgroundRemoval>
                    </a14:imgEffect>
                  </a14:imgLayer>
                </a14:imgProps>
              </a:ext>
              <a:ext uri="{28A0092B-C50C-407E-A947-70E740481C1C}">
                <a14:useLocalDpi xmlns:a14="http://schemas.microsoft.com/office/drawing/2010/main"/>
              </a:ext>
            </a:extLst>
          </a:blip>
          <a:srcRect/>
          <a:stretch/>
        </p:blipFill>
        <p:spPr bwMode="auto">
          <a:xfrm>
            <a:off x="11128047" y="4979301"/>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Image result for crisp packet"/>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667" b="95667" l="3731" r="92537">
                        <a14:foregroundMark x1="32090" y1="27833" x2="32090" y2="27833"/>
                        <a14:foregroundMark x1="35821" y1="19000" x2="35821" y2="19000"/>
                        <a14:foregroundMark x1="45522" y1="23667" x2="45522" y2="23667"/>
                        <a14:foregroundMark x1="42537" y1="25333" x2="42537" y2="25333"/>
                        <a14:foregroundMark x1="47761" y1="25000" x2="47761" y2="25000"/>
                        <a14:foregroundMark x1="52239" y1="26500" x2="52239" y2="26500"/>
                        <a14:foregroundMark x1="61194" y1="25833" x2="61194" y2="25833"/>
                        <a14:foregroundMark x1="55970" y1="29333" x2="55970" y2="29333"/>
                        <a14:foregroundMark x1="58209" y1="25333" x2="58209" y2="25333"/>
                        <a14:foregroundMark x1="67164" y1="30500" x2="67164" y2="30500"/>
                      </a14:backgroundRemoval>
                    </a14:imgEffect>
                  </a14:imgLayer>
                </a14:imgProps>
              </a:ext>
              <a:ext uri="{28A0092B-C50C-407E-A947-70E740481C1C}">
                <a14:useLocalDpi xmlns:a14="http://schemas.microsoft.com/office/drawing/2010/main"/>
              </a:ext>
            </a:extLst>
          </a:blip>
          <a:srcRect/>
          <a:stretch/>
        </p:blipFill>
        <p:spPr bwMode="auto">
          <a:xfrm>
            <a:off x="11140751" y="4987443"/>
            <a:ext cx="939506" cy="1139087"/>
          </a:xfrm>
          <a:prstGeom prst="rect">
            <a:avLst/>
          </a:prstGeom>
          <a:noFill/>
          <a:extLst>
            <a:ext uri="{909E8E84-426E-40DD-AFC4-6F175D3DCCD1}">
              <a14:hiddenFill xmlns:a14="http://schemas.microsoft.com/office/drawing/2010/main">
                <a:solidFill>
                  <a:srgbClr val="FFFFFF"/>
                </a:solidFill>
              </a14:hiddenFill>
            </a:ext>
          </a:extLst>
        </p:spPr>
      </p:pic>
      <p:sp>
        <p:nvSpPr>
          <p:cNvPr id="91"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What’s in your lunchbox?</a:t>
            </a:r>
          </a:p>
        </p:txBody>
      </p:sp>
      <p:pic>
        <p:nvPicPr>
          <p:cNvPr id="92" name="Picture 91" descr="E:\Work\Positive green logo pack\blue logo.png"/>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pic>
        <p:nvPicPr>
          <p:cNvPr id="93" name="Picture 9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35707" y="3831529"/>
            <a:ext cx="459627" cy="1310657"/>
          </a:xfrm>
          <a:prstGeom prst="rect">
            <a:avLst/>
          </a:prstGeom>
        </p:spPr>
      </p:pic>
      <p:pic>
        <p:nvPicPr>
          <p:cNvPr id="94" name="Picture 9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37387" y="3831223"/>
            <a:ext cx="459627" cy="1310657"/>
          </a:xfrm>
          <a:prstGeom prst="rect">
            <a:avLst/>
          </a:prstGeom>
        </p:spPr>
      </p:pic>
      <p:pic>
        <p:nvPicPr>
          <p:cNvPr id="95" name="Picture 9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42113" y="3830917"/>
            <a:ext cx="459627" cy="1310657"/>
          </a:xfrm>
          <a:prstGeom prst="rect">
            <a:avLst/>
          </a:prstGeom>
        </p:spPr>
      </p:pic>
      <p:pic>
        <p:nvPicPr>
          <p:cNvPr id="96" name="Picture 9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37131" y="3828785"/>
            <a:ext cx="459627" cy="1310657"/>
          </a:xfrm>
          <a:prstGeom prst="rect">
            <a:avLst/>
          </a:prstGeom>
        </p:spPr>
      </p:pic>
      <p:pic>
        <p:nvPicPr>
          <p:cNvPr id="97" name="Picture 2" descr="Image result for crisp packet"/>
          <p:cNvPicPr>
            <a:picLocks noChangeAspect="1" noChangeArrowheads="1"/>
          </p:cNvPicPr>
          <p:nvPr/>
        </p:nvPicPr>
        <p:blipFill rotWithShape="1">
          <a:blip r:embed="rId1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39839" y="4973461"/>
            <a:ext cx="988900" cy="119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66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81" name="Picture 2" descr="Image result for juice box"/>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9758" y="3191500"/>
            <a:ext cx="2176272" cy="3177088"/>
          </a:xfrm>
          <a:prstGeom prst="rect">
            <a:avLst/>
          </a:prstGeom>
          <a:noFill/>
          <a:extLst>
            <a:ext uri="{909E8E84-426E-40DD-AFC4-6F175D3DCCD1}">
              <a14:hiddenFill xmlns:a14="http://schemas.microsoft.com/office/drawing/2010/main">
                <a:solidFill>
                  <a:srgbClr val="FFFFFF"/>
                </a:solidFill>
              </a14:hiddenFill>
            </a:ext>
          </a:extLst>
        </p:spPr>
      </p:pic>
      <p:sp>
        <p:nvSpPr>
          <p:cNvPr id="91"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E:\Work\Positive green logo pack\blue logo.png"/>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pic>
        <p:nvPicPr>
          <p:cNvPr id="3" name="Picture 2"/>
          <p:cNvPicPr>
            <a:picLocks noChangeAspect="1"/>
          </p:cNvPicPr>
          <p:nvPr/>
        </p:nvPicPr>
        <p:blipFill>
          <a:blip r:embed="rId5" cstate="screen">
            <a:extLst>
              <a:ext uri="{BEBA8EAE-BF5A-486C-A8C5-ECC9F3942E4B}">
                <a14:imgProps xmlns:a14="http://schemas.microsoft.com/office/drawing/2010/main">
                  <a14:imgLayer r:embed="rId6">
                    <a14:imgEffect>
                      <a14:backgroundRemoval t="9863" b="67179" l="8187" r="93026">
                        <a14:foregroundMark x1="44027" y1="54648" x2="44027" y2="54648"/>
                        <a14:foregroundMark x1="14130" y1="52789" x2="14130" y2="52789"/>
                        <a14:foregroundMark x1="14251" y1="57316" x2="14251" y2="57316"/>
                        <a14:foregroundMark x1="15646" y1="53355" x2="15646" y2="53355"/>
                        <a14:foregroundMark x1="16919" y1="57963" x2="16919" y2="57963"/>
                        <a14:foregroundMark x1="12068" y1="56508" x2="12068" y2="56508"/>
                        <a14:foregroundMark x1="87265" y1="50283" x2="87265" y2="50283"/>
                        <a14:foregroundMark x1="86841" y1="41148" x2="86841" y2="41148"/>
                        <a14:foregroundMark x1="86962" y1="57074" x2="86962" y2="57074"/>
                        <a14:foregroundMark x1="90358" y1="50445" x2="90358" y2="50445"/>
                        <a14:foregroundMark x1="90843" y1="45756" x2="90843" y2="45756"/>
                        <a14:foregroundMark x1="88053" y1="39693" x2="88053" y2="39693"/>
                        <a14:foregroundMark x1="85567" y1="38319" x2="85567" y2="38319"/>
                        <a14:foregroundMark x1="87932" y1="39127" x2="87932" y2="39127"/>
                        <a14:foregroundMark x1="86841" y1="38319" x2="86841" y2="38319"/>
                        <a14:foregroundMark x1="12492" y1="52951" x2="12492" y2="52951"/>
                        <a14:foregroundMark x1="18617" y1="44139" x2="18617" y2="44139"/>
                        <a14:foregroundMark x1="10370" y1="47292" x2="10370" y2="47292"/>
                        <a14:foregroundMark x1="10431" y1="46483" x2="10431" y2="46483"/>
                        <a14:foregroundMark x1="91449" y1="48181" x2="91449" y2="48181"/>
                        <a14:foregroundMark x1="90600" y1="43573" x2="90600" y2="43573"/>
                        <a14:foregroundMark x1="91389" y1="46888" x2="91389" y2="46888"/>
                        <a14:foregroundMark x1="90904" y1="44139" x2="90904" y2="44139"/>
                        <a14:foregroundMark x1="90479" y1="42361" x2="90479" y2="42361"/>
                        <a14:foregroundMark x1="91510" y1="45352" x2="91510" y2="45352"/>
                        <a14:foregroundMark x1="91328" y1="44382" x2="91328" y2="44382"/>
                        <a14:foregroundMark x1="90904" y1="42926" x2="90904" y2="42926"/>
                        <a14:foregroundMark x1="91267" y1="54487" x2="91267" y2="54487"/>
                        <a14:foregroundMark x1="83384" y1="37348" x2="83384" y2="37348"/>
                        <a14:foregroundMark x1="84415" y1="37429" x2="84415" y2="37429"/>
                        <a14:foregroundMark x1="86659" y1="37914" x2="86659" y2="37914"/>
                        <a14:backgroundMark x1="57065" y1="27324" x2="57065" y2="27324"/>
                        <a14:backgroundMark x1="68223" y1="24010" x2="68223" y2="24010"/>
                        <a14:backgroundMark x1="91995" y1="43007" x2="91995" y2="43007"/>
                        <a14:backgroundMark x1="92238" y1="44462" x2="92238" y2="44462"/>
                        <a14:backgroundMark x1="92177" y1="54325" x2="92177" y2="54325"/>
                        <a14:backgroundMark x1="91328" y1="57397" x2="91328" y2="57397"/>
                        <a14:backgroundMark x1="91753" y1="55538" x2="91753" y2="55538"/>
                        <a14:backgroundMark x1="92420" y1="50283" x2="92420" y2="50283"/>
                        <a14:backgroundMark x1="92238" y1="52870" x2="92238" y2="528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5400000">
            <a:off x="6057482" y="1554694"/>
            <a:ext cx="5853010" cy="4389758"/>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1845" y="1207013"/>
            <a:ext cx="1391859" cy="3968973"/>
          </a:xfrm>
          <a:prstGeom prst="rect">
            <a:avLst/>
          </a:prstGeom>
        </p:spPr>
      </p:pic>
    </p:spTree>
    <p:extLst>
      <p:ext uri="{BB962C8B-B14F-4D97-AF65-F5344CB8AC3E}">
        <p14:creationId xmlns:p14="http://schemas.microsoft.com/office/powerpoint/2010/main" val="3878756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1"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could you use instead?</a:t>
            </a:r>
          </a:p>
        </p:txBody>
      </p:sp>
      <p:sp>
        <p:nvSpPr>
          <p:cNvPr id="92" name="Right Arrow 91"/>
          <p:cNvSpPr/>
          <p:nvPr/>
        </p:nvSpPr>
        <p:spPr>
          <a:xfrm>
            <a:off x="4824511" y="2962647"/>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Related imag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25133" y="1325563"/>
            <a:ext cx="2574245" cy="44024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large yoghurt p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2112" y="1073887"/>
            <a:ext cx="2150692" cy="3244265"/>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9312804" y="2592751"/>
            <a:ext cx="854703" cy="458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6" name="Picture 6" descr="Related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73833" y="2158408"/>
            <a:ext cx="1465061" cy="1279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Work\Positive green logo pack\blue logo.png"/>
          <p:cNvPicPr/>
          <p:nvPr/>
        </p:nvPicPr>
        <p:blipFill>
          <a:blip r:embed="rId6"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pic>
        <p:nvPicPr>
          <p:cNvPr id="2" name="Picture 1"/>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81333" l="10000" r="90000">
                        <a14:backgroundMark x1="47030" y1="79333" x2="47030" y2="79333"/>
                        <a14:backgroundMark x1="61576" y1="79152" x2="61576" y2="79152"/>
                        <a14:backgroundMark x1="49394" y1="78970" x2="49394" y2="78970"/>
                      </a14:backgroundRemoval>
                    </a14:imgEffect>
                  </a14:imgLayer>
                </a14:imgProps>
              </a:ext>
              <a:ext uri="{28A0092B-C50C-407E-A947-70E740481C1C}">
                <a14:useLocalDpi xmlns:a14="http://schemas.microsoft.com/office/drawing/2010/main"/>
              </a:ext>
            </a:extLst>
          </a:blip>
          <a:stretch>
            <a:fillRect/>
          </a:stretch>
        </p:blipFill>
        <p:spPr>
          <a:xfrm>
            <a:off x="7825079" y="3663272"/>
            <a:ext cx="2975449" cy="2975449"/>
          </a:xfrm>
          <a:prstGeom prst="rect">
            <a:avLst/>
          </a:prstGeom>
        </p:spPr>
      </p:pic>
      <p:pic>
        <p:nvPicPr>
          <p:cNvPr id="12" name="Picture 2" descr="Related imag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25133" y="1341896"/>
            <a:ext cx="2574245" cy="4402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large yoghurt p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2112" y="1090220"/>
            <a:ext cx="2150692" cy="32442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elated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73833" y="2174741"/>
            <a:ext cx="1465061" cy="127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2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1"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680018">
            <a:off x="1092" y="2798252"/>
            <a:ext cx="5463922" cy="1790341"/>
          </a:xfrm>
          <a:prstGeom prst="rect">
            <a:avLst/>
          </a:prstGeom>
        </p:spPr>
      </p:pic>
      <p:pic>
        <p:nvPicPr>
          <p:cNvPr id="4098" name="Picture 2" descr="Image result for cooki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19010" y="3693422"/>
            <a:ext cx="4046364" cy="2774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ixing bow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25509" y="1050848"/>
            <a:ext cx="2964371" cy="29643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whisk"/>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12814" y="962540"/>
            <a:ext cx="3140986" cy="31409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Work\Positive green logo pack\blue logo.png"/>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8145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6D8A5-62FA-49A4-BC90-9A648D27214D}" vid="{201AB91D-F649-41BA-B7C1-4CE60505C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3961</TotalTime>
  <Words>1381</Words>
  <Application>Microsoft Office PowerPoint</Application>
  <PresentationFormat>Widescreen</PresentationFormat>
  <Paragraphs>140</Paragraphs>
  <Slides>22</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BatangChe</vt:lpstr>
      <vt:lpstr>Arial</vt:lpstr>
      <vt:lpstr>Calibri</vt:lpstr>
      <vt:lpstr>Century Gothic</vt:lpstr>
      <vt:lpstr>Office Theme</vt:lpstr>
      <vt:lpstr>Together, we can make plastic pollution a thing of the past.</vt:lpstr>
      <vt:lpstr>PowerPoint Presentation</vt:lpstr>
      <vt:lpstr>PowerPoint Presentation</vt:lpstr>
      <vt:lpstr>What’s in your lunchbox?</vt:lpstr>
      <vt:lpstr>What’s in your lunchbox?</vt:lpstr>
      <vt:lpstr>What’s in your lunchbox?</vt:lpstr>
      <vt:lpstr>What could you use instead?</vt:lpstr>
      <vt:lpstr>What could you use instead?</vt:lpstr>
      <vt:lpstr>What could you use instead?</vt:lpstr>
      <vt:lpstr>What could you use instead?</vt:lpstr>
      <vt:lpstr>What could you use instead?</vt:lpstr>
      <vt:lpstr>What’s in your lunchbox?</vt:lpstr>
      <vt:lpstr>What is a lifecycle?</vt:lpstr>
      <vt:lpstr>Life Cycle of a single use plastic bottle</vt:lpstr>
      <vt:lpstr>PowerPoint Presentation</vt:lpstr>
      <vt:lpstr>Life Cycle of a single use plastic bottle</vt:lpstr>
      <vt:lpstr>PowerPoint Presentation</vt:lpstr>
      <vt:lpstr>PowerPoint Presentation</vt:lpstr>
      <vt:lpstr>PowerPoint Presentation</vt:lpstr>
      <vt:lpstr>Life Cycle of a single use plastic bottle</vt:lpstr>
      <vt:lpstr>PowerPoint Presentation</vt:lpstr>
      <vt:lpstr>PowerPoint Presentation</vt:lpstr>
    </vt:vector>
  </TitlesOfParts>
  <Company>Environment Agency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Hickie, Jessica</dc:creator>
  <cp:lastModifiedBy>Amor, Hannah</cp:lastModifiedBy>
  <cp:revision>169</cp:revision>
  <cp:lastPrinted>2019-01-14T15:13:22Z</cp:lastPrinted>
  <dcterms:created xsi:type="dcterms:W3CDTF">2018-08-31T09:49:50Z</dcterms:created>
  <dcterms:modified xsi:type="dcterms:W3CDTF">2019-05-01T07:44:07Z</dcterms:modified>
</cp:coreProperties>
</file>