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9" r:id="rId2"/>
    <p:sldId id="281" r:id="rId3"/>
    <p:sldId id="262" r:id="rId4"/>
    <p:sldId id="264" r:id="rId5"/>
    <p:sldId id="282" r:id="rId6"/>
    <p:sldId id="270" r:id="rId7"/>
    <p:sldId id="276" r:id="rId8"/>
    <p:sldId id="267" r:id="rId9"/>
    <p:sldId id="269" r:id="rId10"/>
    <p:sldId id="268" r:id="rId11"/>
    <p:sldId id="272" r:id="rId12"/>
    <p:sldId id="271" r:id="rId13"/>
    <p:sldId id="274" r:id="rId14"/>
    <p:sldId id="273" r:id="rId15"/>
    <p:sldId id="275" r:id="rId16"/>
    <p:sldId id="280" r:id="rId17"/>
    <p:sldId id="277" r:id="rId18"/>
    <p:sldId id="285" r:id="rId19"/>
    <p:sldId id="278" r:id="rId20"/>
    <p:sldId id="279" r:id="rId21"/>
    <p:sldId id="265" r:id="rId22"/>
    <p:sldId id="284" r:id="rId23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28F0"/>
    <a:srgbClr val="3399FF"/>
    <a:srgbClr val="009242"/>
    <a:srgbClr val="FF3300"/>
    <a:srgbClr val="FF9933"/>
    <a:srgbClr val="FFCC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4" autoAdjust="0"/>
    <p:restoredTop sz="71917" autoAdjust="0"/>
  </p:normalViewPr>
  <p:slideViewPr>
    <p:cSldViewPr>
      <p:cViewPr varScale="1">
        <p:scale>
          <a:sx n="74" d="100"/>
          <a:sy n="74" d="100"/>
        </p:scale>
        <p:origin x="107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9B30D-DA5E-4230-9CB2-2F13F3F3C28A}" type="datetimeFigureOut">
              <a:rPr lang="en-GB" smtClean="0"/>
              <a:pPr/>
              <a:t>20/02/2025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3B2A55-BC00-4F43-BB92-E05EBF9BA93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408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204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681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Combustion</a:t>
            </a:r>
            <a:r>
              <a:rPr lang="en-GB" baseline="0" dirty="0"/>
              <a:t> is the process of burning.</a:t>
            </a:r>
            <a:endParaRPr lang="en-GB" dirty="0"/>
          </a:p>
          <a:p>
            <a:r>
              <a:rPr lang="en-GB" dirty="0"/>
              <a:t>A combustion chamber is an enclosure in which the burning is initiated and controlled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901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837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When first erupted from a volcanic vent, lava is a liquid usually at temperatures from 700 to 1,200 °C </a:t>
            </a:r>
          </a:p>
          <a:p>
            <a:r>
              <a:rPr lang="en-GB" dirty="0"/>
              <a:t>Source: https://en.wikipedia.org/wiki/Lava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5363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Arial" pitchFamily="34" charset="0"/>
                <a:cs typeface="Arial" pitchFamily="34" charset="0"/>
              </a:rPr>
              <a:t>Metals are not removed at the Plymouth EfW, but are</a:t>
            </a:r>
            <a:r>
              <a:rPr lang="en-GB" baseline="0" dirty="0">
                <a:latin typeface="Arial" pitchFamily="34" charset="0"/>
                <a:cs typeface="Arial" pitchFamily="34" charset="0"/>
              </a:rPr>
              <a:t> removed later at a processing plant.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>
                <a:latin typeface="Arial" pitchFamily="34" charset="0"/>
                <a:cs typeface="Arial" pitchFamily="34" charset="0"/>
              </a:rPr>
              <a:t>IBA currently goes to Holland to be used as aggregate (Jan 2017)</a:t>
            </a:r>
            <a:endParaRPr lang="en-GB" dirty="0"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Arial" pitchFamily="34" charset="0"/>
                <a:cs typeface="Arial" pitchFamily="34" charset="0"/>
              </a:rPr>
              <a:t>Use real magnet during session to demo magnetism</a:t>
            </a:r>
            <a:r>
              <a:rPr lang="en-GB" baseline="0" dirty="0">
                <a:latin typeface="Arial" pitchFamily="34" charset="0"/>
                <a:cs typeface="Arial" pitchFamily="34" charset="0"/>
              </a:rPr>
              <a:t> and help </a:t>
            </a:r>
            <a:r>
              <a:rPr lang="en-GB" dirty="0">
                <a:latin typeface="Arial" pitchFamily="34" charset="0"/>
                <a:cs typeface="Arial" pitchFamily="34" charset="0"/>
              </a:rPr>
              <a:t>children make the link</a:t>
            </a:r>
            <a:r>
              <a:rPr lang="en-GB" baseline="0" dirty="0">
                <a:latin typeface="Arial" pitchFamily="34" charset="0"/>
                <a:cs typeface="Arial" pitchFamily="34" charset="0"/>
              </a:rPr>
              <a:t> with school science lessons.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Arial" pitchFamily="34" charset="0"/>
                <a:cs typeface="Arial" pitchFamily="34" charset="0"/>
              </a:rPr>
              <a:t>10 -15% of IBA (by weight) can</a:t>
            </a:r>
            <a:r>
              <a:rPr lang="en-GB" baseline="0" dirty="0">
                <a:latin typeface="Arial" pitchFamily="34" charset="0"/>
                <a:cs typeface="Arial" pitchFamily="34" charset="0"/>
              </a:rPr>
              <a:t> be metal! </a:t>
            </a:r>
            <a:r>
              <a:rPr lang="en-GB" dirty="0">
                <a:latin typeface="Arial" pitchFamily="34" charset="0"/>
                <a:cs typeface="Arial" pitchFamily="34" charset="0"/>
              </a:rPr>
              <a:t>Show examples of actual things that have been</a:t>
            </a:r>
            <a:r>
              <a:rPr lang="en-GB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removed from the IBA.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>
                <a:latin typeface="Arial" pitchFamily="34" charset="0"/>
                <a:cs typeface="Arial" pitchFamily="34" charset="0"/>
              </a:rPr>
              <a:t>Low melting point metals such as aluminium can cause problems in the plant. Plymouth EfW had to redesign their grate to stop molten aluminium from dripping into air holes.</a:t>
            </a:r>
            <a:endParaRPr lang="en-GB" dirty="0"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Arial" pitchFamily="34" charset="0"/>
                <a:cs typeface="Arial" pitchFamily="34" charset="0"/>
              </a:rPr>
              <a:t>Possible extension question:</a:t>
            </a:r>
            <a:r>
              <a:rPr lang="en-GB" baseline="0" dirty="0">
                <a:latin typeface="Arial" pitchFamily="34" charset="0"/>
                <a:cs typeface="Arial" pitchFamily="34" charset="0"/>
              </a:rPr>
              <a:t> How much is metal worth? Should we be throwing it away? W</a:t>
            </a:r>
            <a:r>
              <a:rPr lang="en-GB" dirty="0">
                <a:latin typeface="Arial" pitchFamily="34" charset="0"/>
                <a:cs typeface="Arial" pitchFamily="34" charset="0"/>
              </a:rPr>
              <a:t>hat would be a better thing to do with your steel things like</a:t>
            </a:r>
            <a:r>
              <a:rPr lang="en-GB" baseline="0" dirty="0">
                <a:latin typeface="Arial" pitchFamily="34" charset="0"/>
                <a:cs typeface="Arial" pitchFamily="34" charset="0"/>
              </a:rPr>
              <a:t> cans i.e. put them in your recycling container.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317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8806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aseline="0" dirty="0"/>
              <a:t>Steam is used to turn a turbine and create electricity</a:t>
            </a:r>
          </a:p>
          <a:p>
            <a:r>
              <a:rPr lang="en-GB" baseline="0" dirty="0"/>
              <a:t>Some steam is sent through big pipes to the dockyard next door and used to heat the buildings</a:t>
            </a:r>
          </a:p>
          <a:p>
            <a:r>
              <a:rPr lang="en-GB" baseline="0" dirty="0"/>
              <a:t>This is called Combined Heat and Power or ‘CHP’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142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Plymouth dwelling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stock in 2015 was 115,560.  </a:t>
            </a:r>
          </a:p>
          <a:p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https://www.gov.uk/government/statistical-data-sets/live-tables-on-dwelling-stock-including-vacants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37,000 x 3 = 111,000 houses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5253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Average full sized coach is about 12 metres long</a:t>
            </a:r>
          </a:p>
          <a:p>
            <a:r>
              <a:rPr lang="en-GB" dirty="0"/>
              <a:t>95/12 = 7.9 coaches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8377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gas consists of 66% Nitrogen, 15% water, 11% oxygen and 7.35% CO2. The rest 0.65% consists of tiny, tiny amounts of other gases: Oxides of Nitrogen / Carbon Monoxide / Sulphur Dioxide / Chlorine / Ammonia / Volatile Organic Compounds / Dust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comparison; </a:t>
            </a: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air outside naturally consists of 78% nitrogen, 21% oxygen, Argon 0.9%, CO2 0.037% and tiny, tiny amounts of other gases: hydrogen, argon, neon, helium, krypton and xenon.</a:t>
            </a: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729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0278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Plymouth plant operates</a:t>
            </a:r>
            <a:r>
              <a:rPr lang="en-GB" baseline="0" dirty="0"/>
              <a:t> 24 hours a day, 7 days a week.  Staff use the computers to monitor how the plant is working e.g.: temperature of the combustion chamber, how much electricity is being generated, to monitor the gases being produced.</a:t>
            </a:r>
          </a:p>
          <a:p>
            <a:endParaRPr lang="en-GB" baseline="0" dirty="0"/>
          </a:p>
          <a:p>
            <a:r>
              <a:rPr lang="en-GB" baseline="0" dirty="0"/>
              <a:t>Environment agency staff can ask to see the information from the sensors at any time to make sure the plant is working safely</a:t>
            </a:r>
            <a:endParaRPr lang="en-GB" dirty="0"/>
          </a:p>
          <a:p>
            <a:endParaRPr lang="en-GB" dirty="0"/>
          </a:p>
          <a:p>
            <a:r>
              <a:rPr lang="en-GB" dirty="0"/>
              <a:t>Could be some amusing answers! Checking Facebook, emailing their friends, booking a holiday... (These are not allowed!)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6268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Others are:</a:t>
            </a:r>
          </a:p>
          <a:p>
            <a:r>
              <a:rPr lang="en-GB" dirty="0"/>
              <a:t>Repurpose – reuse is using plastic bottle as a plastic bottle – repurpose is using it as a scoop, junk modelling </a:t>
            </a:r>
            <a:r>
              <a:rPr lang="en-GB" dirty="0" err="1"/>
              <a:t>etc</a:t>
            </a:r>
            <a:endParaRPr lang="en-GB" dirty="0"/>
          </a:p>
          <a:p>
            <a:r>
              <a:rPr lang="en-GB" dirty="0"/>
              <a:t>Reheat – using left over foods</a:t>
            </a:r>
          </a:p>
          <a:p>
            <a:r>
              <a:rPr lang="en-GB" dirty="0"/>
              <a:t>Refuse – no thanks to</a:t>
            </a:r>
            <a:r>
              <a:rPr lang="en-GB" baseline="0" dirty="0"/>
              <a:t> plastic bags in shops</a:t>
            </a:r>
          </a:p>
          <a:p>
            <a:r>
              <a:rPr lang="en-GB" baseline="0" dirty="0"/>
              <a:t>Refill – plastic drinks bottles</a:t>
            </a:r>
          </a:p>
          <a:p>
            <a:r>
              <a:rPr lang="en-GB" baseline="0" dirty="0"/>
              <a:t>Repair – clothing</a:t>
            </a:r>
          </a:p>
          <a:p>
            <a:r>
              <a:rPr lang="en-GB" baseline="0" dirty="0"/>
              <a:t>Revamp – furniture, old clothing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313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2015: North</a:t>
            </a:r>
            <a:r>
              <a:rPr lang="en-GB" baseline="0" dirty="0"/>
              <a:t> Devon, Torridge and Mid Devon are still sending their residual to landfill until another option is found.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12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Empire State Building – 365,000T - 381m high – limestone, granite, 10million bricks, alu and steel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Pyramid of Giza – 5,900,000T - 139m high - oldest of the Severn wonders of the world, constructed 2560BC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Eiffel Tower – 7,300T - 301m high – metal girder structure</a:t>
            </a:r>
          </a:p>
          <a:p>
            <a:endParaRPr lang="en-GB" dirty="0"/>
          </a:p>
          <a:p>
            <a:r>
              <a:rPr lang="en-GB" dirty="0"/>
              <a:t>350,000 tonnes is an approximate figure for Devon EXCLUDING Plymouth and Torbay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480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</a:t>
            </a:r>
            <a:r>
              <a:rPr lang="en-GB" baseline="0" dirty="0"/>
              <a:t> blue whale is the heaviest animal ever to have lived (even heavier then any dinosaurs!); the heaviest adult blue whale ever recorded weighed 190 tonnes.</a:t>
            </a:r>
            <a:r>
              <a:rPr lang="en-GB" dirty="0"/>
              <a:t> </a:t>
            </a:r>
          </a:p>
          <a:p>
            <a:r>
              <a:rPr lang="en-GB" dirty="0"/>
              <a:t>Source: http://www.guinnessworldrecords.com/world-records/largest-mammal</a:t>
            </a:r>
          </a:p>
          <a:p>
            <a:r>
              <a:rPr lang="en-GB" dirty="0"/>
              <a:t>Answer: 200,000/190</a:t>
            </a:r>
            <a:r>
              <a:rPr lang="en-GB" baseline="0" dirty="0"/>
              <a:t> = </a:t>
            </a:r>
            <a:r>
              <a:rPr lang="en-GB" dirty="0"/>
              <a:t>1,053 tonnes (rounded up)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420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6.5</a:t>
            </a:r>
            <a:r>
              <a:rPr lang="en-GB" baseline="0" dirty="0"/>
              <a:t> tonnes is the average weight of an ordinary Refuse Collection Vehicles (RCV) used to collect household waste.</a:t>
            </a:r>
          </a:p>
          <a:p>
            <a:r>
              <a:rPr lang="en-GB" baseline="0" dirty="0"/>
              <a:t>Plymouth has a wide range of different sized vehicles delivering between 6 – 21 tonnes of waste per load.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971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324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 is Austria’s recycling rate, the</a:t>
            </a:r>
            <a:r>
              <a:rPr lang="en-GB" baseline="0" dirty="0"/>
              <a:t> best in Europe. (If they can do it in Austria, we can do it in Devon!) </a:t>
            </a:r>
          </a:p>
          <a:p>
            <a:r>
              <a:rPr lang="en-GB" baseline="0" dirty="0"/>
              <a:t>C is Devon’s recycling / composting rate from 2004/5 (Haven’t we done well to improve in the last 10 years?)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986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of 300 lorries per week supplied by MVV.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300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lorries x 52weeks = 15,600 lorries per year </a:t>
            </a:r>
            <a:endParaRPr lang="en-GB" dirty="0">
              <a:effectLst/>
            </a:endParaRPr>
          </a:p>
          <a:p>
            <a:endParaRPr lang="en-GB" dirty="0">
              <a:effectLst/>
            </a:endParaRPr>
          </a:p>
          <a:p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2A55-BC00-4F43-BB92-E05EBF9BA93C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156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197514" y="152636"/>
            <a:ext cx="8748972" cy="6552728"/>
          </a:xfrm>
          <a:prstGeom prst="rect">
            <a:avLst/>
          </a:pr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C596A-EB34-444A-A417-999B1FABFDB4}" type="datetimeFigureOut">
              <a:rPr lang="en-GB" smtClean="0"/>
              <a:pPr/>
              <a:t>20/02/2025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3E8-4AB5-4DC0-83A8-2B8B4A06BC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C596A-EB34-444A-A417-999B1FABFDB4}" type="datetimeFigureOut">
              <a:rPr lang="en-GB" smtClean="0"/>
              <a:pPr/>
              <a:t>20/02/2025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3E8-4AB5-4DC0-83A8-2B8B4A06BC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C596A-EB34-444A-A417-999B1FABFDB4}" type="datetimeFigureOut">
              <a:rPr lang="en-GB" smtClean="0"/>
              <a:pPr/>
              <a:t>20/02/2025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3E8-4AB5-4DC0-83A8-2B8B4A06BC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C596A-EB34-444A-A417-999B1FABFDB4}" type="datetimeFigureOut">
              <a:rPr lang="en-GB" smtClean="0"/>
              <a:pPr/>
              <a:t>20/02/2025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3E8-4AB5-4DC0-83A8-2B8B4A06BC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 descr="Colour PRIMARY banner JPEG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8784976" cy="198016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97514" y="152636"/>
            <a:ext cx="8748972" cy="6552728"/>
          </a:xfrm>
          <a:prstGeom prst="rect">
            <a:avLst/>
          </a:prstGeom>
          <a:noFill/>
          <a:ln w="952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7514" y="152636"/>
            <a:ext cx="8748972" cy="6552728"/>
          </a:xfrm>
          <a:prstGeom prst="rect">
            <a:avLst/>
          </a:pr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umns RH fl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97514" y="152636"/>
            <a:ext cx="8748972" cy="6552728"/>
          </a:xfrm>
          <a:prstGeom prst="rect">
            <a:avLst/>
          </a:pr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umns LH fl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97514" y="152636"/>
            <a:ext cx="8748972" cy="6552728"/>
          </a:xfrm>
          <a:prstGeom prst="rect">
            <a:avLst/>
          </a:pr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RH fl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3E8-4AB5-4DC0-83A8-2B8B4A06BC6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197514" y="152636"/>
            <a:ext cx="8748972" cy="6552728"/>
          </a:xfrm>
          <a:prstGeom prst="rect">
            <a:avLst/>
          </a:pr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LH fl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3E8-4AB5-4DC0-83A8-2B8B4A06BC6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197514" y="152636"/>
            <a:ext cx="8748972" cy="6552728"/>
          </a:xfrm>
          <a:prstGeom prst="rect">
            <a:avLst/>
          </a:pr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C596A-EB34-444A-A417-999B1FABFDB4}" type="datetimeFigureOut">
              <a:rPr lang="en-GB" smtClean="0"/>
              <a:pPr/>
              <a:t>20/02/2025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3E8-4AB5-4DC0-83A8-2B8B4A06BC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C596A-EB34-444A-A417-999B1FABFDB4}" type="datetimeFigureOut">
              <a:rPr lang="en-GB" smtClean="0"/>
              <a:pPr/>
              <a:t>20/02/2025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3E8-4AB5-4DC0-83A8-2B8B4A06BC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C596A-EB34-444A-A417-999B1FABFDB4}" type="datetimeFigureOut">
              <a:rPr lang="en-GB" smtClean="0"/>
              <a:pPr/>
              <a:t>20/02/2025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403E8-4AB5-4DC0-83A8-2B8B4A06BC69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3" r:id="rId6"/>
    <p:sldLayoutId id="2147483661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2.xml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eg"/><Relationship Id="rId4" Type="http://schemas.openxmlformats.org/officeDocument/2006/relationships/slide" Target="slide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23.jpeg"/><Relationship Id="rId7" Type="http://schemas.openxmlformats.org/officeDocument/2006/relationships/slide" Target="slide2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notesSlide" Target="../notesSlides/notesSlide14.xml"/><Relationship Id="rId7" Type="http://schemas.openxmlformats.org/officeDocument/2006/relationships/slide" Target="slide22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data.devon.gov.uk\Docs\Exeter,%20County%20Hall\EECData\EATS\Waste%20Management\Education\Waste%20Educators%20contract%202012%20to%202015\Resources%20to%20be%20created\EfW%20school%20visit%20quiz\quiz%20with%20video%20clips\electromagnet.avi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30.jpeg"/><Relationship Id="rId7" Type="http://schemas.openxmlformats.org/officeDocument/2006/relationships/slide" Target="slide2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eg"/><Relationship Id="rId4" Type="http://schemas.openxmlformats.org/officeDocument/2006/relationships/slide" Target="slide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slide" Target="slide2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slide" Target="slide2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slide" Target="slide2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slide" Target="slide2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slide" Target="slide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slide" Target="slide22.xml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eg"/><Relationship Id="rId4" Type="http://schemas.openxmlformats.org/officeDocument/2006/relationships/slide" Target="slide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2532037"/>
            <a:ext cx="8229600" cy="3993307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GB" sz="6000" dirty="0">
                <a:latin typeface="Arial" pitchFamily="34" charset="0"/>
                <a:cs typeface="Arial" pitchFamily="34" charset="0"/>
              </a:rPr>
              <a:t>Welcome to the</a:t>
            </a:r>
          </a:p>
          <a:p>
            <a:pPr algn="ctr">
              <a:buNone/>
            </a:pPr>
            <a:r>
              <a:rPr lang="en-GB" sz="6000" dirty="0">
                <a:latin typeface="Arial" pitchFamily="34" charset="0"/>
                <a:cs typeface="Arial" pitchFamily="34" charset="0"/>
              </a:rPr>
              <a:t>Plymouth EfW </a:t>
            </a:r>
          </a:p>
          <a:p>
            <a:pPr algn="ctr">
              <a:buNone/>
            </a:pPr>
            <a:r>
              <a:rPr lang="en-GB" sz="10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Quiz</a:t>
            </a:r>
          </a:p>
        </p:txBody>
      </p:sp>
      <p:pic>
        <p:nvPicPr>
          <p:cNvPr id="4" name="Picture 3" descr="Light Green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82390" y="5679250"/>
            <a:ext cx="794314" cy="9448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1509" y="6516423"/>
            <a:ext cx="6750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KS2 v1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9952" y="629816"/>
            <a:ext cx="4546848" cy="1143000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The waste is picked up using a grabber and  dropped into a...</a:t>
            </a:r>
          </a:p>
        </p:txBody>
      </p:sp>
      <p:pic>
        <p:nvPicPr>
          <p:cNvPr id="14" name="Picture 13" descr="kangaroo_m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02070" y="3474005"/>
            <a:ext cx="2061170" cy="31019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11960" y="2294002"/>
            <a:ext cx="360000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runner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04248" y="3933056"/>
            <a:ext cx="168187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jumper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82190" y="2753925"/>
            <a:ext cx="17059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hopper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56965" y="3564015"/>
            <a:ext cx="360000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skipper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efw (7).JPG"/>
          <p:cNvPicPr>
            <a:picLocks noChangeAspect="1"/>
          </p:cNvPicPr>
          <p:nvPr/>
        </p:nvPicPr>
        <p:blipFill>
          <a:blip r:embed="rId4" cstate="print"/>
          <a:srcRect l="6688" t="9936" r="57875" b="5718"/>
          <a:stretch>
            <a:fillRect/>
          </a:stretch>
        </p:blipFill>
        <p:spPr>
          <a:xfrm>
            <a:off x="431540" y="297000"/>
            <a:ext cx="3523500" cy="6264000"/>
          </a:xfrm>
          <a:prstGeom prst="rect">
            <a:avLst/>
          </a:prstGeom>
        </p:spPr>
      </p:pic>
      <p:pic>
        <p:nvPicPr>
          <p:cNvPr id="12" name="Picture 11" descr="error-m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62110" y="4464115"/>
            <a:ext cx="1215135" cy="1166039"/>
          </a:xfrm>
          <a:prstGeom prst="rect">
            <a:avLst/>
          </a:prstGeom>
        </p:spPr>
      </p:pic>
      <p:pic>
        <p:nvPicPr>
          <p:cNvPr id="11" name="Picture 10" descr="Light Green.jp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82390" y="5679250"/>
            <a:ext cx="794314" cy="944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ight Green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5724255"/>
            <a:ext cx="794314" cy="9448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8660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dirty="0"/>
              <a:t>The waste is burnt in the ‘Combustion Chamber’.  What does ‘combustion’ mean?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72098" y="2282939"/>
            <a:ext cx="2835315" cy="1754326"/>
          </a:xfrm>
          <a:prstGeom prst="rect">
            <a:avLst/>
          </a:prstGeom>
          <a:solidFill>
            <a:srgbClr val="FFFFFF">
              <a:alpha val="63922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The process of burning</a:t>
            </a:r>
            <a:endParaRPr lang="en-US" sz="36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665" y="1673805"/>
            <a:ext cx="3603625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630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dirty="0"/>
              <a:t>Which gas is essential to burn rubbish?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50658" t="25493" r="11017" b="30390"/>
          <a:stretch>
            <a:fillRect/>
          </a:stretch>
        </p:blipFill>
        <p:spPr bwMode="auto">
          <a:xfrm>
            <a:off x="395536" y="1268760"/>
            <a:ext cx="7560000" cy="51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11560" y="5733256"/>
            <a:ext cx="2736304" cy="553998"/>
          </a:xfrm>
          <a:prstGeom prst="rect">
            <a:avLst/>
          </a:prstGeom>
          <a:solidFill>
            <a:srgbClr val="FFFFFF">
              <a:alpha val="63922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hydrogen (H</a:t>
            </a:r>
            <a:r>
              <a:rPr lang="en-US" sz="3000" b="1" baseline="-2500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3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75230" y="1434842"/>
            <a:ext cx="4006226" cy="553998"/>
          </a:xfrm>
          <a:prstGeom prst="rect">
            <a:avLst/>
          </a:prstGeom>
          <a:solidFill>
            <a:srgbClr val="FFFFFF">
              <a:alpha val="63922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carbon dioxide (CO</a:t>
            </a:r>
            <a:r>
              <a:rPr lang="en-US" sz="3000" b="1" baseline="-2500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3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1560" y="1434842"/>
            <a:ext cx="2337499" cy="553998"/>
          </a:xfrm>
          <a:prstGeom prst="rect">
            <a:avLst/>
          </a:prstGeom>
          <a:solidFill>
            <a:srgbClr val="FFFFFF">
              <a:alpha val="63922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oxygen (O</a:t>
            </a:r>
            <a:r>
              <a:rPr lang="en-US" sz="3000" b="1" baseline="-2500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3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32040" y="5724255"/>
            <a:ext cx="2871319" cy="553998"/>
          </a:xfrm>
          <a:prstGeom prst="rect">
            <a:avLst/>
          </a:prstGeom>
          <a:solidFill>
            <a:srgbClr val="FFFFFF">
              <a:alpha val="63922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methane (CH</a:t>
            </a:r>
            <a:r>
              <a:rPr lang="en-US" sz="3000" b="1" baseline="-2500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3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ight Green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82390" y="5679250"/>
            <a:ext cx="794314" cy="944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92 0.04093 C -0.01702 0.1117 -0.01111 0.1827 -0.00365 0.22178 C 0.00382 0.26087 0.01076 0.25647 0.02187 0.27567 C 0.03298 0.29486 0.04635 0.3166 0.06354 0.33718 C 0.08073 0.35777 0.10069 0.38575 0.12482 0.39893 C 0.14896 0.41211 0.18698 0.4135 0.20833 0.41674 C 0.22969 0.41998 0.24028 0.4209 0.25312 0.41882 C 0.26597 0.41674 0.27726 0.41443 0.28594 0.40471 C 0.29462 0.395 0.30173 0.38159 0.30538 0.361 C 0.30903 0.34042 0.30781 0.29463 0.30833 0.28145 " pathEditMode="relative" ptsTypes="aaaaaaaa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iamond_ml.jpg"/>
          <p:cNvPicPr>
            <a:picLocks noChangeAspect="1"/>
          </p:cNvPicPr>
          <p:nvPr/>
        </p:nvPicPr>
        <p:blipFill>
          <a:blip r:embed="rId3" cstate="print"/>
          <a:srcRect t="14974" r="4169" b="16148"/>
          <a:stretch>
            <a:fillRect/>
          </a:stretch>
        </p:blipFill>
        <p:spPr>
          <a:xfrm>
            <a:off x="6174370" y="1628800"/>
            <a:ext cx="1305145" cy="1035115"/>
          </a:xfrm>
          <a:prstGeom prst="rect">
            <a:avLst/>
          </a:prstGeom>
        </p:spPr>
      </p:pic>
      <p:pic>
        <p:nvPicPr>
          <p:cNvPr id="17" name="Picture 16" descr="stainless steel pans_m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4370" y="2708920"/>
            <a:ext cx="1622037" cy="12437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645"/>
            <a:ext cx="8229600" cy="1359024"/>
          </a:xfrm>
        </p:spPr>
        <p:txBody>
          <a:bodyPr>
            <a:noAutofit/>
          </a:bodyPr>
          <a:lstStyle/>
          <a:p>
            <a:r>
              <a:rPr lang="en-GB" sz="3200" dirty="0">
                <a:latin typeface="Arial" pitchFamily="34" charset="0"/>
                <a:cs typeface="Arial" pitchFamily="34" charset="0"/>
              </a:rPr>
              <a:t>The temperature in the combustion chamber must reach what temperature?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816807" y="1988840"/>
            <a:ext cx="3600398" cy="4869160"/>
          </a:xfrm>
        </p:spPr>
        <p:txBody>
          <a:bodyPr>
            <a:normAutofit/>
          </a:bodyPr>
          <a:lstStyle/>
          <a:p>
            <a:pPr marL="0">
              <a:spcBef>
                <a:spcPts val="3000"/>
              </a:spcBef>
              <a:buNone/>
            </a:pPr>
            <a:r>
              <a:rPr lang="en-GB" i="1" dirty="0">
                <a:latin typeface="Arial" pitchFamily="34" charset="0"/>
                <a:cs typeface="Arial" pitchFamily="34" charset="0"/>
              </a:rPr>
              <a:t>The melting point of diamonds</a:t>
            </a:r>
          </a:p>
          <a:p>
            <a:pPr marL="0">
              <a:spcBef>
                <a:spcPts val="3000"/>
              </a:spcBef>
              <a:buNone/>
            </a:pPr>
            <a:r>
              <a:rPr lang="en-GB" i="1" dirty="0">
                <a:latin typeface="Arial" pitchFamily="34" charset="0"/>
                <a:cs typeface="Arial" pitchFamily="34" charset="0"/>
              </a:rPr>
              <a:t>The melting point of stainless steel </a:t>
            </a:r>
          </a:p>
          <a:p>
            <a:pPr marL="0">
              <a:spcBef>
                <a:spcPts val="3000"/>
              </a:spcBef>
              <a:buNone/>
            </a:pPr>
            <a:r>
              <a:rPr lang="en-GB" i="1" dirty="0">
                <a:latin typeface="Arial" pitchFamily="34" charset="0"/>
                <a:cs typeface="Arial" pitchFamily="34" charset="0"/>
              </a:rPr>
              <a:t>The temperature of volcano lava </a:t>
            </a:r>
          </a:p>
          <a:p>
            <a:pPr marL="0">
              <a:spcBef>
                <a:spcPts val="3000"/>
              </a:spcBef>
              <a:buNone/>
            </a:pPr>
            <a:r>
              <a:rPr lang="en-GB" i="1" dirty="0">
                <a:latin typeface="Arial" pitchFamily="34" charset="0"/>
                <a:cs typeface="Arial" pitchFamily="34" charset="0"/>
              </a:rPr>
              <a:t>The temperature of an oven to cook pizza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6945" y="1943835"/>
            <a:ext cx="3240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cap="none" spc="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3,550°C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6585" y="4194085"/>
            <a:ext cx="20441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1,000°C</a:t>
            </a:r>
            <a:endParaRPr lang="en-US" sz="4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FF993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6945" y="5328211"/>
            <a:ext cx="16161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200°C</a:t>
            </a:r>
            <a:endParaRPr lang="en-US" sz="4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FFCC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6585" y="3023955"/>
            <a:ext cx="3240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1,400°C</a:t>
            </a:r>
            <a:endParaRPr lang="en-US" sz="4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FF33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 descr="volcano eruption_m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4370" y="4014064"/>
            <a:ext cx="1727485" cy="1152000"/>
          </a:xfrm>
          <a:prstGeom prst="rect">
            <a:avLst/>
          </a:prstGeom>
        </p:spPr>
      </p:pic>
      <p:pic>
        <p:nvPicPr>
          <p:cNvPr id="19" name="Picture 18" descr="pizza in oven_ml.jpg"/>
          <p:cNvPicPr>
            <a:picLocks noChangeAspect="1"/>
          </p:cNvPicPr>
          <p:nvPr/>
        </p:nvPicPr>
        <p:blipFill>
          <a:blip r:embed="rId6" cstate="print"/>
          <a:srcRect r="2692" b="10440"/>
          <a:stretch>
            <a:fillRect/>
          </a:stretch>
        </p:blipFill>
        <p:spPr>
          <a:xfrm>
            <a:off x="6174370" y="5319210"/>
            <a:ext cx="1728000" cy="1170130"/>
          </a:xfrm>
          <a:prstGeom prst="rect">
            <a:avLst/>
          </a:prstGeom>
        </p:spPr>
      </p:pic>
      <p:pic>
        <p:nvPicPr>
          <p:cNvPr id="20" name="Picture 19" descr="Light Green.jp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82390" y="5679250"/>
            <a:ext cx="794314" cy="944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1"/>
      <p:bldP spid="13" grpId="0"/>
      <p:bldP spid="13" grpId="1"/>
      <p:bldP spid="14" grpId="0"/>
      <p:bldP spid="1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6545" y="53625"/>
            <a:ext cx="4159805" cy="199822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2500" b="0" dirty="0">
                <a:latin typeface="Arial" pitchFamily="34" charset="0"/>
                <a:cs typeface="Arial" pitchFamily="34" charset="0"/>
              </a:rPr>
              <a:t>Which two materials can be removed from the ash </a:t>
            </a:r>
            <a:r>
              <a:rPr lang="en-GB" sz="2500" b="0" u="sng" dirty="0">
                <a:latin typeface="Arial" pitchFamily="34" charset="0"/>
                <a:cs typeface="Arial" pitchFamily="34" charset="0"/>
              </a:rPr>
              <a:t>after</a:t>
            </a:r>
            <a:r>
              <a:rPr lang="en-GB" sz="2500" b="0" dirty="0">
                <a:latin typeface="Arial" pitchFamily="34" charset="0"/>
                <a:cs typeface="Arial" pitchFamily="34" charset="0"/>
              </a:rPr>
              <a:t> the rubbish has been incinerated?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6615" y="2033845"/>
            <a:ext cx="3255758" cy="4569371"/>
          </a:xfrm>
        </p:spPr>
        <p:txBody>
          <a:bodyPr/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plastic</a:t>
            </a:r>
          </a:p>
          <a:p>
            <a:r>
              <a:rPr lang="en-GB" dirty="0">
                <a:latin typeface="Arial" pitchFamily="34" charset="0"/>
                <a:cs typeface="Arial" pitchFamily="34" charset="0"/>
              </a:rPr>
              <a:t>iron</a:t>
            </a:r>
          </a:p>
          <a:p>
            <a:r>
              <a:rPr lang="en-GB" dirty="0">
                <a:latin typeface="Arial" pitchFamily="34" charset="0"/>
                <a:cs typeface="Arial" pitchFamily="34" charset="0"/>
              </a:rPr>
              <a:t>paper</a:t>
            </a:r>
          </a:p>
          <a:p>
            <a:r>
              <a:rPr lang="en-GB" dirty="0">
                <a:latin typeface="Arial" pitchFamily="34" charset="0"/>
                <a:cs typeface="Arial" pitchFamily="34" charset="0"/>
              </a:rPr>
              <a:t>food</a:t>
            </a:r>
          </a:p>
          <a:p>
            <a:r>
              <a:rPr lang="en-GB" dirty="0">
                <a:latin typeface="Arial" pitchFamily="34" charset="0"/>
                <a:cs typeface="Arial" pitchFamily="34" charset="0"/>
              </a:rPr>
              <a:t>steel</a:t>
            </a:r>
          </a:p>
          <a:p>
            <a:r>
              <a:rPr lang="en-GB" dirty="0">
                <a:latin typeface="Arial" pitchFamily="34" charset="0"/>
                <a:cs typeface="Arial" pitchFamily="34" charset="0"/>
              </a:rPr>
              <a:t>textiles</a:t>
            </a:r>
          </a:p>
          <a:p>
            <a:r>
              <a:rPr lang="en-GB" dirty="0">
                <a:latin typeface="Arial" pitchFamily="34" charset="0"/>
                <a:cs typeface="Arial" pitchFamily="34" charset="0"/>
              </a:rPr>
              <a:t>garden waste</a:t>
            </a:r>
          </a:p>
          <a:p>
            <a:r>
              <a:rPr lang="en-GB" dirty="0">
                <a:latin typeface="Arial" pitchFamily="34" charset="0"/>
                <a:cs typeface="Arial" pitchFamily="34" charset="0"/>
              </a:rPr>
              <a:t>cardboard</a:t>
            </a:r>
          </a:p>
          <a:p>
            <a:r>
              <a:rPr lang="en-GB" dirty="0">
                <a:latin typeface="Arial" pitchFamily="34" charset="0"/>
                <a:cs typeface="Arial" pitchFamily="34" charset="0"/>
              </a:rPr>
              <a:t>rubber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47075" y="413665"/>
            <a:ext cx="3690410" cy="855095"/>
          </a:xfrm>
        </p:spPr>
        <p:txBody>
          <a:bodyPr>
            <a:normAutofit/>
          </a:bodyPr>
          <a:lstStyle/>
          <a:p>
            <a:r>
              <a:rPr lang="en-GB" sz="2500" b="0" dirty="0">
                <a:latin typeface="Arial" pitchFamily="34" charset="0"/>
                <a:cs typeface="Arial" pitchFamily="34" charset="0"/>
              </a:rPr>
              <a:t>What is used to remove these ferrous metals?</a:t>
            </a:r>
          </a:p>
        </p:txBody>
      </p:sp>
      <p:sp>
        <p:nvSpPr>
          <p:cNvPr id="9" name="Rectangle 8"/>
          <p:cNvSpPr/>
          <p:nvPr/>
        </p:nvSpPr>
        <p:spPr>
          <a:xfrm>
            <a:off x="3806915" y="2212993"/>
            <a:ext cx="360000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 sieve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57165" y="2798058"/>
            <a:ext cx="265649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warm water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7205" y="1583795"/>
            <a:ext cx="2156360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 magnet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08717" y="3654025"/>
            <a:ext cx="155683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hot air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 descr="man with magnet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4140" y="3023956"/>
            <a:ext cx="3368330" cy="3567668"/>
          </a:xfrm>
          <a:prstGeom prst="rect">
            <a:avLst/>
          </a:prstGeom>
        </p:spPr>
      </p:pic>
      <p:pic>
        <p:nvPicPr>
          <p:cNvPr id="17" name="Picture 16" descr="steel can transparent backgroun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1810" y="4824155"/>
            <a:ext cx="1235977" cy="1800200"/>
          </a:xfrm>
          <a:prstGeom prst="rect">
            <a:avLst/>
          </a:prstGeom>
        </p:spPr>
      </p:pic>
      <p:pic>
        <p:nvPicPr>
          <p:cNvPr id="13" name="electromagnet.avi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5517106" y="4779149"/>
            <a:ext cx="420046" cy="315035"/>
          </a:xfrm>
          <a:prstGeom prst="rect">
            <a:avLst/>
          </a:prstGeom>
        </p:spPr>
      </p:pic>
      <p:pic>
        <p:nvPicPr>
          <p:cNvPr id="19" name="Picture 18" descr="Light Green.jp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520" y="5724255"/>
            <a:ext cx="794314" cy="944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22222E-6 L 0.33976 -0.2099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0" y="-10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mute="1">
                <p:cTn id="8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4" grpId="0" uiExpand="1" build="p"/>
      <p:bldP spid="9" grpId="0"/>
      <p:bldP spid="9" grpId="1"/>
      <p:bldP spid="10" grpId="0"/>
      <p:bldP spid="10" grpId="1"/>
      <p:bldP spid="11" grpId="0"/>
      <p:bldP spid="11" grpId="1"/>
      <p:bldP spid="11" grpId="2"/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0785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dirty="0"/>
              <a:t>What can the bottom ash from the combustion chamber be used for?</a:t>
            </a:r>
          </a:p>
        </p:txBody>
      </p:sp>
      <p:sp>
        <p:nvSpPr>
          <p:cNvPr id="4" name="Rectangle 3"/>
          <p:cNvSpPr/>
          <p:nvPr/>
        </p:nvSpPr>
        <p:spPr>
          <a:xfrm>
            <a:off x="3131840" y="1808820"/>
            <a:ext cx="4995555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dirty="0" err="1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fertilising</a:t>
            </a:r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flower beds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27764" y="5274205"/>
            <a:ext cx="337945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cleaning floors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13306" y="4149080"/>
            <a:ext cx="3978974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3500" b="1" dirty="0" err="1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flavouring</a:t>
            </a:r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curries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31840" y="2933073"/>
            <a:ext cx="558062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building roads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flowerbed_m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1581" y="1583795"/>
            <a:ext cx="1980220" cy="1129736"/>
          </a:xfrm>
          <a:prstGeom prst="rect">
            <a:avLst/>
          </a:prstGeom>
        </p:spPr>
      </p:pic>
      <p:pic>
        <p:nvPicPr>
          <p:cNvPr id="16" name="Picture 15" descr="curry_ml.jpg"/>
          <p:cNvPicPr>
            <a:picLocks noChangeAspect="1"/>
          </p:cNvPicPr>
          <p:nvPr/>
        </p:nvPicPr>
        <p:blipFill>
          <a:blip r:embed="rId4" cstate="print"/>
          <a:srcRect t="13347" r="1871"/>
          <a:stretch>
            <a:fillRect/>
          </a:stretch>
        </p:blipFill>
        <p:spPr>
          <a:xfrm>
            <a:off x="791800" y="3924055"/>
            <a:ext cx="1980000" cy="1100000"/>
          </a:xfrm>
          <a:prstGeom prst="rect">
            <a:avLst/>
          </a:prstGeom>
        </p:spPr>
      </p:pic>
      <p:pic>
        <p:nvPicPr>
          <p:cNvPr id="17" name="Picture 16" descr="mop and bucket_m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1579" y="5094184"/>
            <a:ext cx="1980000" cy="1321472"/>
          </a:xfrm>
          <a:prstGeom prst="rect">
            <a:avLst/>
          </a:prstGeom>
        </p:spPr>
      </p:pic>
      <p:pic>
        <p:nvPicPr>
          <p:cNvPr id="18" name="Picture 17" descr="road_ml.jpg"/>
          <p:cNvPicPr>
            <a:picLocks noChangeAspect="1"/>
          </p:cNvPicPr>
          <p:nvPr/>
        </p:nvPicPr>
        <p:blipFill>
          <a:blip r:embed="rId6" cstate="print"/>
          <a:srcRect t="10733" r="2381"/>
          <a:stretch>
            <a:fillRect/>
          </a:stretch>
        </p:blipFill>
        <p:spPr>
          <a:xfrm>
            <a:off x="791579" y="2753925"/>
            <a:ext cx="1980221" cy="1122876"/>
          </a:xfrm>
          <a:prstGeom prst="rect">
            <a:avLst/>
          </a:prstGeom>
        </p:spPr>
      </p:pic>
      <p:pic>
        <p:nvPicPr>
          <p:cNvPr id="15" name="Picture 14" descr="Light Green.jp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82390" y="5679250"/>
            <a:ext cx="794314" cy="944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animClr clrSpc="rgb" dir="cw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8660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dirty="0"/>
              <a:t>During the EfW process, steam is produced. How is it used?</a:t>
            </a:r>
          </a:p>
        </p:txBody>
      </p:sp>
      <p:pic>
        <p:nvPicPr>
          <p:cNvPr id="12" name="Picture 11" descr="Light Green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82390" y="5679250"/>
            <a:ext cx="794314" cy="94489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20" y="2663915"/>
            <a:ext cx="7002898" cy="379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15374" y="1628799"/>
            <a:ext cx="4097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Steam is used to turn a turbine and create electricity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156" y="1474911"/>
            <a:ext cx="38704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Some steam is sent through big pipes to the Dockyard and used to heat the buildings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78" y="350784"/>
            <a:ext cx="7605845" cy="1638056"/>
          </a:xfrm>
        </p:spPr>
        <p:txBody>
          <a:bodyPr>
            <a:normAutofit/>
          </a:bodyPr>
          <a:lstStyle/>
          <a:p>
            <a:r>
              <a:rPr lang="en-GB" sz="3200" dirty="0"/>
              <a:t>The Plymouth EfW process produces enough electricity to power how many family homes each year?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5540124"/>
            <a:ext cx="3645406" cy="994222"/>
          </a:xfrm>
        </p:spPr>
        <p:txBody>
          <a:bodyPr>
            <a:normAutofit fontScale="92500"/>
          </a:bodyPr>
          <a:lstStyle/>
          <a:p>
            <a:pPr marL="0">
              <a:buNone/>
            </a:pPr>
            <a:r>
              <a:rPr lang="en-GB" dirty="0"/>
              <a:t>That’s nearly 1/3 of all homes in Plymouth!</a:t>
            </a:r>
          </a:p>
          <a:p>
            <a:pPr marL="0">
              <a:buNone/>
            </a:pP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547541" y="2246383"/>
            <a:ext cx="1800000" cy="10926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370</a:t>
            </a:r>
            <a:endParaRPr lang="en-US" sz="6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92605" y="3358442"/>
            <a:ext cx="210987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3,700</a:t>
            </a:r>
            <a:endParaRPr lang="en-US" sz="6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78603" y="4393557"/>
            <a:ext cx="253787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37,000</a:t>
            </a:r>
            <a:endParaRPr lang="en-US" sz="6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3929" y="5428672"/>
            <a:ext cx="296587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370,000</a:t>
            </a:r>
            <a:endParaRPr lang="en-US" sz="6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houses in exeter_m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21950" y="2143280"/>
            <a:ext cx="4627502" cy="3085920"/>
          </a:xfrm>
          <a:prstGeom prst="rect">
            <a:avLst/>
          </a:prstGeom>
        </p:spPr>
      </p:pic>
      <p:pic>
        <p:nvPicPr>
          <p:cNvPr id="12" name="Picture 11" descr="Light Green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82390" y="5679250"/>
            <a:ext cx="794314" cy="944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  <p:bldP spid="8" grpId="0"/>
      <p:bldP spid="8" grpId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66554" y="188640"/>
            <a:ext cx="7965885" cy="1035115"/>
          </a:xfrm>
        </p:spPr>
        <p:txBody>
          <a:bodyPr>
            <a:normAutofit fontScale="90000"/>
          </a:bodyPr>
          <a:lstStyle/>
          <a:p>
            <a:r>
              <a:rPr lang="en-GB" sz="3200" dirty="0"/>
              <a:t>How tall is the Plymouth </a:t>
            </a:r>
            <a:r>
              <a:rPr lang="en-GB" sz="3200" dirty="0" err="1"/>
              <a:t>EfW’s</a:t>
            </a:r>
            <a:r>
              <a:rPr lang="en-GB" sz="3200" dirty="0"/>
              <a:t> chimney stack?...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90" y="1493785"/>
            <a:ext cx="7138466" cy="2011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614282" y="3744035"/>
            <a:ext cx="39604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95 </a:t>
            </a:r>
            <a:r>
              <a:rPr lang="en-US" sz="4000" b="1" dirty="0" err="1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metres</a:t>
            </a:r>
            <a:r>
              <a:rPr lang="en-US" sz="4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high </a:t>
            </a:r>
            <a:endParaRPr lang="en-US" sz="4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1529" y="4666782"/>
            <a:ext cx="850594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That is nearly 8 coaches parked end to end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19" y="5372026"/>
            <a:ext cx="1015968" cy="71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071" y="5372026"/>
            <a:ext cx="1062842" cy="754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913" y="5381987"/>
            <a:ext cx="1035116" cy="734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029" y="5380793"/>
            <a:ext cx="1013794" cy="71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510" y="5380793"/>
            <a:ext cx="1050500" cy="74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010" y="5354737"/>
            <a:ext cx="1050502" cy="74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18" y="5382722"/>
            <a:ext cx="1033047" cy="73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340" y="5367313"/>
            <a:ext cx="1051776" cy="74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45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554" y="188640"/>
            <a:ext cx="7965885" cy="1035115"/>
          </a:xfrm>
        </p:spPr>
        <p:txBody>
          <a:bodyPr>
            <a:normAutofit fontScale="90000"/>
          </a:bodyPr>
          <a:lstStyle/>
          <a:p>
            <a:r>
              <a:rPr lang="en-GB" sz="3200" dirty="0"/>
              <a:t>What can you sometimes see coming from the </a:t>
            </a:r>
            <a:r>
              <a:rPr lang="en-GB" sz="3200" dirty="0" err="1"/>
              <a:t>EfW’s</a:t>
            </a:r>
            <a:r>
              <a:rPr lang="en-GB" sz="3200" dirty="0"/>
              <a:t> chimney stack?... </a:t>
            </a:r>
          </a:p>
        </p:txBody>
      </p:sp>
      <p:sp>
        <p:nvSpPr>
          <p:cNvPr id="5" name="Rectangle 4"/>
          <p:cNvSpPr/>
          <p:nvPr/>
        </p:nvSpPr>
        <p:spPr>
          <a:xfrm>
            <a:off x="971600" y="1673805"/>
            <a:ext cx="4995555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oxygen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1600" y="3878178"/>
            <a:ext cx="113204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soot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1600" y="3158098"/>
            <a:ext cx="148309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steam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1600" y="2393885"/>
            <a:ext cx="2115235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helium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1791" y="4554125"/>
            <a:ext cx="198002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nitrogen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steaming kettle_ml.jpg"/>
          <p:cNvPicPr>
            <a:picLocks noChangeAspect="1"/>
          </p:cNvPicPr>
          <p:nvPr/>
        </p:nvPicPr>
        <p:blipFill>
          <a:blip r:embed="rId3" cstate="print"/>
          <a:srcRect r="7612" b="1277"/>
          <a:stretch>
            <a:fillRect/>
          </a:stretch>
        </p:blipFill>
        <p:spPr>
          <a:xfrm>
            <a:off x="566555" y="4104075"/>
            <a:ext cx="3277352" cy="2335426"/>
          </a:xfrm>
          <a:prstGeom prst="rect">
            <a:avLst/>
          </a:prstGeom>
        </p:spPr>
      </p:pic>
      <p:pic>
        <p:nvPicPr>
          <p:cNvPr id="13" name="Picture 12" descr="Stack_no_cabl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42470" y="1673805"/>
            <a:ext cx="4860000" cy="3645000"/>
          </a:xfrm>
          <a:prstGeom prst="rect">
            <a:avLst/>
          </a:prstGeom>
        </p:spPr>
      </p:pic>
      <p:pic>
        <p:nvPicPr>
          <p:cNvPr id="11" name="Picture 10" descr="Light Green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82390" y="5679250"/>
            <a:ext cx="794314" cy="944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2341748_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2470" y="2303875"/>
            <a:ext cx="2880000" cy="42442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770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dirty="0"/>
              <a:t>What does </a:t>
            </a:r>
            <a:r>
              <a:rPr lang="en-GB" sz="4500" b="1" dirty="0" err="1">
                <a:solidFill>
                  <a:srgbClr val="0070C0"/>
                </a:solidFill>
              </a:rPr>
              <a:t>EfW</a:t>
            </a:r>
            <a:r>
              <a:rPr lang="en-GB" sz="3200" dirty="0"/>
              <a:t> stand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1610" y="1918372"/>
            <a:ext cx="7335815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</a:rPr>
              <a:t>Electricity from Water</a:t>
            </a:r>
          </a:p>
          <a:p>
            <a:pPr>
              <a:buNone/>
            </a:pPr>
            <a:endParaRPr lang="en-US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</a:endParaRPr>
          </a:p>
          <a:p>
            <a:pPr>
              <a:buNone/>
            </a:pPr>
            <a:r>
              <a:rPr lang="en-US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</a:rPr>
              <a:t>Energy from Waste</a:t>
            </a:r>
          </a:p>
          <a:p>
            <a:pPr>
              <a:buNone/>
            </a:pPr>
            <a:endParaRPr lang="en-US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</a:endParaRPr>
          </a:p>
          <a:p>
            <a:pPr>
              <a:buNone/>
            </a:pPr>
            <a:r>
              <a:rPr lang="en-US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</a:rPr>
              <a:t>Environment for Warthogs</a:t>
            </a:r>
          </a:p>
          <a:p>
            <a:pPr>
              <a:buNone/>
            </a:pPr>
            <a:endParaRPr lang="en-US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</a:endParaRPr>
          </a:p>
          <a:p>
            <a:pPr>
              <a:buNone/>
            </a:pPr>
            <a:r>
              <a:rPr lang="en-US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</a:rPr>
              <a:t>Energy free World</a:t>
            </a:r>
          </a:p>
          <a:p>
            <a:pPr>
              <a:buNone/>
            </a:pPr>
            <a:endParaRPr lang="en-US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</a:endParaRPr>
          </a:p>
          <a:p>
            <a:pPr>
              <a:buNone/>
            </a:pPr>
            <a:r>
              <a:rPr lang="en-US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10" name="Picture 9" descr="error-m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17205" y="3564015"/>
            <a:ext cx="1800200" cy="1727465"/>
          </a:xfrm>
          <a:prstGeom prst="rect">
            <a:avLst/>
          </a:prstGeom>
        </p:spPr>
      </p:pic>
      <p:pic>
        <p:nvPicPr>
          <p:cNvPr id="7" name="Picture 6" descr="Light Green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6525" y="5724465"/>
            <a:ext cx="794314" cy="944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" t="7079" r="4275" b="10316"/>
          <a:stretch/>
        </p:blipFill>
        <p:spPr bwMode="auto">
          <a:xfrm>
            <a:off x="511629" y="1493785"/>
            <a:ext cx="5083628" cy="3037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0785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dirty="0"/>
              <a:t>How do staff use the computers in the control room?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t="5582" b="6501"/>
          <a:stretch>
            <a:fillRect/>
          </a:stretch>
        </p:blipFill>
        <p:spPr bwMode="auto">
          <a:xfrm>
            <a:off x="3896925" y="3913958"/>
            <a:ext cx="4904945" cy="2575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Light Green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7296" y="5679250"/>
            <a:ext cx="794314" cy="94489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33645"/>
            <a:ext cx="7772400" cy="1073981"/>
          </a:xfrm>
        </p:spPr>
        <p:txBody>
          <a:bodyPr/>
          <a:lstStyle/>
          <a:p>
            <a:r>
              <a:rPr lang="en-GB" dirty="0"/>
              <a:t>What are the 3Rs 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63270" y="1763815"/>
            <a:ext cx="226857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9242"/>
                </a:solidFill>
                <a:latin typeface="Arial" pitchFamily="34" charset="0"/>
                <a:cs typeface="Arial" pitchFamily="34" charset="0"/>
              </a:rPr>
              <a:t>Reduce</a:t>
            </a:r>
            <a:endParaRPr lang="en-US" sz="4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924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97225" y="2213865"/>
            <a:ext cx="210826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9242"/>
                </a:solidFill>
                <a:latin typeface="Arial" pitchFamily="34" charset="0"/>
                <a:cs typeface="Arial" pitchFamily="34" charset="0"/>
              </a:rPr>
              <a:t>Reheat</a:t>
            </a:r>
            <a:endParaRPr lang="en-US" sz="4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924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221850" y="3699030"/>
            <a:ext cx="2745305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9242"/>
                </a:solidFill>
                <a:latin typeface="Arial" pitchFamily="34" charset="0"/>
                <a:cs typeface="Arial" pitchFamily="34" charset="0"/>
              </a:rPr>
              <a:t>Reuse</a:t>
            </a:r>
            <a:endParaRPr lang="en-US" sz="4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924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858090" y="1583795"/>
            <a:ext cx="217239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9242"/>
                </a:solidFill>
                <a:latin typeface="Arial" pitchFamily="34" charset="0"/>
                <a:cs typeface="Arial" pitchFamily="34" charset="0"/>
              </a:rPr>
              <a:t>Refrain</a:t>
            </a:r>
            <a:endParaRPr lang="en-US" sz="4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924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372200" y="4239090"/>
            <a:ext cx="217239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9242"/>
                </a:solidFill>
                <a:latin typeface="Arial" pitchFamily="34" charset="0"/>
                <a:cs typeface="Arial" pitchFamily="34" charset="0"/>
              </a:rPr>
              <a:t>Record</a:t>
            </a:r>
            <a:endParaRPr lang="en-US" sz="4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924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466655" y="2798930"/>
            <a:ext cx="278153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9242"/>
                </a:solidFill>
                <a:latin typeface="Arial" pitchFamily="34" charset="0"/>
                <a:cs typeface="Arial" pitchFamily="34" charset="0"/>
              </a:rPr>
              <a:t>Research</a:t>
            </a:r>
            <a:endParaRPr lang="en-US" sz="4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924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76545" y="4239090"/>
            <a:ext cx="226857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9242"/>
                </a:solidFill>
                <a:latin typeface="Arial" pitchFamily="34" charset="0"/>
                <a:cs typeface="Arial" pitchFamily="34" charset="0"/>
              </a:rPr>
              <a:t>Reward</a:t>
            </a:r>
            <a:endParaRPr lang="en-US" sz="4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924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256965" y="5454225"/>
            <a:ext cx="3465385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9242"/>
                </a:solidFill>
                <a:latin typeface="Arial" pitchFamily="34" charset="0"/>
                <a:cs typeface="Arial" pitchFamily="34" charset="0"/>
              </a:rPr>
              <a:t>Recycle</a:t>
            </a:r>
            <a:endParaRPr lang="en-US" sz="4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924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858755" y="5769260"/>
            <a:ext cx="210826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9242"/>
                </a:solidFill>
                <a:latin typeface="Arial" pitchFamily="34" charset="0"/>
                <a:cs typeface="Arial" pitchFamily="34" charset="0"/>
              </a:rPr>
              <a:t>Repeat</a:t>
            </a:r>
            <a:endParaRPr lang="en-US" sz="4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924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Light Green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82390" y="5679250"/>
            <a:ext cx="794314" cy="944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7147" y="2033845"/>
            <a:ext cx="7772400" cy="1470025"/>
          </a:xfrm>
        </p:spPr>
        <p:txBody>
          <a:bodyPr/>
          <a:lstStyle/>
          <a:p>
            <a:r>
              <a:rPr lang="en-GB" dirty="0"/>
              <a:t>Can you do the 3Rs actions?</a:t>
            </a:r>
          </a:p>
        </p:txBody>
      </p:sp>
      <p:pic>
        <p:nvPicPr>
          <p:cNvPr id="5" name="Picture 4" descr="Light Green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82390" y="5679250"/>
            <a:ext cx="794314" cy="9448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01870" y="3341222"/>
            <a:ext cx="2268570" cy="7848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Reduce</a:t>
            </a:r>
            <a:endParaRPr lang="en-US" sz="4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78200" y="4121262"/>
            <a:ext cx="1915910" cy="7848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Reuse</a:t>
            </a:r>
            <a:endParaRPr lang="en-US" sz="4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53780" y="4894420"/>
            <a:ext cx="2364750" cy="7848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Recycle</a:t>
            </a:r>
            <a:endParaRPr lang="en-US" sz="4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372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784" y="98630"/>
            <a:ext cx="8132440" cy="1368152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What is the technical name for the big hole where our rubbish </a:t>
            </a:r>
            <a:r>
              <a:rPr lang="en-GB" sz="3600" u="sng" dirty="0"/>
              <a:t>used</a:t>
            </a:r>
            <a:r>
              <a:rPr lang="en-GB" sz="3600" dirty="0"/>
              <a:t> to be buried?</a:t>
            </a:r>
          </a:p>
        </p:txBody>
      </p:sp>
      <p:sp>
        <p:nvSpPr>
          <p:cNvPr id="9" name="Rectangle 8"/>
          <p:cNvSpPr/>
          <p:nvPr/>
        </p:nvSpPr>
        <p:spPr>
          <a:xfrm>
            <a:off x="251520" y="1178750"/>
            <a:ext cx="4031873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rubbish dump</a:t>
            </a:r>
            <a:endParaRPr lang="en-US" sz="4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2359" y="2573905"/>
            <a:ext cx="274947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junk yard</a:t>
            </a:r>
            <a:endParaRPr lang="en-US" sz="4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6515" y="3364250"/>
            <a:ext cx="205620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the tip</a:t>
            </a:r>
          </a:p>
        </p:txBody>
      </p:sp>
      <p:pic>
        <p:nvPicPr>
          <p:cNvPr id="10" name="Picture 9" descr="Light Green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0386" y="5742968"/>
            <a:ext cx="794314" cy="94489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3569" y="1898830"/>
            <a:ext cx="3198311" cy="784830"/>
          </a:xfrm>
          <a:prstGeom prst="rect">
            <a:avLst/>
          </a:prstGeom>
          <a:solidFill>
            <a:srgbClr val="FFFFFF">
              <a:alpha val="63922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landfill site</a:t>
            </a:r>
          </a:p>
        </p:txBody>
      </p:sp>
      <p:pic>
        <p:nvPicPr>
          <p:cNvPr id="5" name="Picture 4" descr="11.JPG"/>
          <p:cNvPicPr>
            <a:picLocks noChangeAspect="1"/>
          </p:cNvPicPr>
          <p:nvPr/>
        </p:nvPicPr>
        <p:blipFill>
          <a:blip r:embed="rId5" cstate="print"/>
          <a:srcRect t="7449" b="3175"/>
          <a:stretch>
            <a:fillRect/>
          </a:stretch>
        </p:blipFill>
        <p:spPr>
          <a:xfrm>
            <a:off x="3189943" y="2574115"/>
            <a:ext cx="5522517" cy="4005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1233 0.04629 L 0.0658 -0.05602 C 0.07726 -0.07801 0.0974 -0.09861 0.12084 -0.10926 C 0.14809 -0.12246 0.17171 -0.12454 0.19115 -0.11644 L 0.28212 -0.0838 " pathEditMode="relative" rAng="-1190457" ptsTypes="FffFF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-110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-0.15069 -0.0423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213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3" grpId="0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weighing scales_ml.jpg"/>
          <p:cNvPicPr>
            <a:picLocks noChangeAspect="1"/>
          </p:cNvPicPr>
          <p:nvPr/>
        </p:nvPicPr>
        <p:blipFill>
          <a:blip r:embed="rId3" cstate="print"/>
          <a:srcRect l="11290" t="9677" r="11291" b="16129"/>
          <a:stretch>
            <a:fillRect/>
          </a:stretch>
        </p:blipFill>
        <p:spPr>
          <a:xfrm>
            <a:off x="3150042" y="3924055"/>
            <a:ext cx="2610290" cy="2501528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0" y="1196752"/>
            <a:ext cx="2228056" cy="4525963"/>
          </a:xfrm>
        </p:spPr>
        <p:txBody>
          <a:bodyPr>
            <a:no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en-GB" sz="2500" dirty="0"/>
              <a:t>the Great Pyramid of Giza</a:t>
            </a:r>
          </a:p>
          <a:p>
            <a:pPr marL="0" indent="0" algn="r">
              <a:lnSpc>
                <a:spcPct val="120000"/>
              </a:lnSpc>
              <a:buNone/>
            </a:pPr>
            <a:endParaRPr lang="en-GB" sz="2500" dirty="0"/>
          </a:p>
          <a:p>
            <a:pPr marL="0" indent="0" algn="r">
              <a:lnSpc>
                <a:spcPct val="120000"/>
              </a:lnSpc>
              <a:buNone/>
            </a:pPr>
            <a:r>
              <a:rPr lang="en-GB" sz="2500" dirty="0"/>
              <a:t>the Eiffel Tower</a:t>
            </a:r>
          </a:p>
          <a:p>
            <a:pPr marL="0" indent="0">
              <a:lnSpc>
                <a:spcPct val="120000"/>
              </a:lnSpc>
            </a:pPr>
            <a:endParaRPr lang="en-GB" sz="2500" dirty="0"/>
          </a:p>
          <a:p>
            <a:pPr marL="0" indent="0">
              <a:lnSpc>
                <a:spcPct val="120000"/>
              </a:lnSpc>
            </a:pPr>
            <a:endParaRPr lang="en-GB" sz="2500" dirty="0"/>
          </a:p>
          <a:p>
            <a:pPr marL="0" indent="0" algn="r">
              <a:lnSpc>
                <a:spcPct val="120000"/>
              </a:lnSpc>
              <a:buNone/>
            </a:pPr>
            <a:r>
              <a:rPr lang="en-GB" sz="2500" dirty="0"/>
              <a:t>the Empire State Building</a:t>
            </a:r>
          </a:p>
          <a:p>
            <a:pPr marL="0" indent="0">
              <a:lnSpc>
                <a:spcPct val="120000"/>
              </a:lnSpc>
            </a:pPr>
            <a:endParaRPr lang="en-GB" sz="3200" dirty="0"/>
          </a:p>
          <a:p>
            <a:pPr>
              <a:buNone/>
            </a:pPr>
            <a:endParaRPr lang="en-GB" sz="2500" dirty="0"/>
          </a:p>
          <a:p>
            <a:pPr>
              <a:buNone/>
            </a:pPr>
            <a:endParaRPr lang="en-GB" sz="2500" dirty="0"/>
          </a:p>
          <a:p>
            <a:pPr>
              <a:buNone/>
            </a:pPr>
            <a:endParaRPr lang="en-GB" sz="2500" dirty="0"/>
          </a:p>
          <a:p>
            <a:pPr>
              <a:buNone/>
            </a:pPr>
            <a:endParaRPr lang="en-GB" sz="25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2675362" y="188640"/>
            <a:ext cx="3600400" cy="201612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GB" sz="2500" dirty="0">
                <a:latin typeface="Arial" pitchFamily="34" charset="0"/>
                <a:cs typeface="Arial" pitchFamily="34" charset="0"/>
              </a:rPr>
              <a:t>Approximately how much rubbish, compost and recycling did people in Devon throw away last year?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644008" y="413665"/>
            <a:ext cx="4465637" cy="63976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GB" sz="2500" dirty="0">
                <a:latin typeface="Arial" pitchFamily="34" charset="0"/>
                <a:cs typeface="Arial" pitchFamily="34" charset="0"/>
              </a:rPr>
              <a:t>This is the same weight as...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55187" y="1988840"/>
            <a:ext cx="360000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350 grams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76495" y="2708920"/>
            <a:ext cx="3557384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3,500 kilograms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51836" y="3429000"/>
            <a:ext cx="3406702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350,000 </a:t>
            </a:r>
            <a:r>
              <a:rPr lang="en-US" sz="3500" b="1" dirty="0" err="1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tonnes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 descr="gizapyramid_m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11851" y="915870"/>
            <a:ext cx="1584000" cy="1703912"/>
          </a:xfrm>
          <a:prstGeom prst="rect">
            <a:avLst/>
          </a:prstGeom>
        </p:spPr>
      </p:pic>
      <p:pic>
        <p:nvPicPr>
          <p:cNvPr id="19" name="Picture 18" descr="eiffel tower_ml.jpg"/>
          <p:cNvPicPr>
            <a:picLocks noChangeAspect="1"/>
          </p:cNvPicPr>
          <p:nvPr/>
        </p:nvPicPr>
        <p:blipFill>
          <a:blip r:embed="rId5" cstate="print"/>
          <a:srcRect l="-2500" t="981" r="24992"/>
          <a:stretch>
            <a:fillRect/>
          </a:stretch>
        </p:blipFill>
        <p:spPr>
          <a:xfrm>
            <a:off x="7183851" y="2708920"/>
            <a:ext cx="1440000" cy="1839641"/>
          </a:xfrm>
          <a:prstGeom prst="rect">
            <a:avLst/>
          </a:prstGeom>
        </p:spPr>
      </p:pic>
      <p:pic>
        <p:nvPicPr>
          <p:cNvPr id="13" name="Picture 12" descr="Light Green.jp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7296" y="5724255"/>
            <a:ext cx="794314" cy="944895"/>
          </a:xfrm>
          <a:prstGeom prst="rect">
            <a:avLst/>
          </a:prstGeom>
        </p:spPr>
      </p:pic>
      <p:pic>
        <p:nvPicPr>
          <p:cNvPr id="1026" name="Picture 2" descr="http://vizts.com/wp-content/uploads/2016/01/Empire-State-Building-in-United-States-of-Americ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201" y="4725872"/>
            <a:ext cx="1265300" cy="189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60037E-6 L -0.22343 1.60037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57 0.00139 L -0.22343 0.00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22109E-6 L -0.22569 -0.0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6" grpId="0"/>
      <p:bldP spid="16" grpId="1"/>
      <p:bldP spid="16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1530" y="233645"/>
            <a:ext cx="8336499" cy="1890211"/>
          </a:xfrm>
        </p:spPr>
        <p:txBody>
          <a:bodyPr>
            <a:noAutofit/>
          </a:bodyPr>
          <a:lstStyle/>
          <a:p>
            <a:pPr algn="ctr"/>
            <a:r>
              <a:rPr lang="en-GB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200,000</a:t>
            </a:r>
            <a:r>
              <a:rPr lang="en-GB" sz="2800" b="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tonnes</a:t>
            </a:r>
            <a:r>
              <a:rPr lang="en-GB" sz="2800" b="0" dirty="0">
                <a:latin typeface="Arial" pitchFamily="34" charset="0"/>
                <a:cs typeface="Arial" pitchFamily="34" charset="0"/>
              </a:rPr>
              <a:t> of waste from Plymouth, Torbay and parts of Devon is sent to the Plymouth EfW plant each year. This is the same weight as how many blue whales?</a:t>
            </a:r>
          </a:p>
        </p:txBody>
      </p:sp>
      <p:pic>
        <p:nvPicPr>
          <p:cNvPr id="16" name="Picture 15" descr="1322605324406205997Blue Whale Cartoon Silhouette.svg.h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322" y="2159490"/>
            <a:ext cx="8218302" cy="441048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012160" y="2483895"/>
            <a:ext cx="1620181" cy="10926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153</a:t>
            </a:r>
            <a:endParaRPr lang="en-US" sz="6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781509" y="4638041"/>
            <a:ext cx="2268570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6,053</a:t>
            </a:r>
            <a:endParaRPr lang="en-US" sz="6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39685" y="3030198"/>
            <a:ext cx="2268571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1,053</a:t>
            </a:r>
            <a:endParaRPr lang="en-US" sz="6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Light Green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82390" y="5724465"/>
            <a:ext cx="794314" cy="944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277" y="1919852"/>
            <a:ext cx="3297497" cy="2198331"/>
          </a:xfrm>
          <a:prstGeom prst="rect">
            <a:avLst/>
          </a:prstGeom>
        </p:spPr>
      </p:pic>
      <p:pic>
        <p:nvPicPr>
          <p:cNvPr id="14" name="Content Placeholder 13" descr="african elephant_ml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5156951" y="1457816"/>
            <a:ext cx="3375375" cy="5022487"/>
          </a:xfrm>
        </p:spPr>
      </p:pic>
      <p:pic>
        <p:nvPicPr>
          <p:cNvPr id="12" name="Picture 11" descr="weighing scales_ml.jpg"/>
          <p:cNvPicPr>
            <a:picLocks noChangeAspect="1"/>
          </p:cNvPicPr>
          <p:nvPr/>
        </p:nvPicPr>
        <p:blipFill>
          <a:blip r:embed="rId5" cstate="print"/>
          <a:srcRect l="11290" t="9677" r="11291" b="16129"/>
          <a:stretch>
            <a:fillRect/>
          </a:stretch>
        </p:blipFill>
        <p:spPr>
          <a:xfrm>
            <a:off x="1331640" y="3969060"/>
            <a:ext cx="2610290" cy="2501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8660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dirty="0"/>
              <a:t>Each lorry delivers about 6½ tonnes of waste. That’s the same weight as...</a:t>
            </a:r>
          </a:p>
        </p:txBody>
      </p:sp>
      <p:sp>
        <p:nvSpPr>
          <p:cNvPr id="6" name="Rectangle 5"/>
          <p:cNvSpPr/>
          <p:nvPr/>
        </p:nvSpPr>
        <p:spPr>
          <a:xfrm>
            <a:off x="701990" y="1988840"/>
            <a:ext cx="378000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 meerkat</a:t>
            </a:r>
            <a:endParaRPr lang="en-US" sz="3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1570" y="3019018"/>
            <a:ext cx="378000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 guinea pig</a:t>
            </a:r>
            <a:endParaRPr lang="en-US" sz="3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990" y="3573016"/>
            <a:ext cx="378000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an African elephant</a:t>
            </a:r>
            <a:endParaRPr lang="en-US" sz="3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568" y="2514962"/>
            <a:ext cx="378000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 blue whale</a:t>
            </a:r>
            <a:endParaRPr lang="en-US" sz="3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ight Green.jp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6411" y="5679250"/>
            <a:ext cx="794314" cy="944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8" grpId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eighing scales_ml.jpg"/>
          <p:cNvPicPr>
            <a:picLocks noChangeAspect="1"/>
          </p:cNvPicPr>
          <p:nvPr/>
        </p:nvPicPr>
        <p:blipFill>
          <a:blip r:embed="rId3" cstate="print"/>
          <a:srcRect l="11290" t="9677" r="11291" b="16129"/>
          <a:stretch>
            <a:fillRect/>
          </a:stretch>
        </p:blipFill>
        <p:spPr>
          <a:xfrm>
            <a:off x="1196625" y="3969060"/>
            <a:ext cx="2610290" cy="2501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7" y="98631"/>
            <a:ext cx="4473497" cy="2160239"/>
          </a:xfrm>
        </p:spPr>
        <p:txBody>
          <a:bodyPr>
            <a:noAutofit/>
          </a:bodyPr>
          <a:lstStyle/>
          <a:p>
            <a:r>
              <a:rPr lang="en-GB" sz="3200" dirty="0">
                <a:latin typeface="Arial" pitchFamily="34" charset="0"/>
                <a:cs typeface="Arial" pitchFamily="34" charset="0"/>
              </a:rPr>
              <a:t>The grabber can lift 8 tonnes of waste. </a:t>
            </a:r>
            <a:br>
              <a:rPr lang="en-GB" sz="3200" dirty="0"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latin typeface="Arial" pitchFamily="34" charset="0"/>
                <a:cs typeface="Arial" pitchFamily="34" charset="0"/>
              </a:rPr>
              <a:t>That’s the weight of...</a:t>
            </a:r>
          </a:p>
        </p:txBody>
      </p:sp>
      <p:pic>
        <p:nvPicPr>
          <p:cNvPr id="12" name="Picture 11" descr="efw (1).JPG"/>
          <p:cNvPicPr>
            <a:picLocks noChangeAspect="1"/>
          </p:cNvPicPr>
          <p:nvPr/>
        </p:nvPicPr>
        <p:blipFill>
          <a:blip r:embed="rId4" cstate="print"/>
          <a:srcRect l="29137" t="16001" r="776" b="27562"/>
          <a:stretch>
            <a:fillRect/>
          </a:stretch>
        </p:blipFill>
        <p:spPr>
          <a:xfrm rot="5400000">
            <a:off x="3823959" y="1537484"/>
            <a:ext cx="6264000" cy="37830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90560" y="2483895"/>
            <a:ext cx="2577950" cy="553998"/>
          </a:xfrm>
          <a:prstGeom prst="rect">
            <a:avLst/>
          </a:prstGeom>
          <a:solidFill>
            <a:srgbClr val="FFFFFF">
              <a:alpha val="63922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motorbikes</a:t>
            </a:r>
            <a:endParaRPr lang="en-US" sz="3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90843" y="3577953"/>
            <a:ext cx="2993994" cy="553998"/>
          </a:xfrm>
          <a:prstGeom prst="rect">
            <a:avLst/>
          </a:prstGeom>
          <a:solidFill>
            <a:srgbClr val="FFFFFF">
              <a:alpha val="63922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small cars</a:t>
            </a:r>
            <a:endParaRPr lang="en-US" sz="3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70581" y="1988840"/>
            <a:ext cx="2106667" cy="553998"/>
          </a:xfrm>
          <a:prstGeom prst="rect">
            <a:avLst/>
          </a:prstGeom>
          <a:solidFill>
            <a:srgbClr val="FFFFFF">
              <a:alpha val="63922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scooters</a:t>
            </a:r>
            <a:endParaRPr lang="en-US" sz="3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05626" y="3023955"/>
            <a:ext cx="2736304" cy="553998"/>
          </a:xfrm>
          <a:prstGeom prst="rect">
            <a:avLst/>
          </a:prstGeom>
          <a:solidFill>
            <a:srgbClr val="FFFFFF">
              <a:alpha val="63922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aeroplanes</a:t>
            </a:r>
            <a:endParaRPr lang="en-US" sz="3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Content Placeholder 16" descr="red car no background.pn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-3978950" y="2123855"/>
            <a:ext cx="3672618" cy="1656000"/>
          </a:xfrm>
        </p:spPr>
      </p:pic>
      <p:pic>
        <p:nvPicPr>
          <p:cNvPr id="11" name="Picture 10" descr="Light Green.jp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5742968"/>
            <a:ext cx="794314" cy="944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0555E-6 L 1.60052 -0.0025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0" grpId="1" animBg="1"/>
      <p:bldP spid="9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555" y="278650"/>
            <a:ext cx="8190910" cy="1170130"/>
          </a:xfrm>
        </p:spPr>
        <p:txBody>
          <a:bodyPr>
            <a:noAutofit/>
          </a:bodyPr>
          <a:lstStyle/>
          <a:p>
            <a:pPr algn="ctr"/>
            <a:r>
              <a:rPr lang="en-GB" sz="3000" b="0" dirty="0">
                <a:latin typeface="Arial" pitchFamily="34" charset="0"/>
                <a:cs typeface="Arial" pitchFamily="34" charset="0"/>
              </a:rPr>
              <a:t>Which pie chart shows how much of Devon’s waste is currently </a:t>
            </a:r>
            <a:r>
              <a:rPr lang="en-GB" sz="3000" b="0">
                <a:latin typeface="Arial" pitchFamily="34" charset="0"/>
                <a:cs typeface="Arial" pitchFamily="34" charset="0"/>
              </a:rPr>
              <a:t>recycled / </a:t>
            </a:r>
            <a:r>
              <a:rPr lang="en-GB" sz="3000" b="0" dirty="0">
                <a:latin typeface="Arial" pitchFamily="34" charset="0"/>
                <a:cs typeface="Arial" pitchFamily="34" charset="0"/>
              </a:rPr>
              <a:t>composted?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557" y="1404115"/>
            <a:ext cx="5090597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1404115"/>
            <a:ext cx="5090599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20822" y="3834045"/>
            <a:ext cx="5102356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Rectangle 33"/>
          <p:cNvSpPr/>
          <p:nvPr/>
        </p:nvSpPr>
        <p:spPr>
          <a:xfrm>
            <a:off x="2771800" y="3654025"/>
            <a:ext cx="144000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677345" y="3654025"/>
            <a:ext cx="144000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562110" y="5993413"/>
            <a:ext cx="144000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35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Light Green.jp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82390" y="5679250"/>
            <a:ext cx="794314" cy="944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animClr clrSpc="rgb" dir="cw">
                                      <p:cBhvr>
                                        <p:cTn id="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03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033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0" y="350785"/>
            <a:ext cx="8100900" cy="1143000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How many lorry loads of waste are delivered here each week?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85594" y="1821596"/>
            <a:ext cx="6075674" cy="720080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en-GB" sz="3200" dirty="0"/>
              <a:t>That is 15,600 lorries each year!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520" y="1313765"/>
            <a:ext cx="1800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6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1185" y="2456892"/>
            <a:ext cx="104067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91</a:t>
            </a:r>
            <a:endParaRPr lang="en-US" sz="6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7184" y="3595662"/>
            <a:ext cx="14686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173</a:t>
            </a:r>
            <a:endParaRPr lang="en-US" sz="6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efw (4).JPG"/>
          <p:cNvPicPr>
            <a:picLocks noChangeAspect="1"/>
          </p:cNvPicPr>
          <p:nvPr/>
        </p:nvPicPr>
        <p:blipFill>
          <a:blip r:embed="rId3" cstate="print"/>
          <a:srcRect l="23225" t="19550" b="19551"/>
          <a:stretch>
            <a:fillRect/>
          </a:stretch>
        </p:blipFill>
        <p:spPr>
          <a:xfrm>
            <a:off x="2366755" y="2753925"/>
            <a:ext cx="6480000" cy="38550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6508" y="4617132"/>
            <a:ext cx="14686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300</a:t>
            </a:r>
            <a:endParaRPr lang="en-US" sz="60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Light Green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7381" y="5742968"/>
            <a:ext cx="794314" cy="944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1341</Words>
  <Application>Microsoft Office PowerPoint</Application>
  <PresentationFormat>On-screen Show (4:3)</PresentationFormat>
  <Paragraphs>204</Paragraphs>
  <Slides>22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PowerPoint Presentation</vt:lpstr>
      <vt:lpstr>What does EfW stand for?</vt:lpstr>
      <vt:lpstr>What is the technical name for the big hole where our rubbish used to be buried?</vt:lpstr>
      <vt:lpstr>PowerPoint Presentation</vt:lpstr>
      <vt:lpstr>PowerPoint Presentation</vt:lpstr>
      <vt:lpstr>Each lorry delivers about 6½ tonnes of waste. That’s the same weight as...</vt:lpstr>
      <vt:lpstr>The grabber can lift 8 tonnes of waste.  That’s the weight of...</vt:lpstr>
      <vt:lpstr>PowerPoint Presentation</vt:lpstr>
      <vt:lpstr>How many lorry loads of waste are delivered here each week?</vt:lpstr>
      <vt:lpstr>The waste is picked up using a grabber and  dropped into a...</vt:lpstr>
      <vt:lpstr>The waste is burnt in the ‘Combustion Chamber’.  What does ‘combustion’ mean?</vt:lpstr>
      <vt:lpstr>Which gas is essential to burn rubbish?</vt:lpstr>
      <vt:lpstr>The temperature in the combustion chamber must reach what temperature?</vt:lpstr>
      <vt:lpstr>PowerPoint Presentation</vt:lpstr>
      <vt:lpstr>What can the bottom ash from the combustion chamber be used for?</vt:lpstr>
      <vt:lpstr>During the EfW process, steam is produced. How is it used?</vt:lpstr>
      <vt:lpstr>The Plymouth EfW process produces enough electricity to power how many family homes each year?</vt:lpstr>
      <vt:lpstr>How tall is the Plymouth EfW’s chimney stack?... </vt:lpstr>
      <vt:lpstr>What can you sometimes see coming from the EfW’s chimney stack?... </vt:lpstr>
      <vt:lpstr>How do staff use the computers in the control room?</vt:lpstr>
      <vt:lpstr>What are the 3Rs ?</vt:lpstr>
      <vt:lpstr>Can you do the 3Rs actions?</vt:lpstr>
    </vt:vector>
  </TitlesOfParts>
  <Company>Resource Futures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Helen Peake</dc:creator>
  <cp:lastModifiedBy>Lucy Mottram</cp:lastModifiedBy>
  <cp:revision>357</cp:revision>
  <dcterms:created xsi:type="dcterms:W3CDTF">2014-08-08T14:04:17Z</dcterms:created>
  <dcterms:modified xsi:type="dcterms:W3CDTF">2025-02-20T15:55:13Z</dcterms:modified>
</cp:coreProperties>
</file>